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58" r:id="rId9"/>
    <p:sldId id="260" r:id="rId10"/>
    <p:sldId id="25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3095-EB4B-4572-A1BB-7FA41AAD1D05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effectiveness </a:t>
            </a:r>
            <a:r>
              <a:rPr lang="en-US" dirty="0" smtClean="0"/>
              <a:t>of fissure </a:t>
            </a:r>
            <a:r>
              <a:rPr lang="en-US" dirty="0" smtClean="0"/>
              <a:t>sealant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Dental caries and periodontal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Leveraging the advanced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6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the longevity of the sealants</a:t>
            </a:r>
          </a:p>
          <a:p>
            <a:r>
              <a:rPr lang="en-US" dirty="0" smtClean="0"/>
              <a:t>How to follow up</a:t>
            </a:r>
          </a:p>
          <a:p>
            <a:r>
              <a:rPr lang="en-US" dirty="0" smtClean="0"/>
              <a:t>Frequency of the sealant</a:t>
            </a:r>
          </a:p>
          <a:p>
            <a:r>
              <a:rPr lang="en-US" dirty="0" smtClean="0"/>
              <a:t>Background of the health care giver</a:t>
            </a:r>
          </a:p>
          <a:p>
            <a:pPr lvl="1"/>
            <a:r>
              <a:rPr lang="en-US" dirty="0" smtClean="0"/>
              <a:t>Dentist</a:t>
            </a:r>
          </a:p>
          <a:p>
            <a:pPr lvl="1"/>
            <a:r>
              <a:rPr lang="en-US" dirty="0" smtClean="0"/>
              <a:t>Auxiliary personnel </a:t>
            </a:r>
          </a:p>
          <a:p>
            <a:r>
              <a:rPr lang="en-US" dirty="0" smtClean="0"/>
              <a:t>Age group children </a:t>
            </a:r>
          </a:p>
          <a:p>
            <a:pPr lvl="1"/>
            <a:r>
              <a:rPr lang="en-US" dirty="0" smtClean="0"/>
              <a:t>Follow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Newly designed questionnaires</a:t>
            </a:r>
          </a:p>
          <a:p>
            <a:r>
              <a:rPr lang="en-US" dirty="0" smtClean="0"/>
              <a:t>Materials used in fissures sealant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0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to 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Successful rate of sealant</a:t>
            </a:r>
          </a:p>
          <a:p>
            <a:pPr lvl="1"/>
            <a:r>
              <a:rPr lang="en-US" dirty="0" smtClean="0"/>
              <a:t>Follow up system</a:t>
            </a:r>
          </a:p>
          <a:p>
            <a:pPr lvl="1"/>
            <a:r>
              <a:rPr lang="en-US" dirty="0" smtClean="0"/>
              <a:t>Longevity study</a:t>
            </a:r>
          </a:p>
          <a:p>
            <a:pPr lvl="1"/>
            <a:r>
              <a:rPr lang="en-US" dirty="0" smtClean="0"/>
              <a:t>Materials comparison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Caries trend</a:t>
            </a:r>
          </a:p>
          <a:p>
            <a:pPr lvl="1"/>
            <a:r>
              <a:rPr lang="en-US" dirty="0" smtClean="0"/>
              <a:t>Follow up</a:t>
            </a:r>
          </a:p>
          <a:p>
            <a:pPr lvl="1"/>
            <a:r>
              <a:rPr lang="en-US" dirty="0" smtClean="0"/>
              <a:t>Control group??</a:t>
            </a:r>
          </a:p>
          <a:p>
            <a:r>
              <a:rPr lang="en-US" dirty="0" smtClean="0"/>
              <a:t>Medical economical evaluation</a:t>
            </a:r>
          </a:p>
          <a:p>
            <a:pPr lvl="1"/>
            <a:r>
              <a:rPr lang="en-US" dirty="0" smtClean="0"/>
              <a:t>Medical cost evaluation</a:t>
            </a:r>
          </a:p>
          <a:p>
            <a:pPr lvl="1"/>
            <a:r>
              <a:rPr lang="en-US" dirty="0" smtClean="0"/>
              <a:t>Service cost evaluation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Sealant material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data on materials</a:t>
            </a:r>
          </a:p>
          <a:p>
            <a:r>
              <a:rPr lang="en-US" dirty="0" smtClean="0"/>
              <a:t>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contribution from Dr. Wang’s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Evaluation of the implementation of fissures sealant project (2005 -2012)</a:t>
            </a:r>
            <a:endParaRPr lang="en-US" dirty="0" smtClean="0"/>
          </a:p>
          <a:p>
            <a:r>
              <a:rPr lang="en-US" dirty="0" smtClean="0"/>
              <a:t>Effectiveness on prevention of dental caries</a:t>
            </a:r>
          </a:p>
          <a:p>
            <a:pPr lvl="1"/>
            <a:r>
              <a:rPr lang="en-US" dirty="0" smtClean="0"/>
              <a:t>Oral health examination</a:t>
            </a:r>
          </a:p>
          <a:p>
            <a:pPr lvl="1"/>
            <a:r>
              <a:rPr lang="en-US" dirty="0" smtClean="0"/>
              <a:t>Survey questionnaires</a:t>
            </a:r>
          </a:p>
          <a:p>
            <a:r>
              <a:rPr lang="en-US" dirty="0" smtClean="0"/>
              <a:t>Satisfactory survey/study</a:t>
            </a:r>
          </a:p>
          <a:p>
            <a:pPr lvl="1"/>
            <a:r>
              <a:rPr lang="en-US" dirty="0" smtClean="0"/>
              <a:t>Correlation with education background</a:t>
            </a:r>
          </a:p>
          <a:p>
            <a:pPr lvl="1"/>
            <a:r>
              <a:rPr lang="en-US" dirty="0" smtClean="0"/>
              <a:t>Family financial status</a:t>
            </a:r>
          </a:p>
          <a:p>
            <a:pPr lvl="1"/>
            <a:r>
              <a:rPr lang="en-US" dirty="0" smtClean="0"/>
              <a:t>Satisfactory on medical system/providers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standard </a:t>
            </a:r>
            <a:r>
              <a:rPr lang="en-US" dirty="0" smtClean="0"/>
              <a:t>protocol/practice</a:t>
            </a:r>
          </a:p>
          <a:p>
            <a:pPr lvl="1"/>
            <a:r>
              <a:rPr lang="en-US" dirty="0" smtClean="0"/>
              <a:t>Personnel training</a:t>
            </a:r>
          </a:p>
          <a:p>
            <a:pPr lvl="1"/>
            <a:r>
              <a:rPr lang="en-US" dirty="0" smtClean="0"/>
              <a:t>Data collection and storage</a:t>
            </a:r>
          </a:p>
          <a:p>
            <a:pPr lvl="1"/>
            <a:r>
              <a:rPr lang="en-US" dirty="0" smtClean="0"/>
              <a:t>Administration and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prevention and treatment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sz="3600" dirty="0" smtClean="0"/>
              <a:t>dental caries &amp; periodontal disease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In-depth evaluation of the fissure sealant project</a:t>
            </a:r>
          </a:p>
          <a:p>
            <a:r>
              <a:rPr lang="en-US" dirty="0" smtClean="0"/>
              <a:t>Establishing the prevention protocol of major dental diseases</a:t>
            </a:r>
          </a:p>
          <a:p>
            <a:pPr lvl="1"/>
            <a:r>
              <a:rPr lang="en-US" dirty="0" smtClean="0"/>
              <a:t>Dental caries</a:t>
            </a:r>
          </a:p>
          <a:p>
            <a:pPr lvl="1"/>
            <a:r>
              <a:rPr lang="en-US" dirty="0" smtClean="0"/>
              <a:t>Children periodontal diseases</a:t>
            </a:r>
          </a:p>
          <a:p>
            <a:r>
              <a:rPr lang="en-US" dirty="0" smtClean="0"/>
              <a:t>Establishing the multi-function system for</a:t>
            </a:r>
          </a:p>
          <a:p>
            <a:pPr lvl="1"/>
            <a:r>
              <a:rPr lang="en-US" dirty="0" smtClean="0"/>
              <a:t>Medical service training</a:t>
            </a:r>
          </a:p>
          <a:p>
            <a:pPr lvl="1"/>
            <a:r>
              <a:rPr lang="en-US" dirty="0" smtClean="0"/>
              <a:t>Monitory and screening </a:t>
            </a:r>
          </a:p>
          <a:p>
            <a:pPr lvl="1"/>
            <a:r>
              <a:rPr lang="en-US" dirty="0" smtClean="0"/>
              <a:t>Evaluation of medical service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Health economy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year review (</a:t>
            </a:r>
            <a:r>
              <a:rPr lang="en-US" dirty="0"/>
              <a:t>May, 2015)</a:t>
            </a:r>
          </a:p>
          <a:p>
            <a:pPr lvl="1"/>
            <a:r>
              <a:rPr lang="en-US" dirty="0" smtClean="0"/>
              <a:t>Children dental health database </a:t>
            </a:r>
          </a:p>
          <a:p>
            <a:pPr lvl="1"/>
            <a:r>
              <a:rPr lang="en-US" b="1" dirty="0" smtClean="0"/>
              <a:t>One</a:t>
            </a:r>
            <a:r>
              <a:rPr lang="en-US" dirty="0" smtClean="0"/>
              <a:t> paper expected</a:t>
            </a:r>
          </a:p>
          <a:p>
            <a:r>
              <a:rPr lang="en-US" dirty="0" smtClean="0"/>
              <a:t>Mid-term review </a:t>
            </a:r>
            <a:r>
              <a:rPr lang="en-US" dirty="0"/>
              <a:t>(May, 2016)</a:t>
            </a:r>
          </a:p>
          <a:p>
            <a:pPr lvl="1"/>
            <a:r>
              <a:rPr lang="en-US" dirty="0" smtClean="0"/>
              <a:t>Sealant materials effectiveness study </a:t>
            </a:r>
          </a:p>
          <a:p>
            <a:pPr lvl="1"/>
            <a:r>
              <a:rPr lang="en-US" b="1" dirty="0" smtClean="0"/>
              <a:t>Two</a:t>
            </a:r>
            <a:r>
              <a:rPr lang="en-US" dirty="0" smtClean="0"/>
              <a:t> papers expected</a:t>
            </a:r>
          </a:p>
          <a:p>
            <a:r>
              <a:rPr lang="en-US" dirty="0" smtClean="0"/>
              <a:t>End of project review (April</a:t>
            </a:r>
            <a:r>
              <a:rPr lang="en-US" dirty="0"/>
              <a:t>, 2017)</a:t>
            </a:r>
          </a:p>
          <a:p>
            <a:pPr lvl="1"/>
            <a:r>
              <a:rPr lang="en-US" dirty="0" smtClean="0"/>
              <a:t>Accomplishing fissures sealant for 10k school age children</a:t>
            </a:r>
            <a:r>
              <a:rPr lang="en-US" dirty="0"/>
              <a:t> </a:t>
            </a:r>
            <a:r>
              <a:rPr lang="en-US" dirty="0" smtClean="0"/>
              <a:t>Implementation protocol for fissures sealant (Beijing)</a:t>
            </a:r>
          </a:p>
          <a:p>
            <a:pPr lvl="1"/>
            <a:r>
              <a:rPr lang="en-US" dirty="0" smtClean="0"/>
              <a:t>Standard for prevention of major dental diseases </a:t>
            </a:r>
          </a:p>
          <a:p>
            <a:pPr lvl="1"/>
            <a:r>
              <a:rPr lang="en-US" b="1" dirty="0" smtClean="0"/>
              <a:t>Four</a:t>
            </a:r>
            <a:r>
              <a:rPr lang="en-US" dirty="0" smtClean="0"/>
              <a:t> papers (SCI)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research workflow/layout</a:t>
            </a:r>
          </a:p>
          <a:p>
            <a:r>
              <a:rPr lang="en-US" dirty="0" smtClean="0"/>
              <a:t>Five subsections in depth</a:t>
            </a:r>
          </a:p>
          <a:p>
            <a:pPr lvl="1"/>
            <a:r>
              <a:rPr lang="en-US" dirty="0" smtClean="0"/>
              <a:t>Evaluation of dental caries</a:t>
            </a:r>
          </a:p>
          <a:p>
            <a:pPr lvl="1"/>
            <a:r>
              <a:rPr lang="en-US" dirty="0" smtClean="0"/>
              <a:t>Evaluation of fissure sealant</a:t>
            </a:r>
          </a:p>
          <a:p>
            <a:pPr lvl="1"/>
            <a:r>
              <a:rPr lang="en-US" dirty="0" smtClean="0"/>
              <a:t>Systematic monitoring and screening</a:t>
            </a:r>
          </a:p>
          <a:p>
            <a:pPr lvl="1"/>
            <a:r>
              <a:rPr lang="en-US" dirty="0" smtClean="0"/>
              <a:t>Early prevention of periodontal diseases (in children)</a:t>
            </a:r>
          </a:p>
          <a:p>
            <a:pPr lvl="1"/>
            <a:r>
              <a:rPr lang="en-US" dirty="0" smtClean="0"/>
              <a:t>Establishing early prevention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could have been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of the implementation of fissures sealant project (2005 -2012)</a:t>
            </a:r>
            <a:endParaRPr lang="en-US" dirty="0" smtClean="0"/>
          </a:p>
          <a:p>
            <a:r>
              <a:rPr lang="en-US" dirty="0" smtClean="0"/>
              <a:t>Effectiveness on prevention of dental caries</a:t>
            </a:r>
          </a:p>
          <a:p>
            <a:pPr lvl="1"/>
            <a:r>
              <a:rPr lang="en-US" dirty="0" smtClean="0"/>
              <a:t>Oral health examination</a:t>
            </a:r>
          </a:p>
          <a:p>
            <a:pPr lvl="1"/>
            <a:r>
              <a:rPr lang="en-US" dirty="0" smtClean="0"/>
              <a:t>Survey questionnaires</a:t>
            </a:r>
          </a:p>
          <a:p>
            <a:r>
              <a:rPr lang="en-US" dirty="0" smtClean="0"/>
              <a:t>Satisfactory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Clinical evaluation of effectiveness</a:t>
            </a:r>
          </a:p>
          <a:p>
            <a:r>
              <a:rPr lang="en-US" dirty="0" smtClean="0"/>
              <a:t>Public standard protocol/practice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1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could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health service value</a:t>
            </a:r>
          </a:p>
          <a:p>
            <a:r>
              <a:rPr lang="en-US" dirty="0" smtClean="0"/>
              <a:t>Educating the patients</a:t>
            </a:r>
          </a:p>
          <a:p>
            <a:r>
              <a:rPr lang="en-US" dirty="0" smtClean="0"/>
              <a:t>Value in public heath</a:t>
            </a:r>
          </a:p>
          <a:p>
            <a:r>
              <a:rPr lang="en-US" dirty="0" smtClean="0"/>
              <a:t>Preventive dentistry</a:t>
            </a:r>
          </a:p>
          <a:p>
            <a:r>
              <a:rPr lang="en-US" dirty="0" smtClean="0"/>
              <a:t>Mouse microbial profiling</a:t>
            </a:r>
          </a:p>
          <a:p>
            <a:r>
              <a:rPr lang="en-US" dirty="0" smtClean="0"/>
              <a:t>Health economy study</a:t>
            </a:r>
          </a:p>
          <a:p>
            <a:r>
              <a:rPr lang="en-US" dirty="0"/>
              <a:t>plaque index</a:t>
            </a:r>
            <a:r>
              <a:rPr lang="zh-CN" altLang="en-US" dirty="0"/>
              <a:t>，</a:t>
            </a:r>
            <a:r>
              <a:rPr lang="en-US" dirty="0"/>
              <a:t>PLI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97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Yesterday, now, and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</a:t>
            </a:r>
          </a:p>
          <a:p>
            <a:r>
              <a:rPr lang="en-US" dirty="0" smtClean="0"/>
              <a:t>Enhancing retention</a:t>
            </a:r>
          </a:p>
          <a:p>
            <a:r>
              <a:rPr lang="en-US" dirty="0" smtClean="0"/>
              <a:t>Longevity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376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Evaluation of effectiveness of fissure sealant</vt:lpstr>
      <vt:lpstr>Major contribution from Dr. Wang’s</vt:lpstr>
      <vt:lpstr>Early prevention and treatment --dental caries &amp; periodontal disease</vt:lpstr>
      <vt:lpstr>Project progress milestones</vt:lpstr>
      <vt:lpstr>Research and technical challenges</vt:lpstr>
      <vt:lpstr>PowerPoint Presentation</vt:lpstr>
      <vt:lpstr>What could have been done</vt:lpstr>
      <vt:lpstr>What more could be done</vt:lpstr>
      <vt:lpstr>Yesterday, now, and future</vt:lpstr>
      <vt:lpstr>Leveraging the advanced technology</vt:lpstr>
      <vt:lpstr>PowerPoint Presentation</vt:lpstr>
      <vt:lpstr>PowerPoint Presentation</vt:lpstr>
      <vt:lpstr>Item to evaluate</vt:lpstr>
      <vt:lpstr>Sealant material evaluation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fissure sealants</dc:title>
  <dc:creator>sysprep</dc:creator>
  <cp:lastModifiedBy>sysprep</cp:lastModifiedBy>
  <cp:revision>28</cp:revision>
  <dcterms:created xsi:type="dcterms:W3CDTF">2014-05-05T15:49:04Z</dcterms:created>
  <dcterms:modified xsi:type="dcterms:W3CDTF">2014-05-09T21:48:04Z</dcterms:modified>
</cp:coreProperties>
</file>