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71" r:id="rId5"/>
    <p:sldId id="272" r:id="rId6"/>
    <p:sldId id="273" r:id="rId7"/>
    <p:sldId id="274" r:id="rId8"/>
    <p:sldId id="275" r:id="rId9"/>
    <p:sldId id="263" r:id="rId10"/>
    <p:sldId id="264" r:id="rId11"/>
    <p:sldId id="270" r:id="rId12"/>
    <p:sldId id="265" r:id="rId13"/>
    <p:sldId id="266" r:id="rId14"/>
    <p:sldId id="257" r:id="rId15"/>
    <p:sldId id="258" r:id="rId16"/>
    <p:sldId id="259" r:id="rId17"/>
    <p:sldId id="260" r:id="rId18"/>
    <p:sldId id="261" r:id="rId19"/>
    <p:sldId id="262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of </a:t>
            </a:r>
            <a:r>
              <a:rPr lang="en-US" dirty="0"/>
              <a:t>Gaussian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Simulating D.I.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population distribution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1" y="2250268"/>
            <a:ext cx="4642412" cy="354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05" y="2229493"/>
            <a:ext cx="4505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trc.uchicago.edu/Images/pia/img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15" y="2054710"/>
            <a:ext cx="49053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8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2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8078"/>
              </p:ext>
            </p:extLst>
          </p:nvPr>
        </p:nvGraphicFramePr>
        <p:xfrm>
          <a:off x="457202" y="1330162"/>
          <a:ext cx="8331799" cy="545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57"/>
                <a:gridCol w="1190257"/>
                <a:gridCol w="1190257"/>
                <a:gridCol w="1190257"/>
                <a:gridCol w="1190257"/>
                <a:gridCol w="1190257"/>
                <a:gridCol w="119025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7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--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clusters of cell populations</a:t>
            </a:r>
          </a:p>
          <a:p>
            <a:pPr lvl="1"/>
            <a:r>
              <a:rPr lang="en-US" dirty="0" smtClean="0"/>
              <a:t>D.I. value: 0.9 – 1.249</a:t>
            </a:r>
          </a:p>
          <a:p>
            <a:pPr lvl="1"/>
            <a:r>
              <a:rPr lang="en-US" dirty="0" smtClean="0"/>
              <a:t>D.I. value: 1.250 – 2.299</a:t>
            </a:r>
          </a:p>
          <a:p>
            <a:pPr lvl="1"/>
            <a:r>
              <a:rPr lang="en-US" dirty="0" smtClean="0"/>
              <a:t>D.I. value: &gt; 2.300</a:t>
            </a:r>
          </a:p>
          <a:p>
            <a:r>
              <a:rPr lang="en-US" dirty="0" smtClean="0"/>
              <a:t>Assuming equal C.V. across three populations, and estimated from “normal sample”: </a:t>
            </a:r>
          </a:p>
          <a:p>
            <a:r>
              <a:rPr lang="en-US" dirty="0" smtClean="0"/>
              <a:t>Three means: 1.001, 2.002, 3.003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27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9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hurdle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information from “normal” cluster</a:t>
            </a:r>
          </a:p>
          <a:p>
            <a:r>
              <a:rPr lang="en-US" dirty="0" smtClean="0"/>
              <a:t>Possible to detect the “mitotic” stage</a:t>
            </a:r>
          </a:p>
          <a:p>
            <a:r>
              <a:rPr lang="en-US" dirty="0" smtClean="0"/>
              <a:t>Impossible to detect “aneuploidy” stage</a:t>
            </a:r>
          </a:p>
          <a:p>
            <a:r>
              <a:rPr lang="en-US" dirty="0" smtClean="0"/>
              <a:t>Need to strip out the “normal” information first, but how?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five group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23900"/>
            <a:ext cx="7143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294" y="77569"/>
            <a:ext cx="861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Photomicrograph of moderately well differentiated OSCC showing large tumor nucleus </a:t>
            </a:r>
            <a:endParaRPr lang="en-US" b="1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multiple prominent nucleoli (blue arrow) and abnormal mitotic figure (black arrow)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611" y="6138606"/>
            <a:ext cx="754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</a:t>
            </a:r>
            <a:r>
              <a:rPr lang="en-US" dirty="0" err="1" smtClean="0"/>
              <a:t>Nandini</a:t>
            </a:r>
            <a:r>
              <a:rPr lang="en-US" dirty="0" smtClean="0"/>
              <a:t> and RV </a:t>
            </a:r>
            <a:r>
              <a:rPr lang="en-US" dirty="0" err="1" smtClean="0"/>
              <a:t>Subramanyam</a:t>
            </a:r>
            <a:r>
              <a:rPr lang="en-US" dirty="0"/>
              <a:t>, 2011, Nuclear features in oral </a:t>
            </a:r>
            <a:r>
              <a:rPr lang="en-US" dirty="0" smtClean="0"/>
              <a:t>squamous</a:t>
            </a:r>
          </a:p>
          <a:p>
            <a:r>
              <a:rPr lang="en-US" dirty="0" smtClean="0"/>
              <a:t> </a:t>
            </a:r>
            <a:r>
              <a:rPr lang="en-US" dirty="0"/>
              <a:t>cell carcinoma: A computer-assisted microscopic </a:t>
            </a:r>
            <a:r>
              <a:rPr lang="en-US" dirty="0" smtClean="0"/>
              <a:t>study, V.15:2, 177-181,JOMFP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45920" y="1602889"/>
            <a:ext cx="2431227" cy="1857149"/>
            <a:chOff x="1645920" y="1602889"/>
            <a:chExt cx="2431227" cy="18571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0" y="1602889"/>
              <a:ext cx="1721222" cy="1460967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137" y="2108498"/>
              <a:ext cx="1420010" cy="135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21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4243" y="65586"/>
            <a:ext cx="8699352" cy="6340593"/>
            <a:chOff x="344243" y="65586"/>
            <a:chExt cx="8699352" cy="6340593"/>
          </a:xfrm>
        </p:grpSpPr>
        <p:sp>
          <p:nvSpPr>
            <p:cNvPr id="2" name="Can 1"/>
            <p:cNvSpPr/>
            <p:nvPr/>
          </p:nvSpPr>
          <p:spPr>
            <a:xfrm>
              <a:off x="398033" y="2936842"/>
              <a:ext cx="1936376" cy="190410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Raw 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dataDB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http://botanika.biologija.org/exp/imaging/exp-mikroskop_e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3" y="301500"/>
              <a:ext cx="2168076" cy="180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Down Arrow 2"/>
            <p:cNvSpPr/>
            <p:nvPr/>
          </p:nvSpPr>
          <p:spPr>
            <a:xfrm>
              <a:off x="1118792" y="2110294"/>
              <a:ext cx="516370" cy="783515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334409" y="3711391"/>
              <a:ext cx="1161826" cy="45182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 flipH="1">
              <a:off x="1031489" y="4959275"/>
              <a:ext cx="3767665" cy="1065008"/>
            </a:xfrm>
            <a:prstGeom prst="curvedUp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2" name="Picture 4" descr="http://www.whatthetech.com/blog/wp-content/uploads/2010/08/low-energy-desktop-compu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767" y="65586"/>
              <a:ext cx="3040828" cy="22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encrypted-tbn2.gstatic.com/images?q=tbn:ANd9GcTL1vyvDK-khOKgJPbNXXTjZPJ0QWOGj8NS5Ek1ahIgw1Dvg2e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740" y="4577379"/>
              <a:ext cx="24955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539267" y="3030235"/>
              <a:ext cx="2431227" cy="1857149"/>
              <a:chOff x="1645920" y="1602889"/>
              <a:chExt cx="2431227" cy="18571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0" y="1602889"/>
                <a:ext cx="1721222" cy="1460967"/>
              </a:xfrm>
              <a:prstGeom prst="rect">
                <a:avLst/>
              </a:prstGeom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137" y="2108498"/>
                <a:ext cx="1420010" cy="135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Striped Right Arrow 7"/>
            <p:cNvSpPr/>
            <p:nvPr/>
          </p:nvSpPr>
          <p:spPr>
            <a:xfrm rot="-1920000">
              <a:off x="5009088" y="2458269"/>
              <a:ext cx="1345915" cy="491530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riped Right Arrow 14"/>
            <p:cNvSpPr/>
            <p:nvPr/>
          </p:nvSpPr>
          <p:spPr>
            <a:xfrm rot="1740000">
              <a:off x="5753232" y="4630506"/>
              <a:ext cx="742533" cy="485702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1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and unveiling the biological mechanism of oral squamous cell carcinoma</a:t>
            </a:r>
          </a:p>
          <a:p>
            <a:r>
              <a:rPr lang="en-US" dirty="0" smtClean="0"/>
              <a:t>Leveraging nuclei stain imaging technology (</a:t>
            </a:r>
            <a:r>
              <a:rPr lang="en-US" dirty="0" err="1" smtClean="0"/>
              <a:t>Feulgen</a:t>
            </a:r>
            <a:r>
              <a:rPr lang="en-US" dirty="0" smtClean="0"/>
              <a:t> staining)</a:t>
            </a:r>
          </a:p>
          <a:p>
            <a:r>
              <a:rPr lang="en-US" dirty="0" smtClean="0"/>
              <a:t>Extracting the determining digitized information</a:t>
            </a:r>
          </a:p>
          <a:p>
            <a:r>
              <a:rPr lang="en-US" dirty="0" smtClean="0"/>
              <a:t>Developing data processing protocol</a:t>
            </a:r>
          </a:p>
          <a:p>
            <a:r>
              <a:rPr lang="en-US" dirty="0" smtClean="0"/>
              <a:t>Building predicting model for detecting abnormal cell dividing – cancer diagnosis</a:t>
            </a:r>
          </a:p>
          <a:p>
            <a:r>
              <a:rPr lang="en-US" dirty="0" smtClean="0"/>
              <a:t>Establishing the standard for oral cancer early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8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Nuclei images available with “potential digitized report”</a:t>
            </a:r>
          </a:p>
          <a:p>
            <a:r>
              <a:rPr lang="en-US" dirty="0" smtClean="0"/>
              <a:t>Focus on selected cell population with DNA indices report</a:t>
            </a:r>
          </a:p>
          <a:p>
            <a:r>
              <a:rPr lang="en-US" dirty="0" smtClean="0"/>
              <a:t>Build statistical prediction model</a:t>
            </a:r>
          </a:p>
          <a:p>
            <a:r>
              <a:rPr lang="en-US" dirty="0" smtClean="0"/>
              <a:t>Cumulative data collection and model pruning</a:t>
            </a:r>
          </a:p>
          <a:p>
            <a:r>
              <a:rPr lang="en-US" dirty="0" smtClean="0"/>
              <a:t>Desktop application development for clinicians</a:t>
            </a:r>
          </a:p>
          <a:p>
            <a:r>
              <a:rPr lang="en-US" dirty="0" smtClean="0"/>
              <a:t>Mobile device application allowing patient accessibility to their 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sufficient summary statistics from ten of thousands cells (i.e. D.I. values)</a:t>
            </a:r>
          </a:p>
          <a:p>
            <a:r>
              <a:rPr lang="en-US" dirty="0" smtClean="0"/>
              <a:t>Evaluating the summary statistics</a:t>
            </a:r>
          </a:p>
          <a:p>
            <a:pPr lvl="1"/>
            <a:r>
              <a:rPr lang="en-US" dirty="0" smtClean="0"/>
              <a:t>Reflect the mixture of distribution</a:t>
            </a:r>
          </a:p>
          <a:p>
            <a:pPr lvl="1"/>
            <a:r>
              <a:rPr lang="en-US" dirty="0" smtClean="0"/>
              <a:t>Robust enough (enough information) to differentiation cell population</a:t>
            </a:r>
          </a:p>
          <a:p>
            <a:pPr lvl="1"/>
            <a:r>
              <a:rPr lang="en-US" dirty="0" smtClean="0"/>
              <a:t>Capture cell population characteristics</a:t>
            </a:r>
          </a:p>
          <a:p>
            <a:r>
              <a:rPr lang="en-US" dirty="0" smtClean="0"/>
              <a:t>Building the prediction model</a:t>
            </a:r>
          </a:p>
          <a:p>
            <a:pPr lvl="1"/>
            <a:r>
              <a:rPr lang="en-US" dirty="0" smtClean="0"/>
              <a:t>Assess model performance</a:t>
            </a:r>
          </a:p>
          <a:p>
            <a:pPr lvl="1"/>
            <a:r>
              <a:rPr lang="en-US" dirty="0" smtClean="0"/>
              <a:t>Provide accurate diagnosis guidance</a:t>
            </a:r>
          </a:p>
          <a:p>
            <a:pPr lvl="1"/>
            <a:r>
              <a:rPr lang="en-US" dirty="0" smtClean="0"/>
              <a:t>Constantly improve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Stable cross-platform performance</a:t>
            </a:r>
          </a:p>
          <a:p>
            <a:r>
              <a:rPr lang="en-US" dirty="0" smtClean="0"/>
              <a:t>Link to backend database to data importing and writing back</a:t>
            </a:r>
          </a:p>
          <a:p>
            <a:r>
              <a:rPr lang="en-US" dirty="0" smtClean="0"/>
              <a:t>Constantly improving algorithm and pruning model</a:t>
            </a:r>
          </a:p>
          <a:p>
            <a:r>
              <a:rPr lang="en-US" dirty="0" smtClean="0"/>
              <a:t>Data-driven approach self-updating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8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to patient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Link to central database for reporting</a:t>
            </a:r>
          </a:p>
          <a:p>
            <a:r>
              <a:rPr lang="en-US" dirty="0" smtClean="0"/>
              <a:t>Educate patient for public health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Abnormal nucleus image (D.I. value)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566274"/>
            <a:ext cx="53435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7690" y="6308602"/>
            <a:ext cx="67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Papanicolaou</a:t>
            </a:r>
            <a:r>
              <a:rPr lang="en-US" dirty="0" smtClean="0"/>
              <a:t> (Pap) smears and nucleus was stained with </a:t>
            </a:r>
            <a:r>
              <a:rPr lang="en-US" dirty="0" err="1" smtClean="0"/>
              <a:t>Feulgan</a:t>
            </a:r>
            <a:r>
              <a:rPr lang="en-US" dirty="0" smtClean="0"/>
              <a:t> stain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584</Words>
  <Application>Microsoft Office PowerPoint</Application>
  <PresentationFormat>On-screen Show (4:3)</PresentationFormat>
  <Paragraphs>259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Mixture of Gaussian distribution</vt:lpstr>
      <vt:lpstr>PowerPoint Presentation</vt:lpstr>
      <vt:lpstr>PowerPoint Presentation</vt:lpstr>
      <vt:lpstr>Objectives</vt:lpstr>
      <vt:lpstr>Rationale</vt:lpstr>
      <vt:lpstr>Building the statistical model</vt:lpstr>
      <vt:lpstr>Desktop application</vt:lpstr>
      <vt:lpstr>Mobile device application</vt:lpstr>
      <vt:lpstr>Abnormal nucleus image (D.I. value)</vt:lpstr>
      <vt:lpstr>Cell population distribution</vt:lpstr>
      <vt:lpstr>PowerPoint Presentation</vt:lpstr>
      <vt:lpstr>Summary statistics</vt:lpstr>
      <vt:lpstr>PowerPoint Presentation</vt:lpstr>
      <vt:lpstr>Our goal -- step</vt:lpstr>
      <vt:lpstr>PowerPoint Presentation</vt:lpstr>
      <vt:lpstr>PowerPoint Presentation</vt:lpstr>
      <vt:lpstr>Our hurdle</vt:lpstr>
      <vt:lpstr>PowerPoint Presentation</vt:lpstr>
      <vt:lpstr>Mixture of five group data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23</cp:revision>
  <dcterms:created xsi:type="dcterms:W3CDTF">2013-10-21T21:29:44Z</dcterms:created>
  <dcterms:modified xsi:type="dcterms:W3CDTF">2013-10-30T18:49:37Z</dcterms:modified>
</cp:coreProperties>
</file>