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51206400" cy="40233600"/>
  <p:notesSz cx="9296400" cy="7010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16128">
          <p15:clr>
            <a:srgbClr val="A4A3A4"/>
          </p15:clr>
        </p15:guide>
        <p15:guide id="3" pos="864">
          <p15:clr>
            <a:srgbClr val="A4A3A4"/>
          </p15:clr>
        </p15:guide>
        <p15:guide id="4" pos="313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F7F3"/>
    <a:srgbClr val="FFFFFF"/>
    <a:srgbClr val="66CCFF"/>
    <a:srgbClr val="F13D3D"/>
    <a:srgbClr val="FCE8E8"/>
    <a:srgbClr val="F9D7D7"/>
    <a:srgbClr val="CC0000"/>
    <a:srgbClr val="6666FF"/>
    <a:srgbClr val="00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865" autoAdjust="0"/>
    <p:restoredTop sz="91829" autoAdjust="0"/>
  </p:normalViewPr>
  <p:slideViewPr>
    <p:cSldViewPr>
      <p:cViewPr>
        <p:scale>
          <a:sx n="30" d="100"/>
          <a:sy n="30" d="100"/>
        </p:scale>
        <p:origin x="1164" y="-2448"/>
      </p:cViewPr>
      <p:guideLst>
        <p:guide orient="horz" pos="4032"/>
        <p:guide pos="16128"/>
        <p:guide pos="864"/>
        <p:guide pos="31392"/>
      </p:guideLst>
    </p:cSldViewPr>
  </p:slideViewPr>
  <p:outlineViewPr>
    <p:cViewPr>
      <p:scale>
        <a:sx n="25" d="100"/>
        <a:sy n="25" d="100"/>
      </p:scale>
      <p:origin x="0" y="0"/>
    </p:cViewPr>
    <p:sldLst>
      <p:sld r:id="rId1" collapse="1"/>
    </p:sldLst>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1"/>
            <a:ext cx="4031358" cy="388681"/>
          </a:xfrm>
          <a:prstGeom prst="rect">
            <a:avLst/>
          </a:prstGeom>
          <a:noFill/>
          <a:ln w="9525">
            <a:noFill/>
            <a:miter lim="800000"/>
            <a:headEnd/>
            <a:tailEnd/>
          </a:ln>
          <a:effectLst/>
        </p:spPr>
        <p:txBody>
          <a:bodyPr vert="horz" wrap="square" lIns="93074" tIns="46534" rIns="93074" bIns="46534" numCol="1" anchor="t" anchorCtr="0" compatLnSpc="1">
            <a:prstTxWarp prst="textNoShape">
              <a:avLst/>
            </a:prstTxWarp>
          </a:bodyPr>
          <a:lstStyle>
            <a:lvl1pPr defTabSz="930624">
              <a:defRPr sz="1200" smtClean="0"/>
            </a:lvl1pPr>
          </a:lstStyle>
          <a:p>
            <a:pPr>
              <a:defRPr/>
            </a:pPr>
            <a:endParaRPr lang="en-US" dirty="0"/>
          </a:p>
        </p:txBody>
      </p:sp>
      <p:sp>
        <p:nvSpPr>
          <p:cNvPr id="6147" name="Rectangle 3"/>
          <p:cNvSpPr>
            <a:spLocks noGrp="1" noChangeArrowheads="1"/>
          </p:cNvSpPr>
          <p:nvPr>
            <p:ph type="dt" sz="quarter" idx="1"/>
          </p:nvPr>
        </p:nvSpPr>
        <p:spPr bwMode="auto">
          <a:xfrm>
            <a:off x="5265042" y="1"/>
            <a:ext cx="4031358" cy="388681"/>
          </a:xfrm>
          <a:prstGeom prst="rect">
            <a:avLst/>
          </a:prstGeom>
          <a:noFill/>
          <a:ln w="9525">
            <a:noFill/>
            <a:miter lim="800000"/>
            <a:headEnd/>
            <a:tailEnd/>
          </a:ln>
          <a:effectLst/>
        </p:spPr>
        <p:txBody>
          <a:bodyPr vert="horz" wrap="square" lIns="93074" tIns="46534" rIns="93074" bIns="46534" numCol="1" anchor="t" anchorCtr="0" compatLnSpc="1">
            <a:prstTxWarp prst="textNoShape">
              <a:avLst/>
            </a:prstTxWarp>
          </a:bodyPr>
          <a:lstStyle>
            <a:lvl1pPr algn="r" defTabSz="930624">
              <a:defRPr sz="1200" smtClean="0"/>
            </a:lvl1pPr>
          </a:lstStyle>
          <a:p>
            <a:pPr>
              <a:defRPr/>
            </a:pPr>
            <a:endParaRPr lang="en-US" dirty="0"/>
          </a:p>
        </p:txBody>
      </p:sp>
      <p:sp>
        <p:nvSpPr>
          <p:cNvPr id="6148" name="Rectangle 4"/>
          <p:cNvSpPr>
            <a:spLocks noGrp="1" noChangeArrowheads="1"/>
          </p:cNvSpPr>
          <p:nvPr>
            <p:ph type="ftr" sz="quarter" idx="2"/>
          </p:nvPr>
        </p:nvSpPr>
        <p:spPr bwMode="auto">
          <a:xfrm>
            <a:off x="0" y="6621719"/>
            <a:ext cx="4031358" cy="388681"/>
          </a:xfrm>
          <a:prstGeom prst="rect">
            <a:avLst/>
          </a:prstGeom>
          <a:noFill/>
          <a:ln w="9525">
            <a:noFill/>
            <a:miter lim="800000"/>
            <a:headEnd/>
            <a:tailEnd/>
          </a:ln>
          <a:effectLst/>
        </p:spPr>
        <p:txBody>
          <a:bodyPr vert="horz" wrap="square" lIns="93074" tIns="46534" rIns="93074" bIns="46534" numCol="1" anchor="b" anchorCtr="0" compatLnSpc="1">
            <a:prstTxWarp prst="textNoShape">
              <a:avLst/>
            </a:prstTxWarp>
          </a:bodyPr>
          <a:lstStyle>
            <a:lvl1pPr defTabSz="930624">
              <a:defRPr sz="1200" smtClean="0"/>
            </a:lvl1pPr>
          </a:lstStyle>
          <a:p>
            <a:pPr>
              <a:defRPr/>
            </a:pPr>
            <a:endParaRPr lang="en-US" dirty="0"/>
          </a:p>
        </p:txBody>
      </p:sp>
      <p:sp>
        <p:nvSpPr>
          <p:cNvPr id="6149" name="Rectangle 5"/>
          <p:cNvSpPr>
            <a:spLocks noGrp="1" noChangeArrowheads="1"/>
          </p:cNvSpPr>
          <p:nvPr>
            <p:ph type="sldNum" sz="quarter" idx="3"/>
          </p:nvPr>
        </p:nvSpPr>
        <p:spPr bwMode="auto">
          <a:xfrm>
            <a:off x="5265042" y="6621719"/>
            <a:ext cx="4031358" cy="388681"/>
          </a:xfrm>
          <a:prstGeom prst="rect">
            <a:avLst/>
          </a:prstGeom>
          <a:noFill/>
          <a:ln w="9525">
            <a:noFill/>
            <a:miter lim="800000"/>
            <a:headEnd/>
            <a:tailEnd/>
          </a:ln>
          <a:effectLst/>
        </p:spPr>
        <p:txBody>
          <a:bodyPr vert="horz" wrap="square" lIns="93074" tIns="46534" rIns="93074" bIns="46534" numCol="1" anchor="b" anchorCtr="0" compatLnSpc="1">
            <a:prstTxWarp prst="textNoShape">
              <a:avLst/>
            </a:prstTxWarp>
          </a:bodyPr>
          <a:lstStyle>
            <a:lvl1pPr algn="r" defTabSz="930624">
              <a:defRPr sz="1200" smtClean="0"/>
            </a:lvl1pPr>
          </a:lstStyle>
          <a:p>
            <a:pPr>
              <a:defRPr/>
            </a:pPr>
            <a:fld id="{6CD2FE6C-8C01-4C11-A1B2-E96B79505495}" type="slidenum">
              <a:rPr lang="en-US"/>
              <a:pPr>
                <a:defRPr/>
              </a:pPr>
              <a:t>‹#›</a:t>
            </a:fld>
            <a:endParaRPr lang="en-US" dirty="0"/>
          </a:p>
        </p:txBody>
      </p:sp>
    </p:spTree>
    <p:extLst>
      <p:ext uri="{BB962C8B-B14F-4D97-AF65-F5344CB8AC3E}">
        <p14:creationId xmlns:p14="http://schemas.microsoft.com/office/powerpoint/2010/main" val="22665797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4028374" cy="350991"/>
          </a:xfrm>
          <a:prstGeom prst="rect">
            <a:avLst/>
          </a:prstGeom>
          <a:noFill/>
          <a:ln w="9525">
            <a:noFill/>
            <a:miter lim="800000"/>
            <a:headEnd/>
            <a:tailEnd/>
          </a:ln>
          <a:effectLst/>
        </p:spPr>
        <p:txBody>
          <a:bodyPr vert="horz" wrap="square" lIns="61402" tIns="30701" rIns="61402" bIns="30701" numCol="1" anchor="t" anchorCtr="0" compatLnSpc="1">
            <a:prstTxWarp prst="textNoShape">
              <a:avLst/>
            </a:prstTxWarp>
          </a:bodyPr>
          <a:lstStyle>
            <a:lvl1pPr>
              <a:defRPr sz="800" smtClean="0"/>
            </a:lvl1pPr>
          </a:lstStyle>
          <a:p>
            <a:pPr>
              <a:defRPr/>
            </a:pPr>
            <a:endParaRPr lang="en-US" dirty="0"/>
          </a:p>
        </p:txBody>
      </p:sp>
      <p:sp>
        <p:nvSpPr>
          <p:cNvPr id="18435" name="Rectangle 3"/>
          <p:cNvSpPr>
            <a:spLocks noGrp="1" noChangeArrowheads="1"/>
          </p:cNvSpPr>
          <p:nvPr>
            <p:ph type="dt" idx="1"/>
          </p:nvPr>
        </p:nvSpPr>
        <p:spPr bwMode="auto">
          <a:xfrm>
            <a:off x="5266037" y="0"/>
            <a:ext cx="4028373" cy="350991"/>
          </a:xfrm>
          <a:prstGeom prst="rect">
            <a:avLst/>
          </a:prstGeom>
          <a:noFill/>
          <a:ln w="9525">
            <a:noFill/>
            <a:miter lim="800000"/>
            <a:headEnd/>
            <a:tailEnd/>
          </a:ln>
          <a:effectLst/>
        </p:spPr>
        <p:txBody>
          <a:bodyPr vert="horz" wrap="square" lIns="61402" tIns="30701" rIns="61402" bIns="30701" numCol="1" anchor="t" anchorCtr="0" compatLnSpc="1">
            <a:prstTxWarp prst="textNoShape">
              <a:avLst/>
            </a:prstTxWarp>
          </a:bodyPr>
          <a:lstStyle>
            <a:lvl1pPr algn="r">
              <a:defRPr sz="800" smtClean="0"/>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2976563" y="525463"/>
            <a:ext cx="3343275" cy="2628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29242" y="3329705"/>
            <a:ext cx="7437916" cy="3155386"/>
          </a:xfrm>
          <a:prstGeom prst="rect">
            <a:avLst/>
          </a:prstGeom>
          <a:noFill/>
          <a:ln w="9525">
            <a:noFill/>
            <a:miter lim="800000"/>
            <a:headEnd/>
            <a:tailEnd/>
          </a:ln>
          <a:effectLst/>
        </p:spPr>
        <p:txBody>
          <a:bodyPr vert="horz" wrap="square" lIns="61402" tIns="30701" rIns="61402" bIns="307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438" name="Rectangle 6"/>
          <p:cNvSpPr>
            <a:spLocks noGrp="1" noChangeArrowheads="1"/>
          </p:cNvSpPr>
          <p:nvPr>
            <p:ph type="ftr" sz="quarter" idx="4"/>
          </p:nvPr>
        </p:nvSpPr>
        <p:spPr bwMode="auto">
          <a:xfrm>
            <a:off x="0" y="6658232"/>
            <a:ext cx="4028374" cy="350991"/>
          </a:xfrm>
          <a:prstGeom prst="rect">
            <a:avLst/>
          </a:prstGeom>
          <a:noFill/>
          <a:ln w="9525">
            <a:noFill/>
            <a:miter lim="800000"/>
            <a:headEnd/>
            <a:tailEnd/>
          </a:ln>
          <a:effectLst/>
        </p:spPr>
        <p:txBody>
          <a:bodyPr vert="horz" wrap="square" lIns="61402" tIns="30701" rIns="61402" bIns="30701" numCol="1" anchor="b" anchorCtr="0" compatLnSpc="1">
            <a:prstTxWarp prst="textNoShape">
              <a:avLst/>
            </a:prstTxWarp>
          </a:bodyPr>
          <a:lstStyle>
            <a:lvl1pPr>
              <a:defRPr sz="800" smtClean="0"/>
            </a:lvl1pPr>
          </a:lstStyle>
          <a:p>
            <a:pPr>
              <a:defRPr/>
            </a:pPr>
            <a:endParaRPr lang="en-US" dirty="0"/>
          </a:p>
        </p:txBody>
      </p:sp>
      <p:sp>
        <p:nvSpPr>
          <p:cNvPr id="18439" name="Rectangle 7"/>
          <p:cNvSpPr>
            <a:spLocks noGrp="1" noChangeArrowheads="1"/>
          </p:cNvSpPr>
          <p:nvPr>
            <p:ph type="sldNum" sz="quarter" idx="5"/>
          </p:nvPr>
        </p:nvSpPr>
        <p:spPr bwMode="auto">
          <a:xfrm>
            <a:off x="5266037" y="6658232"/>
            <a:ext cx="4028373" cy="350991"/>
          </a:xfrm>
          <a:prstGeom prst="rect">
            <a:avLst/>
          </a:prstGeom>
          <a:noFill/>
          <a:ln w="9525">
            <a:noFill/>
            <a:miter lim="800000"/>
            <a:headEnd/>
            <a:tailEnd/>
          </a:ln>
          <a:effectLst/>
        </p:spPr>
        <p:txBody>
          <a:bodyPr vert="horz" wrap="square" lIns="61402" tIns="30701" rIns="61402" bIns="30701" numCol="1" anchor="b" anchorCtr="0" compatLnSpc="1">
            <a:prstTxWarp prst="textNoShape">
              <a:avLst/>
            </a:prstTxWarp>
          </a:bodyPr>
          <a:lstStyle>
            <a:lvl1pPr algn="r">
              <a:defRPr sz="800" smtClean="0"/>
            </a:lvl1pPr>
          </a:lstStyle>
          <a:p>
            <a:pPr>
              <a:defRPr/>
            </a:pPr>
            <a:fld id="{9A816BA4-21C8-4245-86F4-83D9E3CA31F2}" type="slidenum">
              <a:rPr lang="en-US"/>
              <a:pPr>
                <a:defRPr/>
              </a:pPr>
              <a:t>‹#›</a:t>
            </a:fld>
            <a:endParaRPr lang="en-US" dirty="0"/>
          </a:p>
        </p:txBody>
      </p:sp>
    </p:spTree>
    <p:extLst>
      <p:ext uri="{BB962C8B-B14F-4D97-AF65-F5344CB8AC3E}">
        <p14:creationId xmlns:p14="http://schemas.microsoft.com/office/powerpoint/2010/main" val="4459899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itchFamily="18" charset="0"/>
              </a:defRPr>
            </a:lvl1pPr>
            <a:lvl2pPr marL="498891" indent="-191881" eaLnBrk="0" hangingPunct="0">
              <a:defRPr sz="1600">
                <a:solidFill>
                  <a:schemeClr val="tx1"/>
                </a:solidFill>
                <a:latin typeface="Times New Roman" pitchFamily="18" charset="0"/>
              </a:defRPr>
            </a:lvl2pPr>
            <a:lvl3pPr marL="767525" indent="-153505" eaLnBrk="0" hangingPunct="0">
              <a:defRPr sz="1600">
                <a:solidFill>
                  <a:schemeClr val="tx1"/>
                </a:solidFill>
                <a:latin typeface="Times New Roman" pitchFamily="18" charset="0"/>
              </a:defRPr>
            </a:lvl3pPr>
            <a:lvl4pPr marL="1074534" indent="-153505" eaLnBrk="0" hangingPunct="0">
              <a:defRPr sz="1600">
                <a:solidFill>
                  <a:schemeClr val="tx1"/>
                </a:solidFill>
                <a:latin typeface="Times New Roman" pitchFamily="18" charset="0"/>
              </a:defRPr>
            </a:lvl4pPr>
            <a:lvl5pPr marL="1381544" indent="-153505" eaLnBrk="0" hangingPunct="0">
              <a:defRPr sz="1600">
                <a:solidFill>
                  <a:schemeClr val="tx1"/>
                </a:solidFill>
                <a:latin typeface="Times New Roman" pitchFamily="18" charset="0"/>
              </a:defRPr>
            </a:lvl5pPr>
            <a:lvl6pPr marL="1688554" indent="-153505" eaLnBrk="0" fontAlgn="base" hangingPunct="0">
              <a:spcBef>
                <a:spcPct val="0"/>
              </a:spcBef>
              <a:spcAft>
                <a:spcPct val="0"/>
              </a:spcAft>
              <a:defRPr sz="1600">
                <a:solidFill>
                  <a:schemeClr val="tx1"/>
                </a:solidFill>
                <a:latin typeface="Times New Roman" pitchFamily="18" charset="0"/>
              </a:defRPr>
            </a:lvl6pPr>
            <a:lvl7pPr marL="1995564" indent="-153505" eaLnBrk="0" fontAlgn="base" hangingPunct="0">
              <a:spcBef>
                <a:spcPct val="0"/>
              </a:spcBef>
              <a:spcAft>
                <a:spcPct val="0"/>
              </a:spcAft>
              <a:defRPr sz="1600">
                <a:solidFill>
                  <a:schemeClr val="tx1"/>
                </a:solidFill>
                <a:latin typeface="Times New Roman" pitchFamily="18" charset="0"/>
              </a:defRPr>
            </a:lvl7pPr>
            <a:lvl8pPr marL="2302574" indent="-153505" eaLnBrk="0" fontAlgn="base" hangingPunct="0">
              <a:spcBef>
                <a:spcPct val="0"/>
              </a:spcBef>
              <a:spcAft>
                <a:spcPct val="0"/>
              </a:spcAft>
              <a:defRPr sz="1600">
                <a:solidFill>
                  <a:schemeClr val="tx1"/>
                </a:solidFill>
                <a:latin typeface="Times New Roman" pitchFamily="18" charset="0"/>
              </a:defRPr>
            </a:lvl8pPr>
            <a:lvl9pPr marL="2609583" indent="-153505" eaLnBrk="0" fontAlgn="base" hangingPunct="0">
              <a:spcBef>
                <a:spcPct val="0"/>
              </a:spcBef>
              <a:spcAft>
                <a:spcPct val="0"/>
              </a:spcAft>
              <a:defRPr sz="1600">
                <a:solidFill>
                  <a:schemeClr val="tx1"/>
                </a:solidFill>
                <a:latin typeface="Times New Roman" pitchFamily="18" charset="0"/>
              </a:defRPr>
            </a:lvl9pPr>
          </a:lstStyle>
          <a:p>
            <a:pPr eaLnBrk="1" hangingPunct="1"/>
            <a:fld id="{3F4D1FFE-3D8A-44E5-B47C-5937F505560F}" type="slidenum">
              <a:rPr lang="en-US" sz="800"/>
              <a:pPr eaLnBrk="1" hangingPunct="1"/>
              <a:t>1</a:t>
            </a:fld>
            <a:endParaRPr lang="en-US" sz="8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3" y="12498388"/>
            <a:ext cx="43526075" cy="8624887"/>
          </a:xfrm>
        </p:spPr>
        <p:txBody>
          <a:bodyPr/>
          <a:lstStyle/>
          <a:p>
            <a:r>
              <a:rPr lang="en-US"/>
              <a:t>Click to edit Master title style</a:t>
            </a:r>
          </a:p>
        </p:txBody>
      </p:sp>
      <p:sp>
        <p:nvSpPr>
          <p:cNvPr id="3" name="Subtitle 2"/>
          <p:cNvSpPr>
            <a:spLocks noGrp="1"/>
          </p:cNvSpPr>
          <p:nvPr>
            <p:ph type="subTitle" idx="1"/>
          </p:nvPr>
        </p:nvSpPr>
        <p:spPr>
          <a:xfrm>
            <a:off x="7680325" y="22799675"/>
            <a:ext cx="35845750" cy="102806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E7B9992E-0AB5-4FB0-B9ED-29C445841EB1}" type="slidenum">
              <a:rPr lang="en-US"/>
              <a:pPr/>
              <a:t>‹#›</a:t>
            </a:fld>
            <a:endParaRPr lang="en-US" dirty="0"/>
          </a:p>
        </p:txBody>
      </p:sp>
    </p:spTree>
    <p:extLst>
      <p:ext uri="{BB962C8B-B14F-4D97-AF65-F5344CB8AC3E}">
        <p14:creationId xmlns:p14="http://schemas.microsoft.com/office/powerpoint/2010/main" val="391848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8485E82-E01D-428C-8CC7-34AC7D17A1A0}" type="slidenum">
              <a:rPr lang="en-US"/>
              <a:pPr/>
              <a:t>‹#›</a:t>
            </a:fld>
            <a:endParaRPr lang="en-US" dirty="0"/>
          </a:p>
        </p:txBody>
      </p:sp>
    </p:spTree>
    <p:extLst>
      <p:ext uri="{BB962C8B-B14F-4D97-AF65-F5344CB8AC3E}">
        <p14:creationId xmlns:p14="http://schemas.microsoft.com/office/powerpoint/2010/main" val="378342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3925" y="3575050"/>
            <a:ext cx="10880725" cy="32188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41750" y="3575050"/>
            <a:ext cx="32489775" cy="32188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D9BD08CB-7100-4C2E-B070-7EF601D5B8B0}" type="slidenum">
              <a:rPr lang="en-US"/>
              <a:pPr/>
              <a:t>‹#›</a:t>
            </a:fld>
            <a:endParaRPr lang="en-US" dirty="0"/>
          </a:p>
        </p:txBody>
      </p:sp>
    </p:spTree>
    <p:extLst>
      <p:ext uri="{BB962C8B-B14F-4D97-AF65-F5344CB8AC3E}">
        <p14:creationId xmlns:p14="http://schemas.microsoft.com/office/powerpoint/2010/main" val="133200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894BFF45-C685-47B0-876C-79113C2A1E10}" type="slidenum">
              <a:rPr lang="en-US"/>
              <a:pPr/>
              <a:t>‹#›</a:t>
            </a:fld>
            <a:endParaRPr lang="en-US" dirty="0"/>
          </a:p>
        </p:txBody>
      </p:sp>
    </p:spTree>
    <p:extLst>
      <p:ext uri="{BB962C8B-B14F-4D97-AF65-F5344CB8AC3E}">
        <p14:creationId xmlns:p14="http://schemas.microsoft.com/office/powerpoint/2010/main" val="4095361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5854025"/>
            <a:ext cx="43526075" cy="798988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044950" y="17052925"/>
            <a:ext cx="43526075" cy="88011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2709A9D0-63E4-4732-8625-B393188FDDB9}" type="slidenum">
              <a:rPr lang="en-US"/>
              <a:pPr/>
              <a:t>‹#›</a:t>
            </a:fld>
            <a:endParaRPr lang="en-US" dirty="0"/>
          </a:p>
        </p:txBody>
      </p:sp>
    </p:spTree>
    <p:extLst>
      <p:ext uri="{BB962C8B-B14F-4D97-AF65-F5344CB8AC3E}">
        <p14:creationId xmlns:p14="http://schemas.microsoft.com/office/powerpoint/2010/main" val="244698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41750" y="11622088"/>
            <a:ext cx="21685250" cy="24141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79400" y="11622088"/>
            <a:ext cx="21685250" cy="24141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CD40AF7E-AC62-4317-B7FB-4278F454EC2D}" type="slidenum">
              <a:rPr lang="en-US"/>
              <a:pPr/>
              <a:t>‹#›</a:t>
            </a:fld>
            <a:endParaRPr lang="en-US" dirty="0"/>
          </a:p>
        </p:txBody>
      </p:sp>
    </p:spTree>
    <p:extLst>
      <p:ext uri="{BB962C8B-B14F-4D97-AF65-F5344CB8AC3E}">
        <p14:creationId xmlns:p14="http://schemas.microsoft.com/office/powerpoint/2010/main" val="2899685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611313"/>
            <a:ext cx="46085125" cy="670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638" y="9005888"/>
            <a:ext cx="22625050" cy="3752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60638" y="12758738"/>
            <a:ext cx="22625050" cy="231806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775" y="9005888"/>
            <a:ext cx="22632988" cy="3752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6012775" y="12758738"/>
            <a:ext cx="22632988" cy="231806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E1B086B0-A58B-4C5B-AD59-D3804C1A5B02}" type="slidenum">
              <a:rPr lang="en-US"/>
              <a:pPr/>
              <a:t>‹#›</a:t>
            </a:fld>
            <a:endParaRPr lang="en-US" dirty="0"/>
          </a:p>
        </p:txBody>
      </p:sp>
    </p:spTree>
    <p:extLst>
      <p:ext uri="{BB962C8B-B14F-4D97-AF65-F5344CB8AC3E}">
        <p14:creationId xmlns:p14="http://schemas.microsoft.com/office/powerpoint/2010/main" val="1619053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22B55C6A-23BD-44C9-B15E-DDE15DA55E22}" type="slidenum">
              <a:rPr lang="en-US"/>
              <a:pPr/>
              <a:t>‹#›</a:t>
            </a:fld>
            <a:endParaRPr lang="en-US" dirty="0"/>
          </a:p>
        </p:txBody>
      </p:sp>
    </p:spTree>
    <p:extLst>
      <p:ext uri="{BB962C8B-B14F-4D97-AF65-F5344CB8AC3E}">
        <p14:creationId xmlns:p14="http://schemas.microsoft.com/office/powerpoint/2010/main" val="265421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8780F20D-44FA-4729-A6D1-F9DF317D50C7}" type="slidenum">
              <a:rPr lang="en-US"/>
              <a:pPr/>
              <a:t>‹#›</a:t>
            </a:fld>
            <a:endParaRPr lang="en-US" dirty="0"/>
          </a:p>
        </p:txBody>
      </p:sp>
    </p:spTree>
    <p:extLst>
      <p:ext uri="{BB962C8B-B14F-4D97-AF65-F5344CB8AC3E}">
        <p14:creationId xmlns:p14="http://schemas.microsoft.com/office/powerpoint/2010/main" val="847577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601788"/>
            <a:ext cx="16846550" cy="68167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0019963" y="1601788"/>
            <a:ext cx="28625800" cy="34337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638" y="8418513"/>
            <a:ext cx="16846550" cy="27520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132E2661-E70C-4935-A63D-DE99A865CC35}" type="slidenum">
              <a:rPr lang="en-US"/>
              <a:pPr/>
              <a:t>‹#›</a:t>
            </a:fld>
            <a:endParaRPr lang="en-US" dirty="0"/>
          </a:p>
        </p:txBody>
      </p:sp>
    </p:spTree>
    <p:extLst>
      <p:ext uri="{BB962C8B-B14F-4D97-AF65-F5344CB8AC3E}">
        <p14:creationId xmlns:p14="http://schemas.microsoft.com/office/powerpoint/2010/main" val="2376264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8163838"/>
            <a:ext cx="30724475" cy="3324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0036175" y="3595688"/>
            <a:ext cx="30724475" cy="24139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0036175" y="31488063"/>
            <a:ext cx="30724475" cy="47228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7B8D979C-7B06-4571-90A6-5FD0E04EE432}" type="slidenum">
              <a:rPr lang="en-US"/>
              <a:pPr/>
              <a:t>‹#›</a:t>
            </a:fld>
            <a:endParaRPr lang="en-US" dirty="0"/>
          </a:p>
        </p:txBody>
      </p:sp>
    </p:spTree>
    <p:extLst>
      <p:ext uri="{BB962C8B-B14F-4D97-AF65-F5344CB8AC3E}">
        <p14:creationId xmlns:p14="http://schemas.microsoft.com/office/powerpoint/2010/main" val="408930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29000">
              <a:schemeClr val="accent5">
                <a:lumMod val="40000"/>
                <a:lumOff val="60000"/>
              </a:schemeClr>
            </a:gs>
            <a:gs pos="41000">
              <a:schemeClr val="accent5">
                <a:lumMod val="60000"/>
                <a:lumOff val="40000"/>
              </a:schemeClr>
            </a:gs>
            <a:gs pos="0">
              <a:srgbClr val="FFFFFF"/>
            </a:gs>
            <a:gs pos="86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841750" y="3575050"/>
            <a:ext cx="435229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22481" tIns="261240" rIns="522481" bIns="26124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841750" y="11622088"/>
            <a:ext cx="43522900" cy="2414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22481" tIns="261240" rIns="522481" bIns="26124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841750" y="36658550"/>
            <a:ext cx="10668000" cy="2679700"/>
          </a:xfrm>
          <a:prstGeom prst="rect">
            <a:avLst/>
          </a:prstGeom>
          <a:noFill/>
          <a:ln w="9525">
            <a:noFill/>
            <a:miter lim="800000"/>
            <a:headEnd/>
            <a:tailEnd/>
          </a:ln>
          <a:effectLst/>
        </p:spPr>
        <p:txBody>
          <a:bodyPr vert="horz" wrap="square" lIns="522481" tIns="261240" rIns="522481" bIns="261240" numCol="1" anchor="t" anchorCtr="0" compatLnSpc="1">
            <a:prstTxWarp prst="textNoShape">
              <a:avLst/>
            </a:prstTxWarp>
          </a:bodyPr>
          <a:lstStyle>
            <a:lvl1pPr>
              <a:defRPr sz="8000"/>
            </a:lvl1pPr>
          </a:lstStyle>
          <a:p>
            <a:endParaRPr lang="en-US" dirty="0"/>
          </a:p>
        </p:txBody>
      </p:sp>
      <p:sp>
        <p:nvSpPr>
          <p:cNvPr id="1029" name="Rectangle 5"/>
          <p:cNvSpPr>
            <a:spLocks noGrp="1" noChangeArrowheads="1"/>
          </p:cNvSpPr>
          <p:nvPr>
            <p:ph type="ftr" sz="quarter" idx="3"/>
          </p:nvPr>
        </p:nvSpPr>
        <p:spPr bwMode="auto">
          <a:xfrm>
            <a:off x="17494250" y="36658550"/>
            <a:ext cx="16217900" cy="2679700"/>
          </a:xfrm>
          <a:prstGeom prst="rect">
            <a:avLst/>
          </a:prstGeom>
          <a:noFill/>
          <a:ln w="9525">
            <a:noFill/>
            <a:miter lim="800000"/>
            <a:headEnd/>
            <a:tailEnd/>
          </a:ln>
          <a:effectLst/>
        </p:spPr>
        <p:txBody>
          <a:bodyPr vert="horz" wrap="square" lIns="522481" tIns="261240" rIns="522481" bIns="261240" numCol="1" anchor="t" anchorCtr="0" compatLnSpc="1">
            <a:prstTxWarp prst="textNoShape">
              <a:avLst/>
            </a:prstTxWarp>
          </a:bodyPr>
          <a:lstStyle>
            <a:lvl1pPr algn="ctr">
              <a:defRPr sz="8000"/>
            </a:lvl1pPr>
          </a:lstStyle>
          <a:p>
            <a:endParaRPr lang="en-US" dirty="0"/>
          </a:p>
        </p:txBody>
      </p:sp>
      <p:sp>
        <p:nvSpPr>
          <p:cNvPr id="1030" name="Rectangle 6"/>
          <p:cNvSpPr>
            <a:spLocks noGrp="1" noChangeArrowheads="1"/>
          </p:cNvSpPr>
          <p:nvPr>
            <p:ph type="sldNum" sz="quarter" idx="4"/>
          </p:nvPr>
        </p:nvSpPr>
        <p:spPr bwMode="auto">
          <a:xfrm>
            <a:off x="36696650" y="36658550"/>
            <a:ext cx="10668000" cy="2679700"/>
          </a:xfrm>
          <a:prstGeom prst="rect">
            <a:avLst/>
          </a:prstGeom>
          <a:noFill/>
          <a:ln w="9525">
            <a:noFill/>
            <a:miter lim="800000"/>
            <a:headEnd/>
            <a:tailEnd/>
          </a:ln>
          <a:effectLst/>
        </p:spPr>
        <p:txBody>
          <a:bodyPr vert="horz" wrap="square" lIns="522481" tIns="261240" rIns="522481" bIns="261240" numCol="1" anchor="t" anchorCtr="0" compatLnSpc="1">
            <a:prstTxWarp prst="textNoShape">
              <a:avLst/>
            </a:prstTxWarp>
          </a:bodyPr>
          <a:lstStyle>
            <a:lvl1pPr algn="r">
              <a:defRPr sz="8000"/>
            </a:lvl1pPr>
          </a:lstStyle>
          <a:p>
            <a:fld id="{0F1DC038-DF2D-4DF9-868E-A27A835B0229}"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5224463" rtl="0" eaLnBrk="0" fontAlgn="base" hangingPunct="0">
        <a:spcBef>
          <a:spcPct val="0"/>
        </a:spcBef>
        <a:spcAft>
          <a:spcPct val="0"/>
        </a:spcAft>
        <a:defRPr sz="25100">
          <a:solidFill>
            <a:schemeClr val="tx2"/>
          </a:solidFill>
          <a:latin typeface="+mj-lt"/>
          <a:ea typeface="+mj-ea"/>
          <a:cs typeface="+mj-cs"/>
        </a:defRPr>
      </a:lvl1pPr>
      <a:lvl2pPr algn="ctr" defTabSz="5224463" rtl="0" eaLnBrk="0" fontAlgn="base" hangingPunct="0">
        <a:spcBef>
          <a:spcPct val="0"/>
        </a:spcBef>
        <a:spcAft>
          <a:spcPct val="0"/>
        </a:spcAft>
        <a:defRPr sz="25100">
          <a:solidFill>
            <a:schemeClr val="tx2"/>
          </a:solidFill>
          <a:latin typeface="Times New Roman" pitchFamily="18" charset="0"/>
        </a:defRPr>
      </a:lvl2pPr>
      <a:lvl3pPr algn="ctr" defTabSz="5224463" rtl="0" eaLnBrk="0" fontAlgn="base" hangingPunct="0">
        <a:spcBef>
          <a:spcPct val="0"/>
        </a:spcBef>
        <a:spcAft>
          <a:spcPct val="0"/>
        </a:spcAft>
        <a:defRPr sz="25100">
          <a:solidFill>
            <a:schemeClr val="tx2"/>
          </a:solidFill>
          <a:latin typeface="Times New Roman" pitchFamily="18" charset="0"/>
        </a:defRPr>
      </a:lvl3pPr>
      <a:lvl4pPr algn="ctr" defTabSz="5224463" rtl="0" eaLnBrk="0" fontAlgn="base" hangingPunct="0">
        <a:spcBef>
          <a:spcPct val="0"/>
        </a:spcBef>
        <a:spcAft>
          <a:spcPct val="0"/>
        </a:spcAft>
        <a:defRPr sz="25100">
          <a:solidFill>
            <a:schemeClr val="tx2"/>
          </a:solidFill>
          <a:latin typeface="Times New Roman" pitchFamily="18" charset="0"/>
        </a:defRPr>
      </a:lvl4pPr>
      <a:lvl5pPr algn="ctr" defTabSz="5224463" rtl="0" eaLnBrk="0" fontAlgn="base" hangingPunct="0">
        <a:spcBef>
          <a:spcPct val="0"/>
        </a:spcBef>
        <a:spcAft>
          <a:spcPct val="0"/>
        </a:spcAft>
        <a:defRPr sz="25100">
          <a:solidFill>
            <a:schemeClr val="tx2"/>
          </a:solidFill>
          <a:latin typeface="Times New Roman" pitchFamily="18" charset="0"/>
        </a:defRPr>
      </a:lvl5pPr>
      <a:lvl6pPr marL="457200" algn="ctr" defTabSz="5224463" rtl="0" fontAlgn="base">
        <a:spcBef>
          <a:spcPct val="0"/>
        </a:spcBef>
        <a:spcAft>
          <a:spcPct val="0"/>
        </a:spcAft>
        <a:defRPr sz="25100">
          <a:solidFill>
            <a:schemeClr val="tx2"/>
          </a:solidFill>
          <a:latin typeface="Times New Roman" pitchFamily="18" charset="0"/>
        </a:defRPr>
      </a:lvl6pPr>
      <a:lvl7pPr marL="914400" algn="ctr" defTabSz="5224463" rtl="0" fontAlgn="base">
        <a:spcBef>
          <a:spcPct val="0"/>
        </a:spcBef>
        <a:spcAft>
          <a:spcPct val="0"/>
        </a:spcAft>
        <a:defRPr sz="25100">
          <a:solidFill>
            <a:schemeClr val="tx2"/>
          </a:solidFill>
          <a:latin typeface="Times New Roman" pitchFamily="18" charset="0"/>
        </a:defRPr>
      </a:lvl7pPr>
      <a:lvl8pPr marL="1371600" algn="ctr" defTabSz="5224463" rtl="0" fontAlgn="base">
        <a:spcBef>
          <a:spcPct val="0"/>
        </a:spcBef>
        <a:spcAft>
          <a:spcPct val="0"/>
        </a:spcAft>
        <a:defRPr sz="25100">
          <a:solidFill>
            <a:schemeClr val="tx2"/>
          </a:solidFill>
          <a:latin typeface="Times New Roman" pitchFamily="18" charset="0"/>
        </a:defRPr>
      </a:lvl8pPr>
      <a:lvl9pPr marL="1828800" algn="ctr" defTabSz="5224463" rtl="0" fontAlgn="base">
        <a:spcBef>
          <a:spcPct val="0"/>
        </a:spcBef>
        <a:spcAft>
          <a:spcPct val="0"/>
        </a:spcAft>
        <a:defRPr sz="25100">
          <a:solidFill>
            <a:schemeClr val="tx2"/>
          </a:solidFill>
          <a:latin typeface="Times New Roman" pitchFamily="18" charset="0"/>
        </a:defRPr>
      </a:lvl9pPr>
    </p:titleStyle>
    <p:bodyStyle>
      <a:lvl1pPr marL="1958975" indent="-1958975" algn="l" defTabSz="5224463" rtl="0" eaLnBrk="0" fontAlgn="base" hangingPunct="0">
        <a:spcBef>
          <a:spcPct val="20000"/>
        </a:spcBef>
        <a:spcAft>
          <a:spcPct val="0"/>
        </a:spcAft>
        <a:buChar char="•"/>
        <a:defRPr sz="18300">
          <a:solidFill>
            <a:schemeClr val="tx1"/>
          </a:solidFill>
          <a:latin typeface="+mn-lt"/>
          <a:ea typeface="+mn-ea"/>
          <a:cs typeface="+mn-cs"/>
        </a:defRPr>
      </a:lvl1pPr>
      <a:lvl2pPr marL="4244975" indent="-1633538" algn="l" defTabSz="5224463" rtl="0" eaLnBrk="0" fontAlgn="base" hangingPunct="0">
        <a:spcBef>
          <a:spcPct val="20000"/>
        </a:spcBef>
        <a:spcAft>
          <a:spcPct val="0"/>
        </a:spcAft>
        <a:buChar char="–"/>
        <a:defRPr sz="16000">
          <a:solidFill>
            <a:schemeClr val="tx1"/>
          </a:solidFill>
          <a:latin typeface="+mn-lt"/>
        </a:defRPr>
      </a:lvl2pPr>
      <a:lvl3pPr marL="6530975" indent="-1306513" algn="l" defTabSz="5224463" rtl="0" eaLnBrk="0" fontAlgn="base" hangingPunct="0">
        <a:spcBef>
          <a:spcPct val="20000"/>
        </a:spcBef>
        <a:spcAft>
          <a:spcPct val="0"/>
        </a:spcAft>
        <a:buChar char="•"/>
        <a:defRPr sz="13700">
          <a:solidFill>
            <a:schemeClr val="tx1"/>
          </a:solidFill>
          <a:latin typeface="+mn-lt"/>
        </a:defRPr>
      </a:lvl3pPr>
      <a:lvl4pPr marL="9142413" indent="-1304925" algn="l" defTabSz="5224463" rtl="0" eaLnBrk="0" fontAlgn="base" hangingPunct="0">
        <a:spcBef>
          <a:spcPct val="20000"/>
        </a:spcBef>
        <a:spcAft>
          <a:spcPct val="0"/>
        </a:spcAft>
        <a:buChar char="–"/>
        <a:defRPr sz="11400">
          <a:solidFill>
            <a:schemeClr val="tx1"/>
          </a:solidFill>
          <a:latin typeface="+mn-lt"/>
        </a:defRPr>
      </a:lvl4pPr>
      <a:lvl5pPr marL="11755438" indent="-1304925" algn="l" defTabSz="5224463" rtl="0" eaLnBrk="0" fontAlgn="base" hangingPunct="0">
        <a:spcBef>
          <a:spcPct val="20000"/>
        </a:spcBef>
        <a:spcAft>
          <a:spcPct val="0"/>
        </a:spcAft>
        <a:buChar char="»"/>
        <a:defRPr sz="11400">
          <a:solidFill>
            <a:schemeClr val="tx1"/>
          </a:solidFill>
          <a:latin typeface="+mn-lt"/>
        </a:defRPr>
      </a:lvl5pPr>
      <a:lvl6pPr marL="12212638" indent="-1304925" algn="l" defTabSz="5224463" rtl="0" fontAlgn="base">
        <a:spcBef>
          <a:spcPct val="20000"/>
        </a:spcBef>
        <a:spcAft>
          <a:spcPct val="0"/>
        </a:spcAft>
        <a:buChar char="»"/>
        <a:defRPr sz="11400">
          <a:solidFill>
            <a:schemeClr val="tx1"/>
          </a:solidFill>
          <a:latin typeface="+mn-lt"/>
        </a:defRPr>
      </a:lvl6pPr>
      <a:lvl7pPr marL="12669838" indent="-1304925" algn="l" defTabSz="5224463" rtl="0" fontAlgn="base">
        <a:spcBef>
          <a:spcPct val="20000"/>
        </a:spcBef>
        <a:spcAft>
          <a:spcPct val="0"/>
        </a:spcAft>
        <a:buChar char="»"/>
        <a:defRPr sz="11400">
          <a:solidFill>
            <a:schemeClr val="tx1"/>
          </a:solidFill>
          <a:latin typeface="+mn-lt"/>
        </a:defRPr>
      </a:lvl7pPr>
      <a:lvl8pPr marL="13127038" indent="-1304925" algn="l" defTabSz="5224463" rtl="0" fontAlgn="base">
        <a:spcBef>
          <a:spcPct val="20000"/>
        </a:spcBef>
        <a:spcAft>
          <a:spcPct val="0"/>
        </a:spcAft>
        <a:buChar char="»"/>
        <a:defRPr sz="11400">
          <a:solidFill>
            <a:schemeClr val="tx1"/>
          </a:solidFill>
          <a:latin typeface="+mn-lt"/>
        </a:defRPr>
      </a:lvl8pPr>
      <a:lvl9pPr marL="13584238" indent="-1304925" algn="l" defTabSz="5224463" rtl="0" fontAlgn="base">
        <a:spcBef>
          <a:spcPct val="20000"/>
        </a:spcBef>
        <a:spcAft>
          <a:spcPct val="0"/>
        </a:spcAft>
        <a:buChar char="»"/>
        <a:defRPr sz="1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36968" y="7467601"/>
            <a:ext cx="11527918" cy="11563289"/>
            <a:chOff x="1136968" y="14297457"/>
            <a:chExt cx="11499343" cy="11562010"/>
          </a:xfrm>
        </p:grpSpPr>
        <p:sp>
          <p:nvSpPr>
            <p:cNvPr id="17941" name="Rectangle 533"/>
            <p:cNvSpPr>
              <a:spLocks noChangeArrowheads="1"/>
            </p:cNvSpPr>
            <p:nvPr/>
          </p:nvSpPr>
          <p:spPr bwMode="auto">
            <a:xfrm>
              <a:off x="1447800" y="14297457"/>
              <a:ext cx="11188511" cy="11562010"/>
            </a:xfrm>
            <a:prstGeom prst="rect">
              <a:avLst/>
            </a:prstGeom>
            <a:solidFill>
              <a:srgbClr val="FFFFFF"/>
            </a:solidFill>
            <a:ln w="9525">
              <a:noFill/>
              <a:miter lim="800000"/>
              <a:headEnd/>
              <a:tailEnd/>
            </a:ln>
            <a:effectLst>
              <a:outerShdw dist="107763" dir="2700000" algn="ctr" rotWithShape="0">
                <a:schemeClr val="tx1"/>
              </a:outerShdw>
            </a:effectLst>
          </p:spPr>
          <p:txBody>
            <a:bodyPr lIns="522469" tIns="261235" rIns="522469" bIns="261235"/>
            <a:lstStyle/>
            <a:p>
              <a:pPr algn="just" defTabSz="5222875">
                <a:spcBef>
                  <a:spcPct val="20000"/>
                </a:spcBef>
              </a:pPr>
              <a:endParaRPr lang="en-US" sz="2300" dirty="0">
                <a:latin typeface="Arial" charset="0"/>
              </a:endParaRPr>
            </a:p>
            <a:p>
              <a:pPr algn="just" defTabSz="5222875">
                <a:spcBef>
                  <a:spcPct val="20000"/>
                </a:spcBef>
              </a:pPr>
              <a:endParaRPr lang="en-US" sz="2300" b="1" dirty="0">
                <a:latin typeface="Arial" charset="0"/>
              </a:endParaRPr>
            </a:p>
            <a:p>
              <a:pPr algn="just" defTabSz="5222875"/>
              <a:endParaRPr lang="en-US" sz="2300" u="sng" dirty="0">
                <a:solidFill>
                  <a:srgbClr val="000000"/>
                </a:solidFill>
                <a:latin typeface="Arial" charset="0"/>
                <a:cs typeface="Times New Roman" pitchFamily="18" charset="0"/>
              </a:endParaRPr>
            </a:p>
            <a:p>
              <a:pPr algn="just" defTabSz="5222875"/>
              <a:endParaRPr lang="en-US" sz="2300" dirty="0">
                <a:latin typeface="Arial" charset="0"/>
              </a:endParaRPr>
            </a:p>
          </p:txBody>
        </p:sp>
        <p:sp>
          <p:nvSpPr>
            <p:cNvPr id="17942" name="Text Box 534"/>
            <p:cNvSpPr txBox="1">
              <a:spLocks noChangeArrowheads="1"/>
            </p:cNvSpPr>
            <p:nvPr/>
          </p:nvSpPr>
          <p:spPr bwMode="auto">
            <a:xfrm>
              <a:off x="1136968" y="14380414"/>
              <a:ext cx="7167944" cy="707808"/>
            </a:xfrm>
            <a:prstGeom prst="rect">
              <a:avLst/>
            </a:prstGeom>
            <a:gradFill rotWithShape="0">
              <a:gsLst>
                <a:gs pos="0">
                  <a:schemeClr val="accent5">
                    <a:lumMod val="50000"/>
                  </a:schemeClr>
                </a:gs>
                <a:gs pos="36300">
                  <a:schemeClr val="accent5">
                    <a:lumMod val="40000"/>
                    <a:lumOff val="60000"/>
                  </a:schemeClr>
                </a:gs>
                <a:gs pos="100000">
                  <a:schemeClr val="accent5">
                    <a:lumMod val="20000"/>
                    <a:lumOff val="80000"/>
                  </a:schemeClr>
                </a:gs>
              </a:gsLst>
              <a:lin ang="0" scaled="1"/>
            </a:gradFill>
            <a:ln w="9525" algn="ctr">
              <a:noFill/>
              <a:miter lim="800000"/>
              <a:headEnd/>
              <a:tailEnd/>
            </a:ln>
            <a:effectLst/>
          </p:spPr>
          <p:txBody>
            <a:bodyPr wrap="square">
              <a:spAutoFit/>
            </a:bodyPr>
            <a:lstStyle>
              <a:defPPr>
                <a:defRPr lang="en-US"/>
              </a:defPPr>
              <a:lvl1pPr>
                <a:spcBef>
                  <a:spcPct val="20000"/>
                </a:spcBef>
                <a:tabLst>
                  <a:tab pos="731838" algn="l"/>
                </a:tabLst>
                <a:defRPr sz="4000" b="1">
                  <a:latin typeface="Arial" panose="020B0604020202020204" pitchFamily="34" charset="0"/>
                  <a:cs typeface="Arial" panose="020B0604020202020204" pitchFamily="34" charset="0"/>
                </a:defRPr>
              </a:lvl1pPr>
            </a:lstStyle>
            <a:p>
              <a:r>
                <a:rPr lang="en-US" dirty="0"/>
                <a:t>	Abstract</a:t>
              </a:r>
            </a:p>
          </p:txBody>
        </p:sp>
      </p:grpSp>
      <p:sp>
        <p:nvSpPr>
          <p:cNvPr id="17965" name="Text Box 557"/>
          <p:cNvSpPr txBox="1">
            <a:spLocks noChangeArrowheads="1"/>
          </p:cNvSpPr>
          <p:nvPr/>
        </p:nvSpPr>
        <p:spPr bwMode="auto">
          <a:xfrm>
            <a:off x="13944600" y="6248400"/>
            <a:ext cx="23317200" cy="923330"/>
          </a:xfrm>
          <a:prstGeom prst="rect">
            <a:avLst/>
          </a:prstGeom>
          <a:gradFill rotWithShape="0">
            <a:gsLst>
              <a:gs pos="0">
                <a:schemeClr val="accent5">
                  <a:lumMod val="20000"/>
                  <a:lumOff val="80000"/>
                </a:schemeClr>
              </a:gs>
              <a:gs pos="50000">
                <a:schemeClr val="accent5">
                  <a:lumMod val="60000"/>
                  <a:lumOff val="40000"/>
                </a:schemeClr>
              </a:gs>
              <a:gs pos="100000">
                <a:schemeClr val="accent5">
                  <a:lumMod val="75000"/>
                </a:schemeClr>
              </a:gs>
            </a:gsLst>
            <a:lin ang="0" scaled="1"/>
          </a:gradFill>
          <a:ln w="9525" algn="ctr">
            <a:solidFill>
              <a:schemeClr val="tx1"/>
            </a:solidFill>
            <a:miter lim="800000"/>
            <a:headEnd/>
            <a:tailEnd/>
          </a:ln>
          <a:effectLst/>
        </p:spPr>
        <p:txBody>
          <a:bodyPr>
            <a:spAutoFit/>
          </a:bodyPr>
          <a:lstStyle/>
          <a:p>
            <a:pPr algn="ctr">
              <a:spcBef>
                <a:spcPct val="20000"/>
              </a:spcBef>
              <a:tabLst>
                <a:tab pos="731838" algn="l"/>
              </a:tabLst>
              <a:defRPr/>
            </a:pPr>
            <a:r>
              <a:rPr lang="en-US" sz="4000" b="1" dirty="0">
                <a:solidFill>
                  <a:srgbClr val="FFFFFF"/>
                </a:solidFill>
                <a:latin typeface="Arial" charset="0"/>
                <a:cs typeface="Times New Roman" pitchFamily="18" charset="0"/>
              </a:rPr>
              <a:t>	</a:t>
            </a:r>
            <a:r>
              <a:rPr lang="en-US" sz="5400" b="1" dirty="0">
                <a:latin typeface="Arial" charset="0"/>
                <a:cs typeface="Times New Roman" pitchFamily="18" charset="0"/>
              </a:rPr>
              <a:t>Results</a:t>
            </a:r>
            <a:endParaRPr lang="en-US" sz="4000" b="1" dirty="0">
              <a:latin typeface="Arial" charset="0"/>
              <a:cs typeface="Times New Roman" pitchFamily="18" charset="0"/>
            </a:endParaRPr>
          </a:p>
        </p:txBody>
      </p:sp>
      <p:sp>
        <p:nvSpPr>
          <p:cNvPr id="17945" name="Rectangle 537"/>
          <p:cNvSpPr>
            <a:spLocks noChangeArrowheads="1"/>
          </p:cNvSpPr>
          <p:nvPr/>
        </p:nvSpPr>
        <p:spPr bwMode="auto">
          <a:xfrm>
            <a:off x="38369236" y="23363690"/>
            <a:ext cx="11906248" cy="6428891"/>
          </a:xfrm>
          <a:prstGeom prst="rect">
            <a:avLst/>
          </a:prstGeom>
          <a:solidFill>
            <a:srgbClr val="FFFFFF"/>
          </a:solidFill>
          <a:ln w="9525">
            <a:noFill/>
            <a:miter lim="800000"/>
            <a:headEnd/>
            <a:tailEnd/>
          </a:ln>
          <a:effectLst>
            <a:outerShdw dist="107763" dir="2700000" algn="ctr" rotWithShape="0">
              <a:schemeClr val="tx1"/>
            </a:outerShdw>
          </a:effectLst>
        </p:spPr>
        <p:txBody>
          <a:bodyPr lIns="457196" tIns="261235" rIns="457196" bIns="261235"/>
          <a:lstStyle/>
          <a:p>
            <a:pPr marL="457200" indent="-457200" algn="just" defTabSz="5222875"/>
            <a:endParaRPr lang="fr-FR" dirty="0">
              <a:latin typeface="Arial" charset="0"/>
            </a:endParaRPr>
          </a:p>
          <a:p>
            <a:pPr defTabSz="5222875" eaLnBrk="0" hangingPunct="0"/>
            <a:endParaRPr lang="en-US" b="1" dirty="0">
              <a:latin typeface="Arial" charset="0"/>
            </a:endParaRPr>
          </a:p>
          <a:p>
            <a:pPr marL="457200" indent="-457200" defTabSz="5222875" eaLnBrk="0" hangingPunct="0">
              <a:buFont typeface="Wingdings" pitchFamily="2" charset="2"/>
              <a:buChar char="Ø"/>
            </a:pPr>
            <a:endParaRPr lang="en-US" b="1" dirty="0">
              <a:latin typeface="Arial" charset="0"/>
            </a:endParaRPr>
          </a:p>
          <a:p>
            <a:pPr marL="457200" indent="-457200" defTabSz="5222875" eaLnBrk="0" hangingPunct="0">
              <a:buFont typeface="Wingdings" pitchFamily="2" charset="2"/>
              <a:buChar char="Ø"/>
            </a:pPr>
            <a:endParaRPr lang="en-US" b="1" dirty="0">
              <a:latin typeface="Arial" charset="0"/>
            </a:endParaRPr>
          </a:p>
          <a:p>
            <a:pPr marL="457200" indent="-457200" defTabSz="5222875" eaLnBrk="0" hangingPunct="0">
              <a:buFont typeface="Wingdings" pitchFamily="2" charset="2"/>
              <a:buChar char="Ø"/>
            </a:pPr>
            <a:endParaRPr lang="en-US" b="1" dirty="0">
              <a:latin typeface="Arial" charset="0"/>
            </a:endParaRPr>
          </a:p>
          <a:p>
            <a:pPr marL="457200" indent="-457200" algn="just" defTabSz="5222875"/>
            <a:endParaRPr lang="en-US" b="1" dirty="0">
              <a:latin typeface="Arial"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76200"/>
            <a:ext cx="16301356" cy="2590800"/>
          </a:xfrm>
          <a:prstGeom prst="rect">
            <a:avLst/>
          </a:prstGeom>
          <a:noFill/>
          <a:extLst>
            <a:ext uri="{909E8E84-426E-40DD-AFC4-6F175D3DCCD1}">
              <a14:hiddenFill xmlns:a14="http://schemas.microsoft.com/office/drawing/2010/main">
                <a:solidFill>
                  <a:srgbClr val="FFFFFF"/>
                </a:solidFill>
              </a14:hiddenFill>
            </a:ext>
          </a:extLst>
        </p:spPr>
      </p:pic>
      <p:sp>
        <p:nvSpPr>
          <p:cNvPr id="136" name="Rectangle 7061"/>
          <p:cNvSpPr>
            <a:spLocks noChangeArrowheads="1"/>
          </p:cNvSpPr>
          <p:nvPr/>
        </p:nvSpPr>
        <p:spPr bwMode="auto">
          <a:xfrm>
            <a:off x="2060137" y="2590800"/>
            <a:ext cx="47091600" cy="1339286"/>
          </a:xfrm>
          <a:prstGeom prst="rect">
            <a:avLst/>
          </a:prstGeom>
          <a:noFill/>
          <a:ln w="9525">
            <a:noFill/>
            <a:miter lim="800000"/>
            <a:headEnd/>
            <a:tailEnd/>
          </a:ln>
        </p:spPr>
        <p:txBody>
          <a:bodyPr wrap="square" lIns="107135" tIns="53567" rIns="107135" bIns="53567">
            <a:spAutoFit/>
          </a:bodyPr>
          <a:lstStyle/>
          <a:p>
            <a:pPr algn="ctr"/>
            <a:r>
              <a:rPr lang="en-US" sz="8000" u="sng" dirty="0">
                <a:latin typeface="Arial" panose="020B0604020202020204" pitchFamily="34" charset="0"/>
                <a:cs typeface="Arial" panose="020B0604020202020204" pitchFamily="34" charset="0"/>
              </a:rPr>
              <a:t>Bioinformatics advance: From static report to interactive data analysis</a:t>
            </a:r>
            <a:endParaRPr lang="en-US" sz="8000" dirty="0">
              <a:latin typeface="Arial" panose="020B0604020202020204" pitchFamily="34" charset="0"/>
              <a:cs typeface="Arial" panose="020B0604020202020204" pitchFamily="34" charset="0"/>
            </a:endParaRPr>
          </a:p>
        </p:txBody>
      </p:sp>
      <p:sp>
        <p:nvSpPr>
          <p:cNvPr id="138" name="TextBox 71"/>
          <p:cNvSpPr txBox="1">
            <a:spLocks noChangeArrowheads="1"/>
          </p:cNvSpPr>
          <p:nvPr/>
        </p:nvSpPr>
        <p:spPr bwMode="auto">
          <a:xfrm>
            <a:off x="357940" y="4191000"/>
            <a:ext cx="50463452" cy="923330"/>
          </a:xfrm>
          <a:prstGeom prst="rect">
            <a:avLst/>
          </a:prstGeom>
          <a:noFill/>
          <a:ln w="9525">
            <a:noFill/>
            <a:miter lim="800000"/>
            <a:headEnd/>
            <a:tailEnd/>
          </a:ln>
        </p:spPr>
        <p:txBody>
          <a:bodyPr wrap="square">
            <a:spAutoFit/>
          </a:bodyPr>
          <a:lstStyle/>
          <a:p>
            <a:pPr algn="ctr"/>
            <a:r>
              <a:rPr lang="en-US" sz="5400" dirty="0">
                <a:latin typeface="Arial" panose="020B0604020202020204" pitchFamily="34" charset="0"/>
                <a:cs typeface="Arial" panose="020B0604020202020204" pitchFamily="34" charset="0"/>
              </a:rPr>
              <a:t>Jianying Li, James M. Ward  </a:t>
            </a:r>
            <a:r>
              <a:rPr lang="en-US" sz="5400" u="sng" dirty="0">
                <a:latin typeface="Arial" panose="020B0604020202020204" pitchFamily="34" charset="0"/>
                <a:cs typeface="Arial" panose="020B0604020202020204" pitchFamily="34" charset="0"/>
              </a:rPr>
              <a:t> </a:t>
            </a:r>
            <a:endParaRPr lang="en-US" sz="5400" dirty="0">
              <a:latin typeface="Arial" panose="020B0604020202020204" pitchFamily="34" charset="0"/>
              <a:cs typeface="Arial" panose="020B0604020202020204" pitchFamily="34" charset="0"/>
            </a:endParaRPr>
          </a:p>
        </p:txBody>
      </p:sp>
      <p:sp>
        <p:nvSpPr>
          <p:cNvPr id="149" name="Rectangle 532"/>
          <p:cNvSpPr>
            <a:spLocks noChangeArrowheads="1"/>
          </p:cNvSpPr>
          <p:nvPr/>
        </p:nvSpPr>
        <p:spPr bwMode="auto">
          <a:xfrm>
            <a:off x="13874985" y="8329543"/>
            <a:ext cx="11188511" cy="8962813"/>
          </a:xfrm>
          <a:prstGeom prst="rect">
            <a:avLst/>
          </a:prstGeom>
          <a:solidFill>
            <a:srgbClr val="FFFFFF"/>
          </a:solidFill>
          <a:ln w="9525">
            <a:noFill/>
            <a:miter lim="800000"/>
            <a:headEnd/>
            <a:tailEnd/>
          </a:ln>
          <a:effectLst>
            <a:outerShdw dist="107763" dir="2700000" algn="ctr" rotWithShape="0">
              <a:schemeClr val="tx1"/>
            </a:outerShdw>
          </a:effectLst>
        </p:spPr>
        <p:txBody>
          <a:bodyPr lIns="522469" tIns="261235" rIns="522469" bIns="261235"/>
          <a:lstStyle/>
          <a:p>
            <a:pPr algn="just" defTabSz="5222875">
              <a:defRPr/>
            </a:pPr>
            <a:endParaRPr lang="fr-FR" dirty="0">
              <a:latin typeface="Arial" charset="0"/>
            </a:endParaRPr>
          </a:p>
          <a:p>
            <a:pPr algn="just" defTabSz="5222875">
              <a:defRPr/>
            </a:pPr>
            <a:endParaRPr lang="en-US" sz="1200" b="1" u="sng" dirty="0">
              <a:latin typeface="Arial" charset="0"/>
            </a:endParaRPr>
          </a:p>
          <a:p>
            <a:pPr algn="just" defTabSz="5222875">
              <a:defRPr/>
            </a:pPr>
            <a:endParaRPr lang="en-US" sz="1950" b="1" u="sng" dirty="0">
              <a:latin typeface="Arial" panose="020B0604020202020204" pitchFamily="34" charset="0"/>
              <a:cs typeface="Arial" panose="020B0604020202020204" pitchFamily="34" charset="0"/>
            </a:endParaRPr>
          </a:p>
          <a:p>
            <a:pPr algn="just" defTabSz="5222875">
              <a:defRPr/>
            </a:pPr>
            <a:r>
              <a:rPr lang="en-US" sz="2000" dirty="0">
                <a:latin typeface="Arial" panose="020B0604020202020204" pitchFamily="34" charset="0"/>
                <a:cs typeface="Arial" panose="020B0604020202020204" pitchFamily="34" charset="0"/>
              </a:rPr>
              <a:t>. </a:t>
            </a:r>
          </a:p>
        </p:txBody>
      </p:sp>
      <p:pic>
        <p:nvPicPr>
          <p:cNvPr id="17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12793" y="38042013"/>
            <a:ext cx="3273952" cy="2007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 name="Rectangle 948"/>
          <p:cNvSpPr>
            <a:spLocks noChangeArrowheads="1"/>
          </p:cNvSpPr>
          <p:nvPr/>
        </p:nvSpPr>
        <p:spPr bwMode="auto">
          <a:xfrm>
            <a:off x="38401893" y="30846477"/>
            <a:ext cx="11718655" cy="6970409"/>
          </a:xfrm>
          <a:prstGeom prst="rect">
            <a:avLst/>
          </a:prstGeom>
          <a:solidFill>
            <a:srgbClr val="FFFFFF"/>
          </a:solidFill>
          <a:ln w="9525">
            <a:noFill/>
            <a:miter lim="800000"/>
            <a:headEnd/>
            <a:tailEnd/>
          </a:ln>
          <a:effectLst>
            <a:outerShdw dist="107763" dir="2700000" algn="ctr" rotWithShape="0">
              <a:schemeClr val="tx1"/>
            </a:outerShdw>
          </a:effectLst>
        </p:spPr>
        <p:txBody>
          <a:bodyPr lIns="457196" tIns="261235" rIns="457196" bIns="261235"/>
          <a:lstStyle/>
          <a:p>
            <a:pPr marL="457200" indent="-457200" algn="just" defTabSz="5222875"/>
            <a:endParaRPr lang="fr-FR" dirty="0">
              <a:latin typeface="Arial" charset="0"/>
            </a:endParaRPr>
          </a:p>
          <a:p>
            <a:pPr marL="457200" indent="-457200" algn="just" defTabSz="5222875"/>
            <a:endParaRPr lang="fr-FR" dirty="0">
              <a:latin typeface="Arial" charset="0"/>
            </a:endParaRPr>
          </a:p>
          <a:p>
            <a:pPr marL="457200" indent="-457200" algn="just" defTabSz="5222875"/>
            <a:endParaRPr lang="fr-FR" dirty="0">
              <a:latin typeface="Arial" charset="0"/>
            </a:endParaRPr>
          </a:p>
          <a:p>
            <a:pPr algn="just"/>
            <a:endParaRPr lang="en-US" dirty="0">
              <a:latin typeface="Arial" pitchFamily="34" charset="0"/>
              <a:cs typeface="Arial" pitchFamily="34" charset="0"/>
            </a:endParaRPr>
          </a:p>
          <a:p>
            <a:pPr marL="342900" indent="-342900" algn="just">
              <a:buFont typeface="Wingdings" pitchFamily="2" charset="2"/>
              <a:buChar char="Ø"/>
            </a:pPr>
            <a:endParaRPr lang="en-US" dirty="0">
              <a:latin typeface="Arial" pitchFamily="34" charset="0"/>
              <a:cs typeface="Arial" pitchFamily="34" charset="0"/>
            </a:endParaRPr>
          </a:p>
          <a:p>
            <a:pPr algn="just"/>
            <a:endParaRPr lang="en-US" dirty="0">
              <a:latin typeface="Arial" pitchFamily="34" charset="0"/>
              <a:cs typeface="Arial" pitchFamily="34" charset="0"/>
            </a:endParaRPr>
          </a:p>
          <a:p>
            <a:pPr marL="342900" indent="-342900" algn="just">
              <a:buFont typeface="Wingdings" pitchFamily="2" charset="2"/>
              <a:buChar char="Ø"/>
            </a:pPr>
            <a:endParaRPr lang="en-US" dirty="0">
              <a:latin typeface="Arial" pitchFamily="34" charset="0"/>
              <a:cs typeface="Arial" pitchFamily="34" charset="0"/>
            </a:endParaRPr>
          </a:p>
          <a:p>
            <a:pPr algn="just"/>
            <a:r>
              <a:rPr lang="en-US" dirty="0">
                <a:latin typeface="Arial" pitchFamily="34" charset="0"/>
                <a:cs typeface="Arial" pitchFamily="34" charset="0"/>
              </a:rPr>
              <a:t>.</a:t>
            </a:r>
          </a:p>
          <a:p>
            <a:pPr marL="457200" indent="-457200" defTabSz="5222875" eaLnBrk="0" hangingPunct="0">
              <a:buFont typeface="Wingdings" pitchFamily="2" charset="2"/>
              <a:buNone/>
            </a:pPr>
            <a:endParaRPr lang="en-US" dirty="0">
              <a:latin typeface="Arial" charset="0"/>
            </a:endParaRPr>
          </a:p>
        </p:txBody>
      </p:sp>
      <p:sp>
        <p:nvSpPr>
          <p:cNvPr id="13" name="TextBox 12"/>
          <p:cNvSpPr txBox="1"/>
          <p:nvPr/>
        </p:nvSpPr>
        <p:spPr>
          <a:xfrm>
            <a:off x="1676400" y="8373836"/>
            <a:ext cx="10642456" cy="10802957"/>
          </a:xfrm>
          <a:prstGeom prst="rect">
            <a:avLst/>
          </a:prstGeom>
          <a:noFill/>
        </p:spPr>
        <p:txBody>
          <a:bodyPr wrap="square" rtlCol="0">
            <a:spAutoFit/>
          </a:bodyPr>
          <a:lstStyle/>
          <a:p>
            <a:r>
              <a:rPr lang="en-US" dirty="0"/>
              <a:t>Recent advances in data visualization techniques have inspired the creation of numerous software libraries that enable interactive visualizations. We describe two projects that apply and extend the R-shiny framework to deliver data directly from our Bioinformatics analysis desktops to web-based tools intended for project scientists. These tools enable scientists to explore and analyze data with greater control of the output, with the ability to drill down into specific details too difficult to uncover using Excel, and impractical to include in static figures.  While not a replacement for face-to-face meetings, the web tools allow investigators interactive control over visual and analytical parameters, not only to reproduce the principal statistical results, but also to evaluate their own hypotheses and analyses independently. Custom visualizations can be saved as high-quality figures, and the underlying data can be exported into Excel for further review.</a:t>
            </a:r>
          </a:p>
          <a:p>
            <a:r>
              <a:rPr lang="en-US" dirty="0"/>
              <a:t>We demonstrate one example of interactive visuals for a large </a:t>
            </a:r>
            <a:r>
              <a:rPr lang="en-US" dirty="0" err="1"/>
              <a:t>NanoString</a:t>
            </a:r>
            <a:r>
              <a:rPr lang="en-US" dirty="0"/>
              <a:t> gene expression study on </a:t>
            </a:r>
            <a:r>
              <a:rPr lang="en-US" i="1" dirty="0"/>
              <a:t>ex vivo</a:t>
            </a:r>
            <a:r>
              <a:rPr lang="en-US" dirty="0"/>
              <a:t> cell reprogramming. The visualization enables the dynamic definition of sample groups, the exploration of various sample attributes via colorized points and multiple plot panels, and the display of the gene expression distribution across sample groups. Another application “</a:t>
            </a:r>
            <a:r>
              <a:rPr lang="en-US" dirty="0" err="1"/>
              <a:t>MotionDetection</a:t>
            </a:r>
            <a:r>
              <a:rPr lang="en-US" dirty="0"/>
              <a:t>” enables Dr. Chengbo Meng in the </a:t>
            </a:r>
            <a:r>
              <a:rPr lang="en-US" i="1" dirty="0"/>
              <a:t>in vivo</a:t>
            </a:r>
            <a:r>
              <a:rPr lang="en-US" dirty="0"/>
              <a:t> neurobiology group to test animal motion and validate the computations of head moving angular velocity. The web portal also allows her to run bulk analyses for future experiments.</a:t>
            </a:r>
          </a:p>
          <a:p>
            <a:r>
              <a:rPr lang="en-US" dirty="0"/>
              <a:t>The R-shiny framework produces a fully functional web-application, manages the HTML, CSS, and JavaScript components, along with a growing number of R packages that hook into numerous other innovative visual software libraries. There is a vast and rapidly growing library of dynamic visual tools available, including enhanced scatter and line plots, </a:t>
            </a:r>
            <a:r>
              <a:rPr lang="en-US" dirty="0" err="1"/>
              <a:t>Circos</a:t>
            </a:r>
            <a:r>
              <a:rPr lang="en-US" dirty="0"/>
              <a:t> type genome plots, heat maps, world maps, and network diagrams, each with ability to link with other figures in real-time. Our intent is to utilize these interactive visualizations as a core part of our Bioinformatics workflow, to extend our analysis capabilities and empower scientists to achieve maximum value from their experimental results.</a:t>
            </a:r>
          </a:p>
        </p:txBody>
      </p:sp>
      <p:grpSp>
        <p:nvGrpSpPr>
          <p:cNvPr id="14" name="Group 13"/>
          <p:cNvGrpSpPr/>
          <p:nvPr/>
        </p:nvGrpSpPr>
        <p:grpSpPr>
          <a:xfrm>
            <a:off x="1048128" y="25828124"/>
            <a:ext cx="11582401" cy="2900102"/>
            <a:chOff x="1066799" y="22555200"/>
            <a:chExt cx="11582401" cy="2438400"/>
          </a:xfrm>
        </p:grpSpPr>
        <p:sp>
          <p:nvSpPr>
            <p:cNvPr id="18188" name="Rectangle 780"/>
            <p:cNvSpPr>
              <a:spLocks noChangeArrowheads="1"/>
            </p:cNvSpPr>
            <p:nvPr/>
          </p:nvSpPr>
          <p:spPr bwMode="auto">
            <a:xfrm>
              <a:off x="1476375" y="22555200"/>
              <a:ext cx="11172825" cy="2438400"/>
            </a:xfrm>
            <a:prstGeom prst="rect">
              <a:avLst/>
            </a:prstGeom>
            <a:solidFill>
              <a:srgbClr val="FFFFFF"/>
            </a:solidFill>
            <a:ln w="9525">
              <a:noFill/>
              <a:miter lim="800000"/>
              <a:headEnd/>
              <a:tailEnd/>
            </a:ln>
            <a:effectLst>
              <a:outerShdw dist="107763" dir="2700000" algn="ctr" rotWithShape="0">
                <a:schemeClr val="tx1"/>
              </a:outerShdw>
            </a:effectLst>
          </p:spPr>
          <p:txBody>
            <a:bodyPr lIns="522469" tIns="261235" rIns="522469" bIns="261235"/>
            <a:lstStyle/>
            <a:p>
              <a:pPr algn="just" defTabSz="5222875">
                <a:spcBef>
                  <a:spcPct val="20000"/>
                </a:spcBef>
                <a:defRPr/>
              </a:pPr>
              <a:endParaRPr lang="en-US" dirty="0">
                <a:latin typeface="Arial" charset="0"/>
              </a:endParaRPr>
            </a:p>
            <a:p>
              <a:pPr algn="just" defTabSz="5222875">
                <a:spcBef>
                  <a:spcPct val="20000"/>
                </a:spcBef>
                <a:defRPr/>
              </a:pPr>
              <a:endParaRPr lang="en-US" b="1" dirty="0">
                <a:latin typeface="Arial" charset="0"/>
              </a:endParaRPr>
            </a:p>
          </p:txBody>
        </p:sp>
        <p:sp>
          <p:nvSpPr>
            <p:cNvPr id="95" name="Text Box 534"/>
            <p:cNvSpPr txBox="1">
              <a:spLocks noChangeArrowheads="1"/>
            </p:cNvSpPr>
            <p:nvPr/>
          </p:nvSpPr>
          <p:spPr bwMode="auto">
            <a:xfrm>
              <a:off x="1066799" y="22700159"/>
              <a:ext cx="7031141" cy="707886"/>
            </a:xfrm>
            <a:prstGeom prst="rect">
              <a:avLst/>
            </a:prstGeom>
            <a:gradFill rotWithShape="0">
              <a:gsLst>
                <a:gs pos="0">
                  <a:schemeClr val="accent5">
                    <a:lumMod val="50000"/>
                  </a:schemeClr>
                </a:gs>
                <a:gs pos="36300">
                  <a:schemeClr val="accent5">
                    <a:lumMod val="40000"/>
                    <a:lumOff val="60000"/>
                  </a:schemeClr>
                </a:gs>
                <a:gs pos="100000">
                  <a:schemeClr val="accent5">
                    <a:lumMod val="20000"/>
                    <a:lumOff val="80000"/>
                  </a:schemeClr>
                </a:gs>
              </a:gsLst>
              <a:lin ang="0" scaled="1"/>
            </a:gradFill>
            <a:ln w="9525" algn="ctr">
              <a:noFill/>
              <a:miter lim="800000"/>
              <a:headEnd/>
              <a:tailEnd/>
            </a:ln>
            <a:effectLst/>
          </p:spPr>
          <p:txBody>
            <a:bodyPr wrap="square">
              <a:spAutoFit/>
            </a:bodyPr>
            <a:lstStyle/>
            <a:p>
              <a:pPr>
                <a:spcBef>
                  <a:spcPct val="20000"/>
                </a:spcBef>
                <a:tabLst>
                  <a:tab pos="731838" algn="l"/>
                </a:tabLst>
                <a:defRPr/>
              </a:pPr>
              <a:r>
                <a:rPr lang="en-US" sz="4000" b="1" dirty="0">
                  <a:solidFill>
                    <a:srgbClr val="FFFFFF"/>
                  </a:solidFill>
                  <a:latin typeface="Arial" panose="020B0604020202020204" pitchFamily="34" charset="0"/>
                  <a:cs typeface="Arial" panose="020B0604020202020204" pitchFamily="34" charset="0"/>
                </a:rPr>
                <a:t>	</a:t>
              </a:r>
              <a:r>
                <a:rPr lang="en-US" sz="4000" b="1" dirty="0">
                  <a:latin typeface="Arial" panose="020B0604020202020204" pitchFamily="34" charset="0"/>
                  <a:cs typeface="Arial" panose="020B0604020202020204" pitchFamily="34" charset="0"/>
                </a:rPr>
                <a:t>Objectives</a:t>
              </a:r>
            </a:p>
          </p:txBody>
        </p:sp>
      </p:grpSp>
      <p:grpSp>
        <p:nvGrpSpPr>
          <p:cNvPr id="11" name="Group 10"/>
          <p:cNvGrpSpPr/>
          <p:nvPr/>
        </p:nvGrpSpPr>
        <p:grpSpPr>
          <a:xfrm>
            <a:off x="1094171" y="19258061"/>
            <a:ext cx="11552668" cy="6327576"/>
            <a:chOff x="1093169" y="25547902"/>
            <a:chExt cx="11552668" cy="3967272"/>
          </a:xfrm>
        </p:grpSpPr>
        <p:sp>
          <p:nvSpPr>
            <p:cNvPr id="17943" name="Rectangle 535"/>
            <p:cNvSpPr>
              <a:spLocks noChangeArrowheads="1"/>
            </p:cNvSpPr>
            <p:nvPr/>
          </p:nvSpPr>
          <p:spPr bwMode="auto">
            <a:xfrm>
              <a:off x="1457326" y="25547902"/>
              <a:ext cx="11188511" cy="3967272"/>
            </a:xfrm>
            <a:prstGeom prst="rect">
              <a:avLst/>
            </a:prstGeom>
            <a:solidFill>
              <a:srgbClr val="FFFFFF"/>
            </a:solidFill>
            <a:ln w="9525">
              <a:noFill/>
              <a:miter lim="800000"/>
              <a:headEnd/>
              <a:tailEnd/>
            </a:ln>
            <a:effectLst>
              <a:outerShdw dist="107763" dir="2700000" algn="ctr" rotWithShape="0">
                <a:schemeClr val="tx1"/>
              </a:outerShdw>
            </a:effectLst>
          </p:spPr>
          <p:txBody>
            <a:bodyPr lIns="522469" tIns="261235" rIns="522469" bIns="261235"/>
            <a:lstStyle/>
            <a:p>
              <a:pPr indent="342900" algn="just" defTabSz="5222875">
                <a:defRPr/>
              </a:pPr>
              <a:endParaRPr lang="fr-FR" dirty="0">
                <a:latin typeface="Arial" charset="0"/>
              </a:endParaRPr>
            </a:p>
            <a:p>
              <a:pPr algn="just"/>
              <a:endParaRPr lang="en-US" sz="1600" dirty="0">
                <a:latin typeface="Arial" pitchFamily="34" charset="0"/>
                <a:cs typeface="Arial" pitchFamily="34" charset="0"/>
              </a:endParaRPr>
            </a:p>
            <a:p>
              <a:pPr marL="342900" indent="-342900" algn="just">
                <a:buFont typeface="Wingdings" pitchFamily="2" charset="2"/>
                <a:buChar char="Ø"/>
              </a:pPr>
              <a:endParaRPr lang="en-US" sz="1800" dirty="0">
                <a:latin typeface="Arial" pitchFamily="34" charset="0"/>
                <a:cs typeface="Arial" pitchFamily="34" charset="0"/>
              </a:endParaRPr>
            </a:p>
            <a:p>
              <a:pPr marL="342900" indent="-342900" algn="just">
                <a:buFont typeface="Wingdings" pitchFamily="2" charset="2"/>
                <a:buChar char="Ø"/>
              </a:pPr>
              <a:endParaRPr lang="en-US" sz="1800" dirty="0">
                <a:latin typeface="Arial" pitchFamily="34" charset="0"/>
                <a:cs typeface="Arial" pitchFamily="34" charset="0"/>
              </a:endParaRPr>
            </a:p>
            <a:p>
              <a:pPr marL="342900" lvl="0" indent="-342900">
                <a:buFont typeface="Wingdings" pitchFamily="2" charset="2"/>
                <a:buChar char="Ø"/>
              </a:pPr>
              <a:endParaRPr lang="en-US" sz="2200" dirty="0">
                <a:latin typeface="Arial" pitchFamily="34" charset="0"/>
                <a:cs typeface="Arial" pitchFamily="34" charset="0"/>
              </a:endParaRPr>
            </a:p>
            <a:p>
              <a:pPr marL="2611438" lvl="1" defTabSz="5222875">
                <a:defRPr/>
              </a:pPr>
              <a:endParaRPr lang="fr-FR" dirty="0"/>
            </a:p>
          </p:txBody>
        </p:sp>
        <p:sp>
          <p:nvSpPr>
            <p:cNvPr id="96" name="Text Box 534"/>
            <p:cNvSpPr txBox="1">
              <a:spLocks noChangeArrowheads="1"/>
            </p:cNvSpPr>
            <p:nvPr/>
          </p:nvSpPr>
          <p:spPr bwMode="auto">
            <a:xfrm>
              <a:off x="1093169" y="25606399"/>
              <a:ext cx="6978402" cy="443831"/>
            </a:xfrm>
            <a:prstGeom prst="rect">
              <a:avLst/>
            </a:prstGeom>
            <a:gradFill rotWithShape="0">
              <a:gsLst>
                <a:gs pos="0">
                  <a:schemeClr val="accent5">
                    <a:lumMod val="50000"/>
                  </a:schemeClr>
                </a:gs>
                <a:gs pos="36300">
                  <a:schemeClr val="accent5">
                    <a:lumMod val="40000"/>
                    <a:lumOff val="60000"/>
                  </a:schemeClr>
                </a:gs>
                <a:gs pos="100000">
                  <a:schemeClr val="accent5">
                    <a:lumMod val="20000"/>
                    <a:lumOff val="80000"/>
                  </a:schemeClr>
                </a:gs>
              </a:gsLst>
              <a:lin ang="0" scaled="1"/>
            </a:gradFill>
            <a:ln w="9525" algn="ctr">
              <a:noFill/>
              <a:miter lim="800000"/>
              <a:headEnd/>
              <a:tailEnd/>
            </a:ln>
            <a:effectLst/>
          </p:spPr>
          <p:txBody>
            <a:bodyPr wrap="square">
              <a:spAutoFit/>
            </a:bodyPr>
            <a:lstStyle>
              <a:defPPr>
                <a:defRPr lang="en-US"/>
              </a:defPPr>
              <a:lvl1pPr>
                <a:spcBef>
                  <a:spcPct val="20000"/>
                </a:spcBef>
                <a:tabLst>
                  <a:tab pos="731838" algn="l"/>
                </a:tabLst>
                <a:defRPr sz="4000" b="1">
                  <a:latin typeface="Arial" panose="020B0604020202020204" pitchFamily="34" charset="0"/>
                  <a:cs typeface="Arial" panose="020B0604020202020204" pitchFamily="34" charset="0"/>
                </a:defRPr>
              </a:lvl1pPr>
            </a:lstStyle>
            <a:p>
              <a:r>
                <a:rPr lang="en-US" dirty="0"/>
                <a:t>     Background</a:t>
              </a:r>
            </a:p>
          </p:txBody>
        </p:sp>
      </p:grpSp>
      <p:sp>
        <p:nvSpPr>
          <p:cNvPr id="97" name="Text Box 534"/>
          <p:cNvSpPr txBox="1">
            <a:spLocks noChangeArrowheads="1"/>
          </p:cNvSpPr>
          <p:nvPr/>
        </p:nvSpPr>
        <p:spPr bwMode="auto">
          <a:xfrm>
            <a:off x="13646342" y="7849058"/>
            <a:ext cx="7031141" cy="707886"/>
          </a:xfrm>
          <a:prstGeom prst="rect">
            <a:avLst/>
          </a:prstGeom>
          <a:gradFill rotWithShape="0">
            <a:gsLst>
              <a:gs pos="0">
                <a:schemeClr val="accent5">
                  <a:lumMod val="50000"/>
                </a:schemeClr>
              </a:gs>
              <a:gs pos="36300">
                <a:schemeClr val="accent5">
                  <a:lumMod val="40000"/>
                  <a:lumOff val="60000"/>
                </a:schemeClr>
              </a:gs>
              <a:gs pos="100000">
                <a:schemeClr val="accent5">
                  <a:lumMod val="20000"/>
                  <a:lumOff val="80000"/>
                </a:schemeClr>
              </a:gs>
            </a:gsLst>
            <a:lin ang="0" scaled="1"/>
          </a:gradFill>
          <a:ln w="9525" algn="ctr">
            <a:noFill/>
            <a:miter lim="800000"/>
            <a:headEnd/>
            <a:tailEnd/>
          </a:ln>
          <a:effectLst/>
        </p:spPr>
        <p:txBody>
          <a:bodyPr wrap="square">
            <a:spAutoFit/>
          </a:bodyPr>
          <a:lstStyle>
            <a:defPPr>
              <a:defRPr lang="en-US"/>
            </a:defPPr>
            <a:lvl1pPr>
              <a:spcBef>
                <a:spcPct val="20000"/>
              </a:spcBef>
              <a:tabLst>
                <a:tab pos="731838" algn="l"/>
              </a:tabLst>
              <a:defRPr sz="4000" b="1">
                <a:latin typeface="Arial" panose="020B0604020202020204" pitchFamily="34" charset="0"/>
                <a:cs typeface="Arial" panose="020B0604020202020204" pitchFamily="34" charset="0"/>
              </a:defRPr>
            </a:lvl1pPr>
          </a:lstStyle>
          <a:p>
            <a:r>
              <a:rPr lang="en-US" dirty="0"/>
              <a:t>	Motion Detection app</a:t>
            </a:r>
          </a:p>
        </p:txBody>
      </p:sp>
      <p:sp>
        <p:nvSpPr>
          <p:cNvPr id="107" name="Text Box 534"/>
          <p:cNvSpPr txBox="1">
            <a:spLocks noChangeArrowheads="1"/>
          </p:cNvSpPr>
          <p:nvPr/>
        </p:nvSpPr>
        <p:spPr bwMode="auto">
          <a:xfrm>
            <a:off x="38423664" y="23698200"/>
            <a:ext cx="7031141" cy="707886"/>
          </a:xfrm>
          <a:prstGeom prst="rect">
            <a:avLst/>
          </a:prstGeom>
          <a:gradFill rotWithShape="0">
            <a:gsLst>
              <a:gs pos="0">
                <a:schemeClr val="accent5">
                  <a:lumMod val="50000"/>
                </a:schemeClr>
              </a:gs>
              <a:gs pos="36300">
                <a:schemeClr val="accent5">
                  <a:lumMod val="40000"/>
                  <a:lumOff val="60000"/>
                </a:schemeClr>
              </a:gs>
              <a:gs pos="100000">
                <a:schemeClr val="accent5">
                  <a:lumMod val="20000"/>
                  <a:lumOff val="80000"/>
                </a:schemeClr>
              </a:gs>
            </a:gsLst>
            <a:lin ang="0" scaled="1"/>
          </a:gradFill>
          <a:ln w="9525" algn="ctr">
            <a:noFill/>
            <a:miter lim="800000"/>
            <a:headEnd/>
            <a:tailEnd/>
          </a:ln>
          <a:effectLst/>
        </p:spPr>
        <p:txBody>
          <a:bodyPr wrap="square">
            <a:spAutoFit/>
          </a:bodyPr>
          <a:lstStyle>
            <a:defPPr>
              <a:defRPr lang="en-US"/>
            </a:defPPr>
            <a:lvl1pPr>
              <a:spcBef>
                <a:spcPct val="20000"/>
              </a:spcBef>
              <a:tabLst>
                <a:tab pos="731838" algn="l"/>
              </a:tabLst>
              <a:defRPr sz="4000" b="1">
                <a:latin typeface="Arial" panose="020B0604020202020204" pitchFamily="34" charset="0"/>
                <a:cs typeface="Arial" panose="020B0604020202020204" pitchFamily="34" charset="0"/>
              </a:defRPr>
            </a:lvl1pPr>
          </a:lstStyle>
          <a:p>
            <a:r>
              <a:rPr lang="en-US" dirty="0"/>
              <a:t>	Conclusions</a:t>
            </a:r>
          </a:p>
        </p:txBody>
      </p:sp>
      <p:sp>
        <p:nvSpPr>
          <p:cNvPr id="110" name="Text Box 534"/>
          <p:cNvSpPr txBox="1">
            <a:spLocks noChangeArrowheads="1"/>
          </p:cNvSpPr>
          <p:nvPr/>
        </p:nvSpPr>
        <p:spPr bwMode="auto">
          <a:xfrm>
            <a:off x="38576222" y="31021516"/>
            <a:ext cx="7031141" cy="707886"/>
          </a:xfrm>
          <a:prstGeom prst="rect">
            <a:avLst/>
          </a:prstGeom>
          <a:gradFill rotWithShape="0">
            <a:gsLst>
              <a:gs pos="0">
                <a:schemeClr val="accent5">
                  <a:lumMod val="50000"/>
                </a:schemeClr>
              </a:gs>
              <a:gs pos="36300">
                <a:schemeClr val="accent5">
                  <a:lumMod val="40000"/>
                  <a:lumOff val="60000"/>
                </a:schemeClr>
              </a:gs>
              <a:gs pos="100000">
                <a:schemeClr val="accent5">
                  <a:lumMod val="20000"/>
                  <a:lumOff val="80000"/>
                </a:schemeClr>
              </a:gs>
            </a:gsLst>
            <a:lin ang="0" scaled="1"/>
          </a:gradFill>
          <a:ln w="9525" algn="ctr">
            <a:noFill/>
            <a:miter lim="800000"/>
            <a:headEnd/>
            <a:tailEnd/>
          </a:ln>
          <a:effectLst/>
        </p:spPr>
        <p:txBody>
          <a:bodyPr wrap="square">
            <a:spAutoFit/>
          </a:bodyPr>
          <a:lstStyle>
            <a:defPPr>
              <a:defRPr lang="en-US"/>
            </a:defPPr>
            <a:lvl1pPr>
              <a:spcBef>
                <a:spcPct val="20000"/>
              </a:spcBef>
              <a:tabLst>
                <a:tab pos="731838" algn="l"/>
              </a:tabLst>
              <a:defRPr sz="4000" b="1">
                <a:latin typeface="Arial" panose="020B0604020202020204" pitchFamily="34" charset="0"/>
                <a:cs typeface="Arial" panose="020B0604020202020204" pitchFamily="34" charset="0"/>
              </a:defRPr>
            </a:lvl1pPr>
          </a:lstStyle>
          <a:p>
            <a:r>
              <a:rPr lang="en-US" dirty="0"/>
              <a:t>	References</a:t>
            </a:r>
          </a:p>
        </p:txBody>
      </p:sp>
      <p:sp>
        <p:nvSpPr>
          <p:cNvPr id="90" name="TextBox 89"/>
          <p:cNvSpPr txBox="1"/>
          <p:nvPr/>
        </p:nvSpPr>
        <p:spPr>
          <a:xfrm>
            <a:off x="39038324" y="31955869"/>
            <a:ext cx="10796476" cy="5632311"/>
          </a:xfrm>
          <a:prstGeom prst="rect">
            <a:avLst/>
          </a:prstGeom>
          <a:noFill/>
        </p:spPr>
        <p:txBody>
          <a:bodyPr wrap="square" rtlCol="0">
            <a:spAutoFit/>
          </a:bodyPr>
          <a:lstStyle/>
          <a:p>
            <a:r>
              <a:rPr lang="en-US" dirty="0"/>
              <a:t>Cora, M. C., D. King, et al. (2012). "</a:t>
            </a:r>
            <a:r>
              <a:rPr lang="en-US" dirty="0" err="1"/>
              <a:t>Artifactual</a:t>
            </a:r>
            <a:r>
              <a:rPr lang="en-US" dirty="0"/>
              <a:t> changes in Sprague-Dawley rat hematologic parameters after storage of samples at 3 degrees C and 21 degrees C." Journal of the American Association for Laboratory Animal Science : JAALAS 51(5): 616-621.</a:t>
            </a:r>
          </a:p>
          <a:p>
            <a:r>
              <a:rPr lang="en-US" dirty="0"/>
              <a:t>Cui G, Jun SB, </a:t>
            </a:r>
            <a:r>
              <a:rPr lang="en-US" dirty="0" err="1"/>
              <a:t>Jin</a:t>
            </a:r>
            <a:r>
              <a:rPr lang="en-US" dirty="0"/>
              <a:t> X, Pham MD, Vogel SS, </a:t>
            </a:r>
            <a:r>
              <a:rPr lang="en-US" dirty="0" err="1"/>
              <a:t>Lovinger</a:t>
            </a:r>
            <a:r>
              <a:rPr lang="en-US" dirty="0"/>
              <a:t> DM, Costa RM. 2013. Concurrent activation of striatal direct and indirect pathways during action initiation. Nature 494(7436):238-242</a:t>
            </a:r>
          </a:p>
          <a:p>
            <a:r>
              <a:rPr lang="en-US" dirty="0" err="1"/>
              <a:t>Farnan</a:t>
            </a:r>
            <a:r>
              <a:rPr lang="en-US" dirty="0"/>
              <a:t>, L., A. </a:t>
            </a:r>
            <a:r>
              <a:rPr lang="en-US" dirty="0" err="1"/>
              <a:t>Ivanova</a:t>
            </a:r>
            <a:r>
              <a:rPr lang="en-US" dirty="0"/>
              <a:t>, et al. (2014). "Linear mixed effects models under inequality constraints with applications." </a:t>
            </a:r>
            <a:r>
              <a:rPr lang="en-US" dirty="0" err="1"/>
              <a:t>PloS</a:t>
            </a:r>
            <a:r>
              <a:rPr lang="en-US" dirty="0"/>
              <a:t> one 9(1): e84778.</a:t>
            </a:r>
          </a:p>
          <a:p>
            <a:r>
              <a:rPr lang="en-US" dirty="0"/>
              <a:t>Nelson, JW, </a:t>
            </a:r>
            <a:r>
              <a:rPr lang="en-US" dirty="0" err="1"/>
              <a:t>Sklenar</a:t>
            </a:r>
            <a:r>
              <a:rPr lang="en-US" dirty="0"/>
              <a:t> J, Barnes AP, </a:t>
            </a:r>
            <a:r>
              <a:rPr lang="en-US" dirty="0" err="1"/>
              <a:t>Minnier</a:t>
            </a:r>
            <a:r>
              <a:rPr lang="en-US" dirty="0"/>
              <a:t> J. (2016) “The START App: A Web-Based </a:t>
            </a:r>
            <a:r>
              <a:rPr lang="en-US" dirty="0" err="1"/>
              <a:t>RNAseq</a:t>
            </a:r>
            <a:r>
              <a:rPr lang="en-US" dirty="0"/>
              <a:t> Analysis and Visualization Resource.” Bioinformatics. </a:t>
            </a:r>
            <a:r>
              <a:rPr lang="en-US" dirty="0" err="1"/>
              <a:t>doi</a:t>
            </a:r>
            <a:r>
              <a:rPr lang="en-US" dirty="0"/>
              <a:t>: 10.1093/bioinformatics/btw624.</a:t>
            </a:r>
          </a:p>
          <a:p>
            <a:r>
              <a:rPr lang="en-US" dirty="0"/>
              <a:t>Jianying Li  and Casey M. </a:t>
            </a:r>
            <a:r>
              <a:rPr lang="en-US" dirty="0" err="1"/>
              <a:t>Jelsema</a:t>
            </a:r>
            <a:r>
              <a:rPr lang="en-US" dirty="0"/>
              <a:t> (2015) </a:t>
            </a:r>
            <a:r>
              <a:rPr lang="en-US" dirty="0" err="1"/>
              <a:t>Rshiny</a:t>
            </a:r>
            <a:r>
              <a:rPr lang="en-US" dirty="0"/>
              <a:t>: Building an interactive web-application with R shiny package NIEHS Bioinformatics E-Bulletin</a:t>
            </a:r>
          </a:p>
          <a:p>
            <a:r>
              <a:rPr lang="en-US" dirty="0"/>
              <a:t>Shiny by </a:t>
            </a:r>
            <a:r>
              <a:rPr lang="en-US" dirty="0" err="1"/>
              <a:t>RStudio</a:t>
            </a:r>
            <a:r>
              <a:rPr lang="en-US" dirty="0"/>
              <a:t>: https://shiny.rstudio.com/</a:t>
            </a:r>
          </a:p>
        </p:txBody>
      </p:sp>
      <p:sp>
        <p:nvSpPr>
          <p:cNvPr id="91" name="Text Box 534"/>
          <p:cNvSpPr txBox="1">
            <a:spLocks noChangeArrowheads="1"/>
          </p:cNvSpPr>
          <p:nvPr/>
        </p:nvSpPr>
        <p:spPr bwMode="auto">
          <a:xfrm>
            <a:off x="26273595" y="7975600"/>
            <a:ext cx="7031141" cy="707886"/>
          </a:xfrm>
          <a:prstGeom prst="rect">
            <a:avLst/>
          </a:prstGeom>
          <a:gradFill rotWithShape="0">
            <a:gsLst>
              <a:gs pos="0">
                <a:schemeClr val="accent5">
                  <a:lumMod val="50000"/>
                </a:schemeClr>
              </a:gs>
              <a:gs pos="36300">
                <a:schemeClr val="accent5">
                  <a:lumMod val="40000"/>
                  <a:lumOff val="60000"/>
                </a:schemeClr>
              </a:gs>
              <a:gs pos="100000">
                <a:schemeClr val="accent5">
                  <a:lumMod val="20000"/>
                  <a:lumOff val="80000"/>
                </a:schemeClr>
              </a:gs>
            </a:gsLst>
            <a:lin ang="0" scaled="1"/>
          </a:gradFill>
          <a:ln w="9525" algn="ctr">
            <a:noFill/>
            <a:miter lim="800000"/>
            <a:headEnd/>
            <a:tailEnd/>
          </a:ln>
          <a:effectLst/>
        </p:spPr>
        <p:txBody>
          <a:bodyPr wrap="square">
            <a:spAutoFit/>
          </a:bodyPr>
          <a:lstStyle>
            <a:defPPr>
              <a:defRPr lang="en-US"/>
            </a:defPPr>
            <a:lvl1pPr>
              <a:spcBef>
                <a:spcPct val="20000"/>
              </a:spcBef>
              <a:tabLst>
                <a:tab pos="731838" algn="l"/>
              </a:tabLst>
              <a:defRPr sz="4000" b="1">
                <a:latin typeface="Arial" panose="020B0604020202020204" pitchFamily="34" charset="0"/>
                <a:cs typeface="Arial" panose="020B0604020202020204" pitchFamily="34" charset="0"/>
              </a:defRPr>
            </a:lvl1pPr>
          </a:lstStyle>
          <a:p>
            <a:r>
              <a:rPr lang="en-US" dirty="0"/>
              <a:t>	</a:t>
            </a:r>
            <a:r>
              <a:rPr lang="en-US" dirty="0" err="1"/>
              <a:t>NanoString</a:t>
            </a:r>
            <a:endParaRPr lang="en-US" dirty="0"/>
          </a:p>
        </p:txBody>
      </p:sp>
      <p:sp>
        <p:nvSpPr>
          <p:cNvPr id="182" name="TextBox 181"/>
          <p:cNvSpPr txBox="1"/>
          <p:nvPr/>
        </p:nvSpPr>
        <p:spPr>
          <a:xfrm>
            <a:off x="14148012" y="8634864"/>
            <a:ext cx="10642456" cy="6370975"/>
          </a:xfrm>
          <a:prstGeom prst="rect">
            <a:avLst/>
          </a:prstGeom>
          <a:noFill/>
        </p:spPr>
        <p:txBody>
          <a:bodyPr wrap="square" rtlCol="0">
            <a:spAutoFit/>
          </a:bodyPr>
          <a:lstStyle/>
          <a:p>
            <a:r>
              <a:rPr lang="en-US" b="1" dirty="0"/>
              <a:t>Rationale</a:t>
            </a:r>
            <a:endParaRPr lang="en-US" dirty="0"/>
          </a:p>
          <a:p>
            <a:r>
              <a:rPr lang="en-US" dirty="0"/>
              <a:t>At Cui lab, an </a:t>
            </a:r>
            <a:r>
              <a:rPr lang="en-US" i="1" dirty="0"/>
              <a:t>in vivo </a:t>
            </a:r>
            <a:r>
              <a:rPr lang="en-US" dirty="0"/>
              <a:t>fiber-optics based photometry method was develop to measure the fluorescent signals in free moving mouse. Physical coordinates of mouse tail and head positions are used to determine the angular speed and direction of those free moving mouse under different neurological status to study the mouse behavior. </a:t>
            </a:r>
          </a:p>
          <a:p>
            <a:endParaRPr lang="en-US" dirty="0"/>
          </a:p>
          <a:p>
            <a:endParaRPr lang="en-US" dirty="0"/>
          </a:p>
          <a:p>
            <a:endParaRPr lang="en-US" dirty="0"/>
          </a:p>
          <a:p>
            <a:endParaRPr lang="en-US" dirty="0"/>
          </a:p>
          <a:p>
            <a:r>
              <a:rPr lang="en-US" b="1" dirty="0"/>
              <a:t>Method</a:t>
            </a:r>
            <a:endParaRPr lang="en-US" dirty="0"/>
          </a:p>
          <a:p>
            <a:r>
              <a:rPr lang="en-US" dirty="0"/>
              <a:t>Based on any given three consecutive point coordinates of a mouse head’s positions, we first compute the distance between each pair of the two points; then use the cosine formula to find the angle between point1-point2 and point2-point3. A linear function was derived using the first two points and was further used to determine the direction (clockwise or counter-clockwise) of the third point in respect to the extended the line.</a:t>
            </a:r>
          </a:p>
          <a:p>
            <a:endParaRPr lang="en-US" dirty="0"/>
          </a:p>
          <a:p>
            <a:endParaRPr lang="en-US" dirty="0"/>
          </a:p>
        </p:txBody>
      </p:sp>
      <p:pic>
        <p:nvPicPr>
          <p:cNvPr id="183" name="Picture 182"/>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898" y="10694012"/>
            <a:ext cx="5934075" cy="1104900"/>
          </a:xfrm>
          <a:prstGeom prst="rect">
            <a:avLst/>
          </a:prstGeom>
          <a:noFill/>
          <a:ln>
            <a:noFill/>
          </a:ln>
        </p:spPr>
      </p:pic>
      <p:pic>
        <p:nvPicPr>
          <p:cNvPr id="194" name="Picture 193"/>
          <p:cNvPicPr/>
          <p:nvPr/>
        </p:nvPicPr>
        <p:blipFill>
          <a:blip r:embed="rId6">
            <a:extLst>
              <a:ext uri="{28A0092B-C50C-407E-A947-70E740481C1C}">
                <a14:useLocalDpi xmlns:a14="http://schemas.microsoft.com/office/drawing/2010/main" val="0"/>
              </a:ext>
            </a:extLst>
          </a:blip>
          <a:srcRect/>
          <a:stretch>
            <a:fillRect/>
          </a:stretch>
        </p:blipFill>
        <p:spPr bwMode="auto">
          <a:xfrm>
            <a:off x="16438169" y="14420827"/>
            <a:ext cx="5934075" cy="2676525"/>
          </a:xfrm>
          <a:prstGeom prst="rect">
            <a:avLst/>
          </a:prstGeom>
          <a:noFill/>
          <a:ln>
            <a:noFill/>
          </a:ln>
        </p:spPr>
      </p:pic>
      <p:sp>
        <p:nvSpPr>
          <p:cNvPr id="198" name="Rectangle 532"/>
          <p:cNvSpPr>
            <a:spLocks noChangeArrowheads="1"/>
          </p:cNvSpPr>
          <p:nvPr/>
        </p:nvSpPr>
        <p:spPr bwMode="auto">
          <a:xfrm>
            <a:off x="13901004" y="18526449"/>
            <a:ext cx="11188511" cy="8962813"/>
          </a:xfrm>
          <a:prstGeom prst="rect">
            <a:avLst/>
          </a:prstGeom>
          <a:solidFill>
            <a:srgbClr val="FFFFFF"/>
          </a:solidFill>
          <a:ln w="9525">
            <a:noFill/>
            <a:miter lim="800000"/>
            <a:headEnd/>
            <a:tailEnd/>
          </a:ln>
          <a:effectLst>
            <a:outerShdw dist="107763" dir="2700000" algn="ctr" rotWithShape="0">
              <a:schemeClr val="tx1"/>
            </a:outerShdw>
          </a:effectLst>
        </p:spPr>
        <p:txBody>
          <a:bodyPr lIns="522469" tIns="261235" rIns="522469" bIns="261235"/>
          <a:lstStyle/>
          <a:p>
            <a:pPr algn="just" defTabSz="5222875">
              <a:defRPr/>
            </a:pPr>
            <a:endParaRPr lang="fr-FR" dirty="0">
              <a:latin typeface="Arial" charset="0"/>
            </a:endParaRPr>
          </a:p>
          <a:p>
            <a:pPr algn="just" defTabSz="5222875">
              <a:defRPr/>
            </a:pPr>
            <a:endParaRPr lang="en-US" sz="1200" b="1" u="sng" dirty="0">
              <a:latin typeface="Arial" charset="0"/>
            </a:endParaRPr>
          </a:p>
          <a:p>
            <a:pPr algn="just" defTabSz="5222875">
              <a:defRPr/>
            </a:pPr>
            <a:endParaRPr lang="en-US" sz="1950" b="1" u="sng" dirty="0">
              <a:latin typeface="Arial" panose="020B0604020202020204" pitchFamily="34" charset="0"/>
              <a:cs typeface="Arial" panose="020B0604020202020204" pitchFamily="34" charset="0"/>
            </a:endParaRPr>
          </a:p>
          <a:p>
            <a:pPr algn="just" defTabSz="5222875">
              <a:defRPr/>
            </a:pPr>
            <a:r>
              <a:rPr lang="en-US" sz="2000" dirty="0">
                <a:latin typeface="Arial" panose="020B0604020202020204" pitchFamily="34" charset="0"/>
                <a:cs typeface="Arial" panose="020B0604020202020204" pitchFamily="34" charset="0"/>
              </a:rPr>
              <a:t>. </a:t>
            </a:r>
          </a:p>
        </p:txBody>
      </p:sp>
      <p:sp>
        <p:nvSpPr>
          <p:cNvPr id="199" name="TextBox 198"/>
          <p:cNvSpPr txBox="1"/>
          <p:nvPr/>
        </p:nvSpPr>
        <p:spPr>
          <a:xfrm>
            <a:off x="13989306" y="19212432"/>
            <a:ext cx="6361266" cy="8217634"/>
          </a:xfrm>
          <a:prstGeom prst="rect">
            <a:avLst/>
          </a:prstGeom>
          <a:noFill/>
        </p:spPr>
        <p:txBody>
          <a:bodyPr wrap="square" rtlCol="0">
            <a:spAutoFit/>
          </a:bodyPr>
          <a:lstStyle/>
          <a:p>
            <a:r>
              <a:rPr lang="en-US" dirty="0"/>
              <a:t>In this application design, a navigation page was used to host three parallel </a:t>
            </a:r>
            <a:r>
              <a:rPr lang="en-US" dirty="0" err="1"/>
              <a:t>tabPanels</a:t>
            </a:r>
            <a:r>
              <a:rPr lang="en-US" dirty="0"/>
              <a:t>. The first </a:t>
            </a:r>
            <a:r>
              <a:rPr lang="en-US" dirty="0" err="1"/>
              <a:t>tabPanel</a:t>
            </a:r>
            <a:r>
              <a:rPr lang="en-US" dirty="0"/>
              <a:t> provides a statics introduction about the application with a preloaded dataset and results. Users can explore features and view about 6000 angular results either from a scatter plot or density plot. The y-axis indicates the scaler angle and the color code indicates whether the angle was Negative (counter-clockwise) or Positive (clockwise). (Figure 3)</a:t>
            </a:r>
          </a:p>
          <a:p>
            <a:endParaRPr lang="en-US" dirty="0"/>
          </a:p>
          <a:p>
            <a:r>
              <a:rPr lang="en-US" dirty="0"/>
              <a:t>The second </a:t>
            </a:r>
            <a:r>
              <a:rPr lang="en-US" dirty="0" err="1"/>
              <a:t>tabPanel</a:t>
            </a:r>
            <a:r>
              <a:rPr lang="en-US" dirty="0"/>
              <a:t> allows the researcher to compute the angle from three consecutive point coordinates of a mouse head’s positions. This feature frees up manually measuring the angle on a sheet of graph paper, so that the researchers can test individual case (Figure 2).</a:t>
            </a:r>
          </a:p>
          <a:p>
            <a:endParaRPr lang="en-US" dirty="0"/>
          </a:p>
          <a:p>
            <a:r>
              <a:rPr lang="en-US" dirty="0"/>
              <a:t>The third </a:t>
            </a:r>
            <a:r>
              <a:rPr lang="en-US" dirty="0" err="1"/>
              <a:t>tabPanel</a:t>
            </a:r>
            <a:r>
              <a:rPr lang="en-US" dirty="0"/>
              <a:t> allows the researchers to upload new dataset and compute the results freely. The results can be downloaded and used in further analysis. (Figure 4)</a:t>
            </a:r>
          </a:p>
        </p:txBody>
      </p:sp>
      <p:grpSp>
        <p:nvGrpSpPr>
          <p:cNvPr id="200" name="Group 199"/>
          <p:cNvGrpSpPr/>
          <p:nvPr/>
        </p:nvGrpSpPr>
        <p:grpSpPr>
          <a:xfrm>
            <a:off x="13510828" y="28004104"/>
            <a:ext cx="11863772" cy="10248295"/>
            <a:chOff x="1093169" y="25547902"/>
            <a:chExt cx="11552668" cy="3967272"/>
          </a:xfrm>
        </p:grpSpPr>
        <p:sp>
          <p:nvSpPr>
            <p:cNvPr id="201" name="Rectangle 535"/>
            <p:cNvSpPr>
              <a:spLocks noChangeArrowheads="1"/>
            </p:cNvSpPr>
            <p:nvPr/>
          </p:nvSpPr>
          <p:spPr bwMode="auto">
            <a:xfrm>
              <a:off x="1457326" y="25547902"/>
              <a:ext cx="11188511" cy="3967272"/>
            </a:xfrm>
            <a:prstGeom prst="rect">
              <a:avLst/>
            </a:prstGeom>
            <a:solidFill>
              <a:srgbClr val="FFFFFF"/>
            </a:solidFill>
            <a:ln w="9525">
              <a:noFill/>
              <a:miter lim="800000"/>
              <a:headEnd/>
              <a:tailEnd/>
            </a:ln>
            <a:effectLst>
              <a:outerShdw dist="107763" dir="2700000" algn="ctr" rotWithShape="0">
                <a:schemeClr val="tx1"/>
              </a:outerShdw>
            </a:effectLst>
          </p:spPr>
          <p:txBody>
            <a:bodyPr lIns="522469" tIns="261235" rIns="522469" bIns="261235"/>
            <a:lstStyle/>
            <a:p>
              <a:pPr indent="342900" algn="just" defTabSz="5222875">
                <a:defRPr/>
              </a:pPr>
              <a:endParaRPr lang="fr-FR" dirty="0">
                <a:latin typeface="Arial" charset="0"/>
              </a:endParaRPr>
            </a:p>
            <a:p>
              <a:pPr algn="just"/>
              <a:endParaRPr lang="en-US" sz="1600" dirty="0">
                <a:latin typeface="Arial" pitchFamily="34" charset="0"/>
                <a:cs typeface="Arial" pitchFamily="34" charset="0"/>
              </a:endParaRPr>
            </a:p>
            <a:p>
              <a:pPr marL="342900" indent="-342900" algn="just">
                <a:buFont typeface="Wingdings" pitchFamily="2" charset="2"/>
                <a:buChar char="Ø"/>
              </a:pPr>
              <a:endParaRPr lang="en-US" sz="1800" dirty="0">
                <a:latin typeface="Arial" pitchFamily="34" charset="0"/>
                <a:cs typeface="Arial" pitchFamily="34" charset="0"/>
              </a:endParaRPr>
            </a:p>
            <a:p>
              <a:pPr marL="342900" indent="-342900" algn="just">
                <a:buFont typeface="Wingdings" pitchFamily="2" charset="2"/>
                <a:buChar char="Ø"/>
              </a:pPr>
              <a:endParaRPr lang="en-US" sz="1800" dirty="0">
                <a:latin typeface="Arial" pitchFamily="34" charset="0"/>
                <a:cs typeface="Arial" pitchFamily="34" charset="0"/>
              </a:endParaRPr>
            </a:p>
            <a:p>
              <a:pPr marL="342900" lvl="0" indent="-342900">
                <a:buFont typeface="Wingdings" pitchFamily="2" charset="2"/>
                <a:buChar char="Ø"/>
              </a:pPr>
              <a:endParaRPr lang="en-US" sz="2200" dirty="0">
                <a:latin typeface="Arial" pitchFamily="34" charset="0"/>
                <a:cs typeface="Arial" pitchFamily="34" charset="0"/>
              </a:endParaRPr>
            </a:p>
            <a:p>
              <a:pPr marL="2611438" lvl="1" defTabSz="5222875">
                <a:defRPr/>
              </a:pPr>
              <a:endParaRPr lang="fr-FR" dirty="0"/>
            </a:p>
          </p:txBody>
        </p:sp>
        <p:sp>
          <p:nvSpPr>
            <p:cNvPr id="202" name="Text Box 534"/>
            <p:cNvSpPr txBox="1">
              <a:spLocks noChangeArrowheads="1"/>
            </p:cNvSpPr>
            <p:nvPr/>
          </p:nvSpPr>
          <p:spPr bwMode="auto">
            <a:xfrm>
              <a:off x="1093169" y="25606399"/>
              <a:ext cx="6978402" cy="274034"/>
            </a:xfrm>
            <a:prstGeom prst="rect">
              <a:avLst/>
            </a:prstGeom>
            <a:gradFill rotWithShape="0">
              <a:gsLst>
                <a:gs pos="0">
                  <a:schemeClr val="accent5">
                    <a:lumMod val="50000"/>
                  </a:schemeClr>
                </a:gs>
                <a:gs pos="36300">
                  <a:schemeClr val="accent5">
                    <a:lumMod val="40000"/>
                    <a:lumOff val="60000"/>
                  </a:schemeClr>
                </a:gs>
                <a:gs pos="100000">
                  <a:schemeClr val="accent5">
                    <a:lumMod val="20000"/>
                    <a:lumOff val="80000"/>
                  </a:schemeClr>
                </a:gs>
              </a:gsLst>
              <a:lin ang="0" scaled="1"/>
            </a:gradFill>
            <a:ln w="9525" algn="ctr">
              <a:noFill/>
              <a:miter lim="800000"/>
              <a:headEnd/>
              <a:tailEnd/>
            </a:ln>
            <a:effectLst/>
          </p:spPr>
          <p:txBody>
            <a:bodyPr wrap="square">
              <a:spAutoFit/>
            </a:bodyPr>
            <a:lstStyle>
              <a:defPPr>
                <a:defRPr lang="en-US"/>
              </a:defPPr>
              <a:lvl1pPr>
                <a:spcBef>
                  <a:spcPct val="20000"/>
                </a:spcBef>
                <a:tabLst>
                  <a:tab pos="731838" algn="l"/>
                </a:tabLst>
                <a:defRPr sz="4000" b="1">
                  <a:latin typeface="Arial" panose="020B0604020202020204" pitchFamily="34" charset="0"/>
                  <a:cs typeface="Arial" panose="020B0604020202020204" pitchFamily="34" charset="0"/>
                </a:defRPr>
              </a:lvl1pPr>
            </a:lstStyle>
            <a:p>
              <a:r>
                <a:rPr lang="en-US" dirty="0"/>
                <a:t>     App administration</a:t>
              </a:r>
            </a:p>
          </p:txBody>
        </p:sp>
      </p:grpSp>
      <p:sp>
        <p:nvSpPr>
          <p:cNvPr id="203" name="Text Box 534"/>
          <p:cNvSpPr txBox="1">
            <a:spLocks noChangeArrowheads="1"/>
          </p:cNvSpPr>
          <p:nvPr/>
        </p:nvSpPr>
        <p:spPr bwMode="auto">
          <a:xfrm>
            <a:off x="13464920" y="18411973"/>
            <a:ext cx="6978402" cy="707886"/>
          </a:xfrm>
          <a:prstGeom prst="rect">
            <a:avLst/>
          </a:prstGeom>
          <a:gradFill rotWithShape="0">
            <a:gsLst>
              <a:gs pos="0">
                <a:schemeClr val="accent5">
                  <a:lumMod val="50000"/>
                </a:schemeClr>
              </a:gs>
              <a:gs pos="36300">
                <a:schemeClr val="accent5">
                  <a:lumMod val="40000"/>
                  <a:lumOff val="60000"/>
                </a:schemeClr>
              </a:gs>
              <a:gs pos="100000">
                <a:schemeClr val="accent5">
                  <a:lumMod val="20000"/>
                  <a:lumOff val="80000"/>
                </a:schemeClr>
              </a:gs>
            </a:gsLst>
            <a:lin ang="0" scaled="1"/>
          </a:gradFill>
          <a:ln w="9525" algn="ctr">
            <a:noFill/>
            <a:miter lim="800000"/>
            <a:headEnd/>
            <a:tailEnd/>
          </a:ln>
          <a:effectLst/>
        </p:spPr>
        <p:txBody>
          <a:bodyPr wrap="square">
            <a:spAutoFit/>
          </a:bodyPr>
          <a:lstStyle>
            <a:defPPr>
              <a:defRPr lang="en-US"/>
            </a:defPPr>
            <a:lvl1pPr>
              <a:spcBef>
                <a:spcPct val="20000"/>
              </a:spcBef>
              <a:tabLst>
                <a:tab pos="731838" algn="l"/>
              </a:tabLst>
              <a:defRPr sz="4000" b="1">
                <a:latin typeface="Arial" panose="020B0604020202020204" pitchFamily="34" charset="0"/>
                <a:cs typeface="Arial" panose="020B0604020202020204" pitchFamily="34" charset="0"/>
              </a:defRPr>
            </a:lvl1pPr>
          </a:lstStyle>
          <a:p>
            <a:r>
              <a:rPr lang="en-US" dirty="0"/>
              <a:t>     App main features</a:t>
            </a:r>
          </a:p>
        </p:txBody>
      </p:sp>
      <p:pic>
        <p:nvPicPr>
          <p:cNvPr id="12" name="Picture 11"/>
          <p:cNvPicPr>
            <a:picLocks noChangeAspect="1"/>
          </p:cNvPicPr>
          <p:nvPr/>
        </p:nvPicPr>
        <p:blipFill>
          <a:blip r:embed="rId7"/>
          <a:stretch>
            <a:fillRect/>
          </a:stretch>
        </p:blipFill>
        <p:spPr>
          <a:xfrm>
            <a:off x="15362809" y="30946223"/>
            <a:ext cx="7806252" cy="6612734"/>
          </a:xfrm>
          <a:prstGeom prst="rect">
            <a:avLst/>
          </a:prstGeom>
        </p:spPr>
      </p:pic>
      <p:sp>
        <p:nvSpPr>
          <p:cNvPr id="204" name="TextBox 203"/>
          <p:cNvSpPr txBox="1"/>
          <p:nvPr/>
        </p:nvSpPr>
        <p:spPr>
          <a:xfrm>
            <a:off x="14141471" y="29033788"/>
            <a:ext cx="10642456" cy="1938992"/>
          </a:xfrm>
          <a:prstGeom prst="rect">
            <a:avLst/>
          </a:prstGeom>
          <a:noFill/>
        </p:spPr>
        <p:txBody>
          <a:bodyPr wrap="square" rtlCol="0">
            <a:spAutoFit/>
          </a:bodyPr>
          <a:lstStyle/>
          <a:p>
            <a:r>
              <a:rPr lang="en-US" b="1" dirty="0"/>
              <a:t>The </a:t>
            </a:r>
            <a:r>
              <a:rPr lang="en-US" b="1" dirty="0" err="1"/>
              <a:t>MotionDetection</a:t>
            </a:r>
            <a:r>
              <a:rPr lang="en-US" b="1" dirty="0"/>
              <a:t> application is hosted on shinyapps.io, a public domain that hosts the </a:t>
            </a:r>
            <a:r>
              <a:rPr lang="en-US" b="1" dirty="0" err="1"/>
              <a:t>shinyapps</a:t>
            </a:r>
            <a:r>
              <a:rPr lang="en-US" b="1" dirty="0"/>
              <a:t> It provides full-length of administration capability to handle update and monitor usage over time. The project with Cui lab was initiation in early March and the application was deployed on March 17</a:t>
            </a:r>
            <a:r>
              <a:rPr lang="en-US" b="1" baseline="30000" dirty="0"/>
              <a:t>th</a:t>
            </a:r>
            <a:r>
              <a:rPr lang="en-US" b="1" dirty="0"/>
              <a:t>. </a:t>
            </a:r>
            <a:endParaRPr lang="en-US" dirty="0"/>
          </a:p>
          <a:p>
            <a:endParaRPr lang="en-US" dirty="0"/>
          </a:p>
        </p:txBody>
      </p:sp>
      <p:pic>
        <p:nvPicPr>
          <p:cNvPr id="15" name="Picture 14"/>
          <p:cNvPicPr>
            <a:picLocks noChangeAspect="1"/>
          </p:cNvPicPr>
          <p:nvPr/>
        </p:nvPicPr>
        <p:blipFill>
          <a:blip r:embed="rId8"/>
          <a:stretch>
            <a:fillRect/>
          </a:stretch>
        </p:blipFill>
        <p:spPr>
          <a:xfrm>
            <a:off x="20710480" y="23651346"/>
            <a:ext cx="4104952" cy="2764560"/>
          </a:xfrm>
          <a:prstGeom prst="rect">
            <a:avLst/>
          </a:prstGeom>
        </p:spPr>
      </p:pic>
      <p:sp>
        <p:nvSpPr>
          <p:cNvPr id="19" name="TextBox 18"/>
          <p:cNvSpPr txBox="1"/>
          <p:nvPr/>
        </p:nvSpPr>
        <p:spPr>
          <a:xfrm>
            <a:off x="16632297" y="11748555"/>
            <a:ext cx="5267276" cy="307777"/>
          </a:xfrm>
          <a:prstGeom prst="rect">
            <a:avLst/>
          </a:prstGeom>
          <a:noFill/>
        </p:spPr>
        <p:txBody>
          <a:bodyPr wrap="none" rtlCol="0">
            <a:spAutoFit/>
          </a:bodyPr>
          <a:lstStyle/>
          <a:p>
            <a:r>
              <a:rPr lang="en-US" sz="1400" dirty="0"/>
              <a:t>Figure 1. A illustration of mouse head movement detected in unit time </a:t>
            </a:r>
          </a:p>
        </p:txBody>
      </p:sp>
      <p:sp>
        <p:nvSpPr>
          <p:cNvPr id="205" name="TextBox 204"/>
          <p:cNvSpPr txBox="1"/>
          <p:nvPr/>
        </p:nvSpPr>
        <p:spPr>
          <a:xfrm>
            <a:off x="16771568" y="16993799"/>
            <a:ext cx="5366918" cy="307777"/>
          </a:xfrm>
          <a:prstGeom prst="rect">
            <a:avLst/>
          </a:prstGeom>
          <a:noFill/>
        </p:spPr>
        <p:txBody>
          <a:bodyPr wrap="none" rtlCol="0">
            <a:spAutoFit/>
          </a:bodyPr>
          <a:lstStyle/>
          <a:p>
            <a:r>
              <a:rPr lang="en-US" sz="1400" dirty="0"/>
              <a:t>Figure 2. An illustration of an angle formed by three consecutive points </a:t>
            </a:r>
          </a:p>
        </p:txBody>
      </p:sp>
      <p:sp>
        <p:nvSpPr>
          <p:cNvPr id="206" name="TextBox 205"/>
          <p:cNvSpPr txBox="1"/>
          <p:nvPr/>
        </p:nvSpPr>
        <p:spPr>
          <a:xfrm>
            <a:off x="20776285" y="26370510"/>
            <a:ext cx="3955756" cy="307777"/>
          </a:xfrm>
          <a:prstGeom prst="rect">
            <a:avLst/>
          </a:prstGeom>
          <a:noFill/>
        </p:spPr>
        <p:txBody>
          <a:bodyPr wrap="square" rtlCol="0">
            <a:spAutoFit/>
          </a:bodyPr>
          <a:lstStyle/>
          <a:p>
            <a:r>
              <a:rPr lang="en-US" sz="1400" dirty="0"/>
              <a:t>Figure 4. User interaction through a </a:t>
            </a:r>
            <a:r>
              <a:rPr lang="en-US" sz="1400" dirty="0" err="1"/>
              <a:t>tabPanel</a:t>
            </a:r>
            <a:r>
              <a:rPr lang="en-US" sz="1400" dirty="0"/>
              <a:t>  </a:t>
            </a:r>
          </a:p>
        </p:txBody>
      </p:sp>
      <p:pic>
        <p:nvPicPr>
          <p:cNvPr id="207" name="Picture 206"/>
          <p:cNvPicPr>
            <a:picLocks noChangeAspect="1"/>
          </p:cNvPicPr>
          <p:nvPr/>
        </p:nvPicPr>
        <p:blipFill>
          <a:blip r:embed="rId9"/>
          <a:stretch>
            <a:fillRect/>
          </a:stretch>
        </p:blipFill>
        <p:spPr>
          <a:xfrm>
            <a:off x="20609449" y="19878373"/>
            <a:ext cx="4181019" cy="2861067"/>
          </a:xfrm>
          <a:prstGeom prst="rect">
            <a:avLst/>
          </a:prstGeom>
        </p:spPr>
      </p:pic>
      <p:sp>
        <p:nvSpPr>
          <p:cNvPr id="208" name="TextBox 207"/>
          <p:cNvSpPr txBox="1"/>
          <p:nvPr/>
        </p:nvSpPr>
        <p:spPr>
          <a:xfrm>
            <a:off x="20887625" y="22714092"/>
            <a:ext cx="3923714" cy="307777"/>
          </a:xfrm>
          <a:prstGeom prst="rect">
            <a:avLst/>
          </a:prstGeom>
          <a:noFill/>
        </p:spPr>
        <p:txBody>
          <a:bodyPr wrap="square" rtlCol="0">
            <a:spAutoFit/>
          </a:bodyPr>
          <a:lstStyle/>
          <a:p>
            <a:r>
              <a:rPr lang="en-US" sz="1400" dirty="0"/>
              <a:t>Figure 3. A static </a:t>
            </a:r>
            <a:r>
              <a:rPr lang="en-US" sz="1400" dirty="0" err="1"/>
              <a:t>tabPanel</a:t>
            </a:r>
            <a:r>
              <a:rPr lang="en-US" sz="1400" dirty="0"/>
              <a:t> page of preload data  </a:t>
            </a:r>
          </a:p>
        </p:txBody>
      </p:sp>
      <p:sp>
        <p:nvSpPr>
          <p:cNvPr id="209" name="TextBox 208"/>
          <p:cNvSpPr txBox="1"/>
          <p:nvPr/>
        </p:nvSpPr>
        <p:spPr>
          <a:xfrm>
            <a:off x="15714882" y="37625052"/>
            <a:ext cx="7033661" cy="307777"/>
          </a:xfrm>
          <a:prstGeom prst="rect">
            <a:avLst/>
          </a:prstGeom>
          <a:noFill/>
        </p:spPr>
        <p:txBody>
          <a:bodyPr wrap="square" rtlCol="0">
            <a:spAutoFit/>
          </a:bodyPr>
          <a:lstStyle/>
          <a:p>
            <a:r>
              <a:rPr lang="en-US" sz="1400" dirty="0"/>
              <a:t>Figure 5. An administration feature to monitor the usage and computational resource consumed  </a:t>
            </a:r>
          </a:p>
        </p:txBody>
      </p:sp>
    </p:spTree>
  </p:cSld>
  <p:clrMapOvr>
    <a:masterClrMapping/>
  </p:clrMapOvr>
</p:sld>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31749</TotalTime>
  <Words>985</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Wingdings</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Kleeberger, Steven (NIH/NIEHS) [E]</dc:creator>
  <cp:lastModifiedBy>Li, Jianying (NIH/NIEHS) [C]</cp:lastModifiedBy>
  <cp:revision>596</cp:revision>
  <dcterms:created xsi:type="dcterms:W3CDTF">2003-10-13T17:00:32Z</dcterms:created>
  <dcterms:modified xsi:type="dcterms:W3CDTF">2017-04-24T13:25:51Z</dcterms:modified>
</cp:coreProperties>
</file>