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63" r:id="rId3"/>
    <p:sldId id="262" r:id="rId4"/>
    <p:sldId id="256" r:id="rId5"/>
    <p:sldId id="259" r:id="rId6"/>
    <p:sldId id="258" r:id="rId7"/>
    <p:sldId id="260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19291-A6AA-4441-BC0A-8F878582D785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29CB1-4D0D-41D4-9551-958B1FF8E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0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</a:t>
            </a:r>
            <a:r>
              <a:rPr lang="en-US" baseline="0" dirty="0" smtClean="0"/>
              <a:t> an interest in some future state with high </a:t>
            </a:r>
            <a:r>
              <a:rPr lang="en-US" baseline="0" dirty="0" err="1" smtClean="0"/>
              <a:t>uncertainity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29CB1-4D0D-41D4-9551-958B1FF8E9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87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29CB1-4D0D-41D4-9551-958B1FF8E9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79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BB5E-27A9-433B-A3E1-3BDBEF9DD62A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C06A-CA5C-4017-A374-A41894F9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5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BB5E-27A9-433B-A3E1-3BDBEF9DD62A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C06A-CA5C-4017-A374-A41894F9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3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BB5E-27A9-433B-A3E1-3BDBEF9DD62A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C06A-CA5C-4017-A374-A41894F9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6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"/>
          <a:stretch/>
        </p:blipFill>
        <p:spPr>
          <a:xfrm>
            <a:off x="0" y="0"/>
            <a:ext cx="9133368" cy="685799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4635795" y="0"/>
            <a:ext cx="4508205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70935" y="3435668"/>
            <a:ext cx="4038600" cy="1553447"/>
          </a:xfrm>
        </p:spPr>
        <p:txBody>
          <a:bodyPr/>
          <a:lstStyle>
            <a:lvl1pPr marL="0" indent="0" algn="l">
              <a:buFont typeface="Wingdings" pitchFamily="-108" charset="2"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83635" y="715465"/>
            <a:ext cx="4025900" cy="2569995"/>
          </a:xfrm>
        </p:spPr>
        <p:txBody>
          <a:bodyPr/>
          <a:lstStyle>
            <a:lvl1pPr algn="l">
              <a:defRPr sz="4000" b="1" i="0">
                <a:solidFill>
                  <a:srgbClr val="FFFFFF"/>
                </a:solidFill>
                <a:latin typeface="+mj-lt"/>
                <a:cs typeface="Garamond Premr Pro Smb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15" descr="Expandi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7731" y="6291579"/>
            <a:ext cx="1658680" cy="41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193665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65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charset="2"/>
              <a:buChar char="§"/>
              <a:defRPr/>
            </a:lvl1pPr>
            <a:lvl2pPr>
              <a:buFont typeface="Arial"/>
              <a:buChar char="•"/>
              <a:defRPr/>
            </a:lvl2pPr>
            <a:lvl3pPr>
              <a:buFont typeface="Wingdings" charset="2"/>
              <a:buChar char="§"/>
              <a:defRPr/>
            </a:lvl3pPr>
            <a:lvl4pPr>
              <a:buFont typeface="Arial"/>
              <a:buChar char="•"/>
              <a:defRPr/>
            </a:lvl4pPr>
            <a:lvl5pPr>
              <a:buFont typeface="Wingdings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07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8804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3700" y="1765300"/>
            <a:ext cx="4159251" cy="425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49" y="1765300"/>
            <a:ext cx="4159251" cy="425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7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74886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38862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4886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38862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17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6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266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22425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22426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8447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826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BB5E-27A9-433B-A3E1-3BDBEF9DD62A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C06A-CA5C-4017-A374-A41894F9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40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383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BB5E-27A9-433B-A3E1-3BDBEF9DD62A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C06A-CA5C-4017-A374-A41894F9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6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BB5E-27A9-433B-A3E1-3BDBEF9DD62A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C06A-CA5C-4017-A374-A41894F9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5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BB5E-27A9-433B-A3E1-3BDBEF9DD62A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C06A-CA5C-4017-A374-A41894F9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3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BB5E-27A9-433B-A3E1-3BDBEF9DD62A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C06A-CA5C-4017-A374-A41894F9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2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BB5E-27A9-433B-A3E1-3BDBEF9DD62A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C06A-CA5C-4017-A374-A41894F9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8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BB5E-27A9-433B-A3E1-3BDBEF9DD62A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C06A-CA5C-4017-A374-A41894F9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BB5E-27A9-433B-A3E1-3BDBEF9DD62A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C06A-CA5C-4017-A374-A41894F9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9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DBB5E-27A9-433B-A3E1-3BDBEF9DD62A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DC06A-CA5C-4017-A374-A41894F9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6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/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7" y="0"/>
            <a:ext cx="9144000" cy="838200"/>
          </a:xfrm>
          <a:prstGeom prst="rect">
            <a:avLst/>
          </a:prstGeom>
        </p:spPr>
      </p:pic>
      <p:pic>
        <p:nvPicPr>
          <p:cNvPr id="1028" name="Picture 16" descr="Expanding_inside.pn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361595" y="252594"/>
            <a:ext cx="1235670" cy="31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528638"/>
            <a:ext cx="9144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439863"/>
            <a:ext cx="8763000" cy="457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 rot="16200000">
            <a:off x="7945439" y="5128677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00" dirty="0">
                <a:solidFill>
                  <a:srgbClr val="000000">
                    <a:alpha val="30000"/>
                  </a:srgbClr>
                </a:solidFill>
                <a:latin typeface="Arial" pitchFamily="-108" charset="0"/>
                <a:ea typeface="ＭＳ Ｐゴシック" pitchFamily="-106" charset="-128"/>
              </a:rPr>
              <a:t>Copyright 2011. All rights reserved. Applied Research Associates, Inc.</a:t>
            </a:r>
          </a:p>
        </p:txBody>
      </p:sp>
      <p:sp>
        <p:nvSpPr>
          <p:cNvPr id="174092" name="Rectangle 12"/>
          <p:cNvSpPr>
            <a:spLocks noChangeArrowheads="1"/>
          </p:cNvSpPr>
          <p:nvPr/>
        </p:nvSpPr>
        <p:spPr bwMode="auto">
          <a:xfrm>
            <a:off x="8648700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9F0AB8FA-6F97-814F-A028-A70038230FC9}" type="slidenum">
              <a:rPr lang="en-US" sz="1000">
                <a:solidFill>
                  <a:srgbClr val="000000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srgbClr val="000000"/>
              </a:solidFill>
              <a:ea typeface="Calibri" pitchFamily="-111" charset="0"/>
              <a:cs typeface="Calibri" pitchFamily="-111" charset="0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0" y="6497638"/>
            <a:ext cx="9144000" cy="42862"/>
            <a:chOff x="0" y="6497638"/>
            <a:chExt cx="8230836" cy="42862"/>
          </a:xfrm>
        </p:grpSpPr>
        <p:sp>
          <p:nvSpPr>
            <p:cNvPr id="23" name="Rectangle 31"/>
            <p:cNvSpPr>
              <a:spLocks noChangeArrowheads="1"/>
            </p:cNvSpPr>
            <p:nvPr/>
          </p:nvSpPr>
          <p:spPr bwMode="auto">
            <a:xfrm>
              <a:off x="1236" y="6497638"/>
              <a:ext cx="8229600" cy="17462"/>
            </a:xfrm>
            <a:prstGeom prst="rect">
              <a:avLst/>
            </a:prstGeom>
            <a:solidFill>
              <a:srgbClr val="00204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pitchFamily="-108" charset="0"/>
                <a:ea typeface="ＭＳ Ｐゴシック" pitchFamily="-106" charset="-128"/>
              </a:endParaRPr>
            </a:p>
          </p:txBody>
        </p:sp>
        <p:sp>
          <p:nvSpPr>
            <p:cNvPr id="24" name="Rectangle 34"/>
            <p:cNvSpPr>
              <a:spLocks noChangeArrowheads="1"/>
            </p:cNvSpPr>
            <p:nvPr/>
          </p:nvSpPr>
          <p:spPr bwMode="auto">
            <a:xfrm>
              <a:off x="0" y="6523038"/>
              <a:ext cx="8229600" cy="17462"/>
            </a:xfrm>
            <a:prstGeom prst="rect">
              <a:avLst/>
            </a:prstGeom>
            <a:gradFill rotWithShape="0">
              <a:gsLst>
                <a:gs pos="0">
                  <a:srgbClr val="611E14"/>
                </a:gs>
                <a:gs pos="100000">
                  <a:srgbClr val="CFBD99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pitchFamily="-108" charset="0"/>
                <a:ea typeface="ＭＳ Ｐゴシック" pitchFamily="-106" charset="-128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86425" y="6587414"/>
            <a:ext cx="23711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0000">
                    <a:lumMod val="50000"/>
                    <a:lumOff val="50000"/>
                  </a:srgbClr>
                </a:solidFill>
                <a:ea typeface="ＭＳ Ｐゴシック" pitchFamily="-106" charset="-128"/>
              </a:rPr>
              <a:t>© 2014 Applied Research Associates, Inc.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-1" y="6406738"/>
            <a:ext cx="2238500" cy="25531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69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>
              <a:lumMod val="50000"/>
            </a:schemeClr>
          </a:solidFill>
          <a:latin typeface="+mj-lt"/>
          <a:ea typeface="ＭＳ Ｐゴシック" pitchFamily="-65" charset="-128"/>
          <a:cs typeface="Garamond Premr Pro Smbd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10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10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10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10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100000"/>
        <a:buFont typeface="Arial" pitchFamily="-106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100000"/>
        <a:buFont typeface="Arial" pitchFamily="-106" charset="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100000"/>
        <a:buFont typeface="Arial" pitchFamily="-106" charset="0"/>
        <a:buChar char="•"/>
        <a:defRPr>
          <a:solidFill>
            <a:schemeClr val="tx1"/>
          </a:solidFill>
          <a:latin typeface="+mn-lt"/>
          <a:ea typeface="ＭＳ Ｐゴシック" pitchFamily="-108" charset="-128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-106" charset="0"/>
        <a:buChar char="•"/>
        <a:defRPr sz="1600">
          <a:solidFill>
            <a:schemeClr val="tx1"/>
          </a:solidFill>
          <a:latin typeface="+mn-lt"/>
          <a:ea typeface="ＭＳ Ｐゴシック" pitchFamily="-108" charset="-128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-106" charset="0"/>
        <a:buChar char="•"/>
        <a:defRPr sz="1400">
          <a:solidFill>
            <a:schemeClr val="tx1"/>
          </a:solidFill>
          <a:latin typeface="+mn-lt"/>
          <a:ea typeface="ＭＳ Ｐゴシック" pitchFamily="-108" charset="-128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60000"/>
            <a:lumOff val="40000"/>
          </a:schemeClr>
        </a:buClr>
        <a:buFont typeface="Wingdings" charset="2"/>
        <a:buNone/>
        <a:defRPr lang="en-US" sz="2000" dirty="0" smtClean="0">
          <a:solidFill>
            <a:schemeClr val="tx1"/>
          </a:solidFill>
          <a:latin typeface="+mn-lt"/>
          <a:ea typeface="ＭＳ Ｐゴシック" pitchFamily="-108" charset="-128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rgbClr val="76241D"/>
        </a:buClr>
        <a:buFont typeface="Wingdings" pitchFamily="-108" charset="2"/>
        <a:buNone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rgbClr val="76241D"/>
        </a:buClr>
        <a:buFont typeface="Wingdings" pitchFamily="-108" charset="2"/>
        <a:buChar char="§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rgbClr val="76241D"/>
        </a:buClr>
        <a:buFont typeface="Wingdings" pitchFamily="-108" charset="2"/>
        <a:buChar char="§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870935" y="3352800"/>
            <a:ext cx="4038600" cy="27290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 smtClean="0"/>
              <a:t>Chris Argenta</a:t>
            </a:r>
          </a:p>
          <a:p>
            <a:pPr>
              <a:spcBef>
                <a:spcPts val="0"/>
              </a:spcBef>
            </a:pPr>
            <a:r>
              <a:rPr lang="en-US" sz="1600" b="1" dirty="0" smtClean="0"/>
              <a:t>cargenta@ara.com</a:t>
            </a:r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</a:pPr>
            <a:r>
              <a:rPr lang="en-US" sz="1600" b="1" dirty="0" smtClean="0"/>
              <a:t>Decision Systems Group Lead</a:t>
            </a:r>
          </a:p>
          <a:p>
            <a:pPr>
              <a:spcBef>
                <a:spcPts val="0"/>
              </a:spcBef>
            </a:pPr>
            <a:r>
              <a:rPr lang="en-US" sz="1600" b="1" dirty="0"/>
              <a:t>Applied Research Associates, Inc.</a:t>
            </a:r>
          </a:p>
          <a:p>
            <a:pPr>
              <a:spcBef>
                <a:spcPts val="0"/>
              </a:spcBef>
            </a:pPr>
            <a:r>
              <a:rPr lang="en-US" sz="1600" b="1" dirty="0"/>
              <a:t>Raleigh, NC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883635" y="647226"/>
            <a:ext cx="4025900" cy="218539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 smtClean="0"/>
              <a:t>Future State Processing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DRAFT </a:t>
            </a:r>
            <a:r>
              <a:rPr lang="en-US" dirty="0" smtClean="0"/>
              <a:t>Collaborative </a:t>
            </a:r>
            <a:r>
              <a:rPr lang="en-US" dirty="0" smtClean="0"/>
              <a:t>Intelligence </a:t>
            </a:r>
            <a:r>
              <a:rPr lang="en-US" dirty="0" smtClean="0"/>
              <a:t>Storyboard</a:t>
            </a:r>
            <a:br>
              <a:rPr lang="en-US" dirty="0" smtClean="0"/>
            </a:br>
            <a:r>
              <a:rPr lang="en-US" sz="1800" dirty="0" smtClean="0"/>
              <a:t>11/4/2014 – Version 1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06734" y="6328260"/>
            <a:ext cx="1654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0000"/>
                </a:solidFill>
                <a:latin typeface="Arial" pitchFamily="-106" charset="0"/>
                <a:ea typeface="ＭＳ Ｐゴシック" pitchFamily="-106" charset="-128"/>
              </a:rPr>
              <a:t>ARA Proprietary</a:t>
            </a:r>
          </a:p>
        </p:txBody>
      </p:sp>
    </p:spTree>
    <p:extLst>
      <p:ext uri="{BB962C8B-B14F-4D97-AF65-F5344CB8AC3E}">
        <p14:creationId xmlns:p14="http://schemas.microsoft.com/office/powerpoint/2010/main" val="383580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3657600" y="2514600"/>
            <a:ext cx="1930400" cy="1447800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I’m interested in new Apple products.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6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3402013" y="6242447"/>
            <a:ext cx="57419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Comic Sans MS" pitchFamily="1" charset="0"/>
              </a:rPr>
              <a:t>*Blue blocks from IBM’s SAFERPLANET </a:t>
            </a:r>
            <a:r>
              <a:rPr lang="en-US" sz="1400" dirty="0">
                <a:solidFill>
                  <a:schemeClr val="tx2"/>
                </a:solidFill>
                <a:latin typeface="Comic Sans MS" pitchFamily="1" charset="0"/>
              </a:rPr>
              <a:t>Activity </a:t>
            </a:r>
            <a:r>
              <a:rPr lang="en-US" sz="1400" dirty="0" smtClean="0">
                <a:solidFill>
                  <a:schemeClr val="tx2"/>
                </a:solidFill>
                <a:latin typeface="Comic Sans MS" pitchFamily="1" charset="0"/>
              </a:rPr>
              <a:t>Elements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1638" y="5738813"/>
            <a:ext cx="936625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73"/>
                </a:solidFill>
                <a:latin typeface="Comic Sans MS" pitchFamily="1" charset="0"/>
              </a:rPr>
              <a:t>observe</a:t>
            </a:r>
            <a:endParaRPr lang="en-US" sz="1600">
              <a:solidFill>
                <a:srgbClr val="00007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49450" y="5738813"/>
            <a:ext cx="101282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73"/>
                </a:solidFill>
                <a:latin typeface="Comic Sans MS" pitchFamily="1" charset="0"/>
              </a:rPr>
              <a:t>describe</a:t>
            </a:r>
            <a:endParaRPr lang="en-US" sz="1600">
              <a:solidFill>
                <a:srgbClr val="00007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0763" y="5738813"/>
            <a:ext cx="1074737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73"/>
                </a:solidFill>
                <a:latin typeface="Comic Sans MS" pitchFamily="1" charset="0"/>
              </a:rPr>
              <a:t>interpret</a:t>
            </a:r>
            <a:endParaRPr lang="en-US" sz="1600">
              <a:solidFill>
                <a:srgbClr val="00007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22900" y="5738813"/>
            <a:ext cx="979488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73"/>
                </a:solidFill>
                <a:latin typeface="Comic Sans MS" pitchFamily="1" charset="0"/>
              </a:rPr>
              <a:t>evaluate</a:t>
            </a:r>
            <a:endParaRPr lang="en-US" sz="1600">
              <a:solidFill>
                <a:srgbClr val="00007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83475" y="5738813"/>
            <a:ext cx="8413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73"/>
                </a:solidFill>
                <a:latin typeface="Comic Sans MS" pitchFamily="1" charset="0"/>
              </a:rPr>
              <a:t>decide</a:t>
            </a:r>
            <a:endParaRPr lang="en-US" sz="1600">
              <a:solidFill>
                <a:srgbClr val="000073"/>
              </a:solidFill>
            </a:endParaRPr>
          </a:p>
        </p:txBody>
      </p:sp>
      <p:pic>
        <p:nvPicPr>
          <p:cNvPr id="10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0" r="1797"/>
          <a:stretch>
            <a:fillRect/>
          </a:stretch>
        </p:blipFill>
        <p:spPr bwMode="auto">
          <a:xfrm>
            <a:off x="101600" y="1363663"/>
            <a:ext cx="8602663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ular Callout 10"/>
          <p:cNvSpPr/>
          <p:nvPr/>
        </p:nvSpPr>
        <p:spPr>
          <a:xfrm>
            <a:off x="228600" y="2362200"/>
            <a:ext cx="1219200" cy="914400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I’m interested in new Apple products.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1479550" y="990600"/>
            <a:ext cx="1644650" cy="1676400"/>
          </a:xfrm>
          <a:prstGeom prst="wedgeRoundRectCallout">
            <a:avLst>
              <a:gd name="adj1" fmla="val 21186"/>
              <a:gd name="adj2" fmla="val 6100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In “I’m interested in new Apple products.” does “Apple” refer to: A) Fruit B) Computers</a:t>
            </a:r>
          </a:p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C) Other (what?)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275806" y="2133600"/>
            <a:ext cx="1644650" cy="943452"/>
          </a:xfrm>
          <a:prstGeom prst="wedgeRoundRectCallout">
            <a:avLst>
              <a:gd name="adj1" fmla="val 14169"/>
              <a:gd name="adj2" fmla="val 70731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Unexpected peak in context suggestions for  “watch” and “television”- add to options given.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4928940" y="1044529"/>
            <a:ext cx="1644650" cy="638652"/>
          </a:xfrm>
          <a:prstGeom prst="wedgeRoundRectCallout">
            <a:avLst>
              <a:gd name="adj1" fmla="val 21726"/>
              <a:gd name="adj2" fmla="val 77681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Crowd opinion has not converged yet.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228599" y="4572000"/>
            <a:ext cx="1463675" cy="638652"/>
          </a:xfrm>
          <a:prstGeom prst="wedgeRoundRectCallout">
            <a:avLst>
              <a:gd name="adj1" fmla="val 18153"/>
              <a:gd name="adj2" fmla="val -82177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Apple products include Mac,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iPad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, iPhone, Pies, Sauce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4928940" y="5273722"/>
            <a:ext cx="1644650" cy="804816"/>
          </a:xfrm>
          <a:prstGeom prst="wedgeRoundRectCallout">
            <a:avLst>
              <a:gd name="adj1" fmla="val 21726"/>
              <a:gd name="adj2" fmla="val -78006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Contextual meaning of “Apple product” is bifurcating on computer and watch.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4939297" y="3962400"/>
            <a:ext cx="1644650" cy="533400"/>
          </a:xfrm>
          <a:prstGeom prst="wedgeRoundRectCallout">
            <a:avLst>
              <a:gd name="adj1" fmla="val 21726"/>
              <a:gd name="adj2" fmla="val -78006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Reject the fruity context, drop from options given.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6705600" y="685800"/>
            <a:ext cx="1873250" cy="762000"/>
          </a:xfrm>
          <a:prstGeom prst="wedgeRoundRectCallout">
            <a:avLst>
              <a:gd name="adj1" fmla="val 20646"/>
              <a:gd name="adj2" fmla="val 71019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Focus options on the leading items: computer , television and watch.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6857999" y="2209800"/>
            <a:ext cx="1846263" cy="762000"/>
          </a:xfrm>
          <a:prstGeom prst="wedgeRoundRectCallout">
            <a:avLst>
              <a:gd name="adj1" fmla="val 20646"/>
              <a:gd name="adj2" fmla="val 7101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What is your confidence that a new Apple Product might be a “watch” [or a “computer”]?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600" y="164068"/>
            <a:ext cx="5228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Collaborative Intelligence to seed via crowd-sourcing.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5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3402013" y="6242447"/>
            <a:ext cx="57419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Comic Sans MS" pitchFamily="1" charset="0"/>
              </a:rPr>
              <a:t>*Blue blocks from IBM’s SAFERPLANET Activity Elements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1638" y="5738813"/>
            <a:ext cx="936625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73"/>
                </a:solidFill>
                <a:latin typeface="Comic Sans MS" pitchFamily="1" charset="0"/>
              </a:rPr>
              <a:t>observe</a:t>
            </a:r>
            <a:endParaRPr lang="en-US" sz="1600">
              <a:solidFill>
                <a:srgbClr val="00007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49450" y="5738813"/>
            <a:ext cx="101282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73"/>
                </a:solidFill>
                <a:latin typeface="Comic Sans MS" pitchFamily="1" charset="0"/>
              </a:rPr>
              <a:t>describe</a:t>
            </a:r>
            <a:endParaRPr lang="en-US" sz="1600">
              <a:solidFill>
                <a:srgbClr val="00007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0763" y="5738813"/>
            <a:ext cx="1074737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73"/>
                </a:solidFill>
                <a:latin typeface="Comic Sans MS" pitchFamily="1" charset="0"/>
              </a:rPr>
              <a:t>interpret</a:t>
            </a:r>
            <a:endParaRPr lang="en-US" sz="1600">
              <a:solidFill>
                <a:srgbClr val="00007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22900" y="5738813"/>
            <a:ext cx="979488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73"/>
                </a:solidFill>
                <a:latin typeface="Comic Sans MS" pitchFamily="1" charset="0"/>
              </a:rPr>
              <a:t>evaluate</a:t>
            </a:r>
            <a:endParaRPr lang="en-US" sz="1600">
              <a:solidFill>
                <a:srgbClr val="00007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83475" y="5738813"/>
            <a:ext cx="8413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73"/>
                </a:solidFill>
                <a:latin typeface="Comic Sans MS" pitchFamily="1" charset="0"/>
              </a:rPr>
              <a:t>decide</a:t>
            </a:r>
            <a:endParaRPr lang="en-US" sz="1600">
              <a:solidFill>
                <a:srgbClr val="000073"/>
              </a:solidFill>
            </a:endParaRPr>
          </a:p>
        </p:txBody>
      </p:sp>
      <p:pic>
        <p:nvPicPr>
          <p:cNvPr id="10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0" r="1797"/>
          <a:stretch>
            <a:fillRect/>
          </a:stretch>
        </p:blipFill>
        <p:spPr bwMode="auto">
          <a:xfrm>
            <a:off x="101600" y="1363663"/>
            <a:ext cx="8602663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ounded Rectangular Callout 23"/>
          <p:cNvSpPr/>
          <p:nvPr/>
        </p:nvSpPr>
        <p:spPr>
          <a:xfrm>
            <a:off x="4406802" y="4670145"/>
            <a:ext cx="1765398" cy="1118984"/>
          </a:xfrm>
          <a:prstGeom prst="wedgeRoundRectCallout">
            <a:avLst>
              <a:gd name="adj1" fmla="val -66959"/>
              <a:gd name="adj2" fmla="val 2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Why might people have recently started to believe a new Apple product would be a watch?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Rounded Rectangular Callout 25"/>
          <p:cNvSpPr/>
          <p:nvPr/>
        </p:nvSpPr>
        <p:spPr>
          <a:xfrm>
            <a:off x="132556" y="4389333"/>
            <a:ext cx="1474787" cy="638652"/>
          </a:xfrm>
          <a:prstGeom prst="wedgeRoundRectCallout">
            <a:avLst>
              <a:gd name="adj1" fmla="val 17429"/>
              <a:gd name="adj2" fmla="val -82507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Rumor of leaked photo graph of Apple watch.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3092611" y="2209800"/>
            <a:ext cx="1644650" cy="762000"/>
          </a:xfrm>
          <a:prstGeom prst="wedgeRoundRectCallout">
            <a:avLst>
              <a:gd name="adj1" fmla="val 21726"/>
              <a:gd name="adj2" fmla="val 77681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Crowd opinion recently changed significantly from previous trends.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4908550" y="1066800"/>
            <a:ext cx="1644650" cy="638652"/>
          </a:xfrm>
          <a:prstGeom prst="wedgeRoundRectCallout">
            <a:avLst>
              <a:gd name="adj1" fmla="val 21726"/>
              <a:gd name="adj2" fmla="val 77681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Crowd opinion has not converged yet.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4737261" y="3962400"/>
            <a:ext cx="1846686" cy="533400"/>
          </a:xfrm>
          <a:prstGeom prst="wedgeRoundRectCallout">
            <a:avLst>
              <a:gd name="adj1" fmla="val 21726"/>
              <a:gd name="adj2" fmla="val -78006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Abandon low confidence “television” line of questioning.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934200" y="838200"/>
            <a:ext cx="1644650" cy="609600"/>
          </a:xfrm>
          <a:prstGeom prst="wedgeRoundRectCallout">
            <a:avLst>
              <a:gd name="adj1" fmla="val 20646"/>
              <a:gd name="adj2" fmla="val 71019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Focus options on the leading items “watch”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6857999" y="2209800"/>
            <a:ext cx="1846263" cy="762000"/>
          </a:xfrm>
          <a:prstGeom prst="wedgeRoundRectCallout">
            <a:avLst>
              <a:gd name="adj1" fmla="val 20646"/>
              <a:gd name="adj2" fmla="val 7101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What is your confidence that a new Apple Product might be a watch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[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or a computer] ?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" name="Rounded Rectangular Callout 32"/>
          <p:cNvSpPr/>
          <p:nvPr/>
        </p:nvSpPr>
        <p:spPr>
          <a:xfrm>
            <a:off x="5081340" y="1196929"/>
            <a:ext cx="1644650" cy="638652"/>
          </a:xfrm>
          <a:prstGeom prst="wedgeRoundRectCallout">
            <a:avLst>
              <a:gd name="adj1" fmla="val 21726"/>
              <a:gd name="adj2" fmla="val 77681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Crowd opinion converged.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1600" y="164068"/>
            <a:ext cx="598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Collaborative Intelligence to seed via crowd-sourcing (part 2). </a:t>
            </a:r>
            <a:endParaRPr lang="en-US" dirty="0"/>
          </a:p>
        </p:txBody>
      </p:sp>
      <p:sp>
        <p:nvSpPr>
          <p:cNvPr id="36" name="Rounded Rectangular Callout 35"/>
          <p:cNvSpPr/>
          <p:nvPr/>
        </p:nvSpPr>
        <p:spPr>
          <a:xfrm>
            <a:off x="1718468" y="3767797"/>
            <a:ext cx="1474787" cy="1060945"/>
          </a:xfrm>
          <a:prstGeom prst="wedgeRoundRectCallout">
            <a:avLst>
              <a:gd name="adj1" fmla="val 19885"/>
              <a:gd name="adj2" fmla="val -68000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A leaked photo of a watch makes it more likely that Apple’s new product is a watch.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22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3402013" y="6242447"/>
            <a:ext cx="57419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Comic Sans MS" pitchFamily="1" charset="0"/>
              </a:rPr>
              <a:t>*Blue blocks from IBM’s SAFERPLANET Activity Elements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1638" y="5738813"/>
            <a:ext cx="936625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73"/>
                </a:solidFill>
                <a:latin typeface="Comic Sans MS" pitchFamily="1" charset="0"/>
              </a:rPr>
              <a:t>observe</a:t>
            </a:r>
            <a:endParaRPr lang="en-US" sz="1600">
              <a:solidFill>
                <a:srgbClr val="00007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49450" y="5738813"/>
            <a:ext cx="101282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73"/>
                </a:solidFill>
                <a:latin typeface="Comic Sans MS" pitchFamily="1" charset="0"/>
              </a:rPr>
              <a:t>describe</a:t>
            </a:r>
            <a:endParaRPr lang="en-US" sz="1600">
              <a:solidFill>
                <a:srgbClr val="00007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0763" y="5738813"/>
            <a:ext cx="1074737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73"/>
                </a:solidFill>
                <a:latin typeface="Comic Sans MS" pitchFamily="1" charset="0"/>
              </a:rPr>
              <a:t>interpret</a:t>
            </a:r>
            <a:endParaRPr lang="en-US" sz="1600">
              <a:solidFill>
                <a:srgbClr val="00007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22900" y="5738813"/>
            <a:ext cx="979488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73"/>
                </a:solidFill>
                <a:latin typeface="Comic Sans MS" pitchFamily="1" charset="0"/>
              </a:rPr>
              <a:t>evaluate</a:t>
            </a:r>
            <a:endParaRPr lang="en-US" sz="1600">
              <a:solidFill>
                <a:srgbClr val="00007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83475" y="5738813"/>
            <a:ext cx="8413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73"/>
                </a:solidFill>
                <a:latin typeface="Comic Sans MS" pitchFamily="1" charset="0"/>
              </a:rPr>
              <a:t>decide</a:t>
            </a:r>
            <a:endParaRPr lang="en-US" sz="1600">
              <a:solidFill>
                <a:srgbClr val="000073"/>
              </a:solidFill>
            </a:endParaRPr>
          </a:p>
        </p:txBody>
      </p:sp>
      <p:pic>
        <p:nvPicPr>
          <p:cNvPr id="10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0" r="1797"/>
          <a:stretch>
            <a:fillRect/>
          </a:stretch>
        </p:blipFill>
        <p:spPr bwMode="auto">
          <a:xfrm>
            <a:off x="101600" y="1363663"/>
            <a:ext cx="8602663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ular Callout 10"/>
          <p:cNvSpPr/>
          <p:nvPr/>
        </p:nvSpPr>
        <p:spPr>
          <a:xfrm>
            <a:off x="3550438" y="2514600"/>
            <a:ext cx="1554961" cy="914400"/>
          </a:xfrm>
          <a:prstGeom prst="wedgeRoundRectCallout">
            <a:avLst>
              <a:gd name="adj1" fmla="val 16296"/>
              <a:gd name="adj2" fmla="val -6621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What is the risk associated with “sales of large screen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iPads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will go down”?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1447800" y="1342146"/>
            <a:ext cx="1830386" cy="1329430"/>
          </a:xfrm>
          <a:prstGeom prst="wedgeRoundRectCallout">
            <a:avLst>
              <a:gd name="adj1" fmla="val 21186"/>
              <a:gd name="adj2" fmla="val 6100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How would [factor] increase/decrease your belief that a new Apple product would be a “computer”?</a:t>
            </a:r>
          </a:p>
          <a:p>
            <a:pPr algn="ctr"/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[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or “watch”]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7593012" y="2514600"/>
            <a:ext cx="1463675" cy="638652"/>
          </a:xfrm>
          <a:prstGeom prst="wedgeRoundRectCallout">
            <a:avLst>
              <a:gd name="adj1" fmla="val 10112"/>
              <a:gd name="adj2" fmla="val 75176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Identify risks/costs associated with potential futures.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1630694" y="3107793"/>
            <a:ext cx="1644650" cy="669585"/>
          </a:xfrm>
          <a:prstGeom prst="wedgeRoundRectCallout">
            <a:avLst>
              <a:gd name="adj1" fmla="val -68001"/>
              <a:gd name="adj2" fmla="val 20111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There are patents from Apple about watch technologies.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1796255" y="5006262"/>
            <a:ext cx="1861345" cy="732551"/>
          </a:xfrm>
          <a:prstGeom prst="wedgeRoundRectCallout">
            <a:avLst>
              <a:gd name="adj1" fmla="val 11319"/>
              <a:gd name="adj2" fmla="val -74298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Android watches suggests increase p(watch). Beats Audio has no strong correlation.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101601" y="4841191"/>
            <a:ext cx="1590675" cy="531346"/>
          </a:xfrm>
          <a:prstGeom prst="wedgeRoundRectCallout">
            <a:avLst>
              <a:gd name="adj1" fmla="val -19764"/>
              <a:gd name="adj2" fmla="val -120268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Apple purchased Beats Audio.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101601" y="2542202"/>
            <a:ext cx="1531936" cy="762000"/>
          </a:xfrm>
          <a:prstGeom prst="wedgeRoundRectCallout">
            <a:avLst>
              <a:gd name="adj1" fmla="val 20646"/>
              <a:gd name="adj2" fmla="val 7101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What other factors might have influenced a new Apple product?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896936" y="4341836"/>
            <a:ext cx="1371600" cy="611164"/>
          </a:xfrm>
          <a:prstGeom prst="wedgeRoundRectCallout">
            <a:avLst>
              <a:gd name="adj1" fmla="val -22973"/>
              <a:gd name="adj2" fmla="val -73947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Android watches are being released.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4876800" y="979714"/>
            <a:ext cx="1644650" cy="638652"/>
          </a:xfrm>
          <a:prstGeom prst="wedgeRoundRectCallout">
            <a:avLst>
              <a:gd name="adj1" fmla="val 21726"/>
              <a:gd name="adj2" fmla="val 77681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We have not yet converged on a stable model.. Keep going…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Rounded Rectangular Callout 25"/>
          <p:cNvSpPr/>
          <p:nvPr/>
        </p:nvSpPr>
        <p:spPr>
          <a:xfrm>
            <a:off x="6857999" y="609599"/>
            <a:ext cx="1846263" cy="987642"/>
          </a:xfrm>
          <a:prstGeom prst="wedgeRoundRectCallout">
            <a:avLst>
              <a:gd name="adj1" fmla="val 19524"/>
              <a:gd name="adj2" fmla="val 66681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Focus crowd on the unstable (low confidence in model, not situation) and high risk aspects of model.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5580063" y="3912609"/>
            <a:ext cx="1644650" cy="638652"/>
          </a:xfrm>
          <a:prstGeom prst="wedgeRoundRectCallout">
            <a:avLst>
              <a:gd name="adj1" fmla="val -22312"/>
              <a:gd name="adj2" fmla="val 72011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Generate list of factors for watch–list  in observation.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3278186" y="609599"/>
            <a:ext cx="1491453" cy="1063529"/>
          </a:xfrm>
          <a:prstGeom prst="wedgeRoundRectCallout">
            <a:avLst>
              <a:gd name="adj1" fmla="val 21186"/>
              <a:gd name="adj2" fmla="val 6100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If Apple released [or didn’t release] a Watch [or computer], what else might happen?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7315200" y="3912609"/>
            <a:ext cx="1741487" cy="729963"/>
          </a:xfrm>
          <a:prstGeom prst="wedgeRoundRectCallout">
            <a:avLst>
              <a:gd name="adj1" fmla="val -22312"/>
              <a:gd name="adj2" fmla="val 72011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Apple will release a watch (% confidence), which will result in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iPad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sales going down. 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1633537" y="3777378"/>
            <a:ext cx="1644650" cy="564458"/>
          </a:xfrm>
          <a:prstGeom prst="wedgeRoundRectCallout">
            <a:avLst>
              <a:gd name="adj1" fmla="val -67451"/>
              <a:gd name="adj2" fmla="val 5238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Sales of large screen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iPads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will go down.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5153795" y="2467570"/>
            <a:ext cx="1644650" cy="638652"/>
          </a:xfrm>
          <a:prstGeom prst="wedgeRoundRectCallout">
            <a:avLst>
              <a:gd name="adj1" fmla="val 18974"/>
              <a:gd name="adj2" fmla="val -75419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Are we converging on a risk model?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600" y="164068"/>
            <a:ext cx="515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Collaborative Intelligence to identify futures model. </a:t>
            </a:r>
            <a:endParaRPr lang="en-US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1447800" y="1597240"/>
            <a:ext cx="2036838" cy="1236685"/>
          </a:xfrm>
          <a:prstGeom prst="wedgeRoundRectCallout">
            <a:avLst>
              <a:gd name="adj1" fmla="val 21186"/>
              <a:gd name="adj2" fmla="val 6100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What is the impact of patents from Apple on probability of watch? &amp;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If there is a new watch product, what is the p(sales of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ipad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goes down)</a:t>
            </a:r>
          </a:p>
        </p:txBody>
      </p:sp>
    </p:spTree>
    <p:extLst>
      <p:ext uri="{BB962C8B-B14F-4D97-AF65-F5344CB8AC3E}">
        <p14:creationId xmlns:p14="http://schemas.microsoft.com/office/powerpoint/2010/main" val="276680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>
            <a:stCxn id="24" idx="7"/>
            <a:endCxn id="4" idx="4"/>
          </p:cNvCxnSpPr>
          <p:nvPr/>
        </p:nvCxnSpPr>
        <p:spPr>
          <a:xfrm flipV="1">
            <a:off x="4010538" y="1676400"/>
            <a:ext cx="1590162" cy="3334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800600" y="2438400"/>
            <a:ext cx="1600200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 releases Watch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800600" y="4225771"/>
            <a:ext cx="16002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 releases Computer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800600" y="762000"/>
            <a:ext cx="16002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 releases Television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937" y="5334000"/>
            <a:ext cx="1600200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Beats Audio Purchase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3753" y="1893903"/>
            <a:ext cx="1752600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 patents for watches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8600" y="2958483"/>
            <a:ext cx="1752600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releasing watches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6"/>
            <a:endCxn id="2" idx="1"/>
          </p:cNvCxnSpPr>
          <p:nvPr/>
        </p:nvCxnSpPr>
        <p:spPr>
          <a:xfrm>
            <a:off x="2006353" y="2351103"/>
            <a:ext cx="3028591" cy="221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6"/>
            <a:endCxn id="2" idx="2"/>
          </p:cNvCxnSpPr>
          <p:nvPr/>
        </p:nvCxnSpPr>
        <p:spPr>
          <a:xfrm flipV="1">
            <a:off x="1981200" y="2895600"/>
            <a:ext cx="2819400" cy="520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667000" y="3505200"/>
            <a:ext cx="1752600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Leaked photos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6"/>
            <a:endCxn id="2" idx="3"/>
          </p:cNvCxnSpPr>
          <p:nvPr/>
        </p:nvCxnSpPr>
        <p:spPr>
          <a:xfrm flipV="1">
            <a:off x="4419600" y="3218889"/>
            <a:ext cx="615344" cy="743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3753" y="750903"/>
            <a:ext cx="1752600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 patents for televisions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6"/>
            <a:endCxn id="4" idx="2"/>
          </p:cNvCxnSpPr>
          <p:nvPr/>
        </p:nvCxnSpPr>
        <p:spPr>
          <a:xfrm>
            <a:off x="2006353" y="1208103"/>
            <a:ext cx="2794247" cy="11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28600" y="4267200"/>
            <a:ext cx="17526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 patents for computer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6"/>
            <a:endCxn id="3" idx="2"/>
          </p:cNvCxnSpPr>
          <p:nvPr/>
        </p:nvCxnSpPr>
        <p:spPr>
          <a:xfrm flipV="1">
            <a:off x="1981200" y="4682971"/>
            <a:ext cx="2819400" cy="41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162800" y="2245312"/>
            <a:ext cx="1752600" cy="128726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Large screen </a:t>
            </a:r>
            <a:r>
              <a:rPr lang="en-US" dirty="0" err="1" smtClean="0"/>
              <a:t>iPad</a:t>
            </a:r>
            <a:r>
              <a:rPr lang="en-US" dirty="0" smtClean="0"/>
              <a:t> sales goes down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" idx="6"/>
            <a:endCxn id="27" idx="2"/>
          </p:cNvCxnSpPr>
          <p:nvPr/>
        </p:nvCxnSpPr>
        <p:spPr>
          <a:xfrm flipV="1">
            <a:off x="6400800" y="2888943"/>
            <a:ext cx="762000" cy="6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6200" y="152400"/>
            <a:ext cx="22098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Reflect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415748" y="152400"/>
            <a:ext cx="22098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Observe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724400" y="152400"/>
            <a:ext cx="43434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Imagine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94868" y="5562600"/>
            <a:ext cx="16002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 </a:t>
            </a:r>
            <a:r>
              <a:rPr lang="en-US" dirty="0"/>
              <a:t> </a:t>
            </a:r>
            <a:r>
              <a:rPr lang="en-US" dirty="0" smtClean="0"/>
              <a:t>= Fruit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514600" y="4876800"/>
            <a:ext cx="1752600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 = Computer Company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6"/>
            <a:endCxn id="3" idx="3"/>
          </p:cNvCxnSpPr>
          <p:nvPr/>
        </p:nvCxnSpPr>
        <p:spPr>
          <a:xfrm flipV="1">
            <a:off x="4267200" y="5006260"/>
            <a:ext cx="767744" cy="327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7"/>
            <a:endCxn id="2" idx="4"/>
          </p:cNvCxnSpPr>
          <p:nvPr/>
        </p:nvCxnSpPr>
        <p:spPr>
          <a:xfrm flipV="1">
            <a:off x="4010538" y="3352800"/>
            <a:ext cx="1590162" cy="1657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14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>
          <a:xfrm>
            <a:off x="3413760" y="4947167"/>
            <a:ext cx="1676400" cy="1371600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/ Prediction Models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185160" y="381000"/>
            <a:ext cx="28956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Projector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243840" y="3179327"/>
            <a:ext cx="1219200" cy="944880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Historical</a:t>
            </a:r>
          </a:p>
          <a:p>
            <a:pPr algn="ctr"/>
            <a:r>
              <a:rPr lang="en-US" dirty="0" smtClean="0"/>
              <a:t>State Data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584960" y="4108967"/>
            <a:ext cx="1676400" cy="1371600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Ontology / Domain Models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7391400" y="2127767"/>
            <a:ext cx="1371600" cy="1447800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Future State Interest Criteria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80160" y="2508767"/>
            <a:ext cx="1676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Relevant Existing Knowledge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09362" y="1594366"/>
            <a:ext cx="1676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Understand bounds of interest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56560" y="3423167"/>
            <a:ext cx="1676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Clarify Existing and Streaming Observations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32960" y="4337567"/>
            <a:ext cx="1676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Extrapolate Future States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09361" y="5251967"/>
            <a:ext cx="1676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Prioritize Future States</a:t>
            </a:r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7741920" y="5846327"/>
            <a:ext cx="1249680" cy="853440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Risk/Value</a:t>
            </a:r>
          </a:p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p:cxnSp>
        <p:nvCxnSpPr>
          <p:cNvPr id="14" name="Elbow Connector 13"/>
          <p:cNvCxnSpPr>
            <a:stCxn id="7" idx="2"/>
            <a:endCxn id="6" idx="3"/>
          </p:cNvCxnSpPr>
          <p:nvPr/>
        </p:nvCxnSpPr>
        <p:spPr>
          <a:xfrm rot="5400000">
            <a:off x="4823461" y="641865"/>
            <a:ext cx="457201" cy="41910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2"/>
            <a:endCxn id="9" idx="0"/>
          </p:cNvCxnSpPr>
          <p:nvPr/>
        </p:nvCxnSpPr>
        <p:spPr>
          <a:xfrm rot="5400000">
            <a:off x="5394961" y="2584965"/>
            <a:ext cx="1828801" cy="16764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2"/>
            <a:endCxn id="11" idx="0"/>
          </p:cNvCxnSpPr>
          <p:nvPr/>
        </p:nvCxnSpPr>
        <p:spPr>
          <a:xfrm rot="5400000">
            <a:off x="5775962" y="3880366"/>
            <a:ext cx="274320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2"/>
            <a:endCxn id="8" idx="1"/>
          </p:cNvCxnSpPr>
          <p:nvPr/>
        </p:nvCxnSpPr>
        <p:spPr>
          <a:xfrm rot="16200000" flipH="1">
            <a:off x="2308860" y="3232667"/>
            <a:ext cx="457200" cy="838200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8" idx="2"/>
            <a:endCxn id="9" idx="1"/>
          </p:cNvCxnSpPr>
          <p:nvPr/>
        </p:nvCxnSpPr>
        <p:spPr>
          <a:xfrm rot="16200000" flipH="1">
            <a:off x="3985260" y="4147067"/>
            <a:ext cx="457200" cy="838200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9" idx="2"/>
            <a:endCxn id="11" idx="1"/>
          </p:cNvCxnSpPr>
          <p:nvPr/>
        </p:nvCxnSpPr>
        <p:spPr>
          <a:xfrm rot="16200000" flipH="1">
            <a:off x="5661660" y="5061466"/>
            <a:ext cx="457200" cy="838201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71539" y="2584967"/>
            <a:ext cx="303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Establish Relevance to Interest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04961" y="3053835"/>
            <a:ext cx="1827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Focus Generation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163520" y="4124207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Prune &amp;</a:t>
            </a:r>
          </a:p>
          <a:p>
            <a:r>
              <a:rPr lang="en-US" dirty="0" smtClean="0"/>
              <a:t>Rank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 rot="5400000">
            <a:off x="4329618" y="-2968884"/>
            <a:ext cx="423804" cy="84429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44456" y="228600"/>
            <a:ext cx="3050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a projector </a:t>
            </a:r>
            <a:r>
              <a:rPr lang="en-US" i="1" u="sng" dirty="0" smtClean="0"/>
              <a:t>might</a:t>
            </a:r>
            <a:r>
              <a:rPr lang="en-US" dirty="0" smtClean="0"/>
              <a:t> Reflect,</a:t>
            </a:r>
          </a:p>
          <a:p>
            <a:r>
              <a:rPr lang="en-US" dirty="0" smtClean="0"/>
              <a:t>Observe, and Imagine…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1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>
          <a:xfrm>
            <a:off x="3413760" y="4947167"/>
            <a:ext cx="1676400" cy="1371600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/ Prediction Models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185160" y="381000"/>
            <a:ext cx="28956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Projector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243840" y="3179327"/>
            <a:ext cx="1219200" cy="944880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Historical</a:t>
            </a:r>
          </a:p>
          <a:p>
            <a:pPr algn="ctr"/>
            <a:r>
              <a:rPr lang="en-US" dirty="0" smtClean="0"/>
              <a:t>State Data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584960" y="4108967"/>
            <a:ext cx="1676400" cy="1371600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Ontology / Domain Models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7391400" y="2127767"/>
            <a:ext cx="1371600" cy="1447800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Future State Interest Criteria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80160" y="2508767"/>
            <a:ext cx="1676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Relevant Existing Knowledge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09362" y="1594366"/>
            <a:ext cx="1676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Understand bounds of interest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56560" y="3423167"/>
            <a:ext cx="1676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Clarify Existing and Streaming Observations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32960" y="4337567"/>
            <a:ext cx="1676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Extrapolate Future States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09361" y="5251967"/>
            <a:ext cx="1676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Prioritize Future States</a:t>
            </a:r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7741920" y="5846327"/>
            <a:ext cx="1249680" cy="853440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Risk/Value</a:t>
            </a:r>
          </a:p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p:cxnSp>
        <p:nvCxnSpPr>
          <p:cNvPr id="14" name="Elbow Connector 13"/>
          <p:cNvCxnSpPr>
            <a:stCxn id="7" idx="2"/>
            <a:endCxn id="6" idx="3"/>
          </p:cNvCxnSpPr>
          <p:nvPr/>
        </p:nvCxnSpPr>
        <p:spPr>
          <a:xfrm rot="5400000">
            <a:off x="4823461" y="641865"/>
            <a:ext cx="457201" cy="41910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2"/>
            <a:endCxn id="9" idx="0"/>
          </p:cNvCxnSpPr>
          <p:nvPr/>
        </p:nvCxnSpPr>
        <p:spPr>
          <a:xfrm rot="5400000">
            <a:off x="5394961" y="2584965"/>
            <a:ext cx="1828801" cy="16764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2"/>
            <a:endCxn id="11" idx="0"/>
          </p:cNvCxnSpPr>
          <p:nvPr/>
        </p:nvCxnSpPr>
        <p:spPr>
          <a:xfrm rot="5400000">
            <a:off x="5775962" y="3880366"/>
            <a:ext cx="274320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2"/>
            <a:endCxn id="8" idx="1"/>
          </p:cNvCxnSpPr>
          <p:nvPr/>
        </p:nvCxnSpPr>
        <p:spPr>
          <a:xfrm rot="16200000" flipH="1">
            <a:off x="2308860" y="3232667"/>
            <a:ext cx="457200" cy="838200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8" idx="2"/>
            <a:endCxn id="9" idx="1"/>
          </p:cNvCxnSpPr>
          <p:nvPr/>
        </p:nvCxnSpPr>
        <p:spPr>
          <a:xfrm rot="16200000" flipH="1">
            <a:off x="3985260" y="4147067"/>
            <a:ext cx="457200" cy="838200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9" idx="2"/>
            <a:endCxn id="11" idx="1"/>
          </p:cNvCxnSpPr>
          <p:nvPr/>
        </p:nvCxnSpPr>
        <p:spPr>
          <a:xfrm rot="16200000" flipH="1">
            <a:off x="5661660" y="5061466"/>
            <a:ext cx="457200" cy="838201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71539" y="2584967"/>
            <a:ext cx="303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Establish Relevance to Interest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04961" y="3053835"/>
            <a:ext cx="1827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Focus Generation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163520" y="4124207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Prune &amp;</a:t>
            </a:r>
          </a:p>
          <a:p>
            <a:r>
              <a:rPr lang="en-US" dirty="0" smtClean="0"/>
              <a:t>Rank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 rot="5400000">
            <a:off x="4329618" y="-2968884"/>
            <a:ext cx="423804" cy="84429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6639261" y="702498"/>
            <a:ext cx="1600200" cy="908566"/>
          </a:xfrm>
          <a:prstGeom prst="wedgeRoundRectCallou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Configure an 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1066800" y="1569721"/>
            <a:ext cx="1600200" cy="908566"/>
          </a:xfrm>
          <a:prstGeom prst="wedgeRoundRectCallou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Ask pool(s) what is relevant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3032760" y="2478287"/>
            <a:ext cx="1600200" cy="908566"/>
          </a:xfrm>
          <a:prstGeom prst="wedgeRoundRectCallou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Elicit model(s) of the context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ular Callout 25"/>
          <p:cNvSpPr/>
          <p:nvPr/>
        </p:nvSpPr>
        <p:spPr>
          <a:xfrm>
            <a:off x="4678682" y="3386853"/>
            <a:ext cx="1798318" cy="908566"/>
          </a:xfrm>
          <a:prstGeom prst="wedgeRoundRectCallou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Ask about future given context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6416042" y="4337566"/>
            <a:ext cx="1798318" cy="908566"/>
          </a:xfrm>
          <a:prstGeom prst="wedgeRoundRectCallou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Elicit model(s) about the future states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565" y="5983069"/>
            <a:ext cx="6465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Collaborative Intelligence</a:t>
            </a:r>
          </a:p>
          <a:p>
            <a:r>
              <a:rPr lang="en-US" i="1" dirty="0">
                <a:solidFill>
                  <a:srgbClr val="0070C0"/>
                </a:solidFill>
              </a:rPr>
              <a:t>c</a:t>
            </a:r>
            <a:r>
              <a:rPr lang="en-US" i="1" dirty="0" smtClean="0">
                <a:solidFill>
                  <a:srgbClr val="0070C0"/>
                </a:solidFill>
              </a:rPr>
              <a:t>ould co-exist and possibly augment other automated projectors. 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9938" y="228600"/>
            <a:ext cx="3116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Collaborative Intelligence</a:t>
            </a:r>
          </a:p>
          <a:p>
            <a:r>
              <a:rPr lang="en-US" dirty="0"/>
              <a:t>m</a:t>
            </a:r>
            <a:r>
              <a:rPr lang="en-US" dirty="0" smtClean="0"/>
              <a:t>ight augment a projector…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0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RA_Presentation_Format_Alt">
  <a:themeElements>
    <a:clrScheme name="ARA Colors">
      <a:dk1>
        <a:srgbClr val="000000"/>
      </a:dk1>
      <a:lt1>
        <a:srgbClr val="FFFFFF"/>
      </a:lt1>
      <a:dk2>
        <a:srgbClr val="624834"/>
      </a:dk2>
      <a:lt2>
        <a:srgbClr val="B7DD3F"/>
      </a:lt2>
      <a:accent1>
        <a:srgbClr val="003F97"/>
      </a:accent1>
      <a:accent2>
        <a:srgbClr val="82281B"/>
      </a:accent2>
      <a:accent3>
        <a:srgbClr val="5A6546"/>
      </a:accent3>
      <a:accent4>
        <a:srgbClr val="5C4676"/>
      </a:accent4>
      <a:accent5>
        <a:srgbClr val="C09B00"/>
      </a:accent5>
      <a:accent6>
        <a:srgbClr val="FF772A"/>
      </a:accent6>
      <a:hlink>
        <a:srgbClr val="82281B"/>
      </a:hlink>
      <a:folHlink>
        <a:srgbClr val="62483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ARA PP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A PP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A PP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A PP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A PP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A PP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A PP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A PP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A PP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A PP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A PP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A PP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A PPT Template 13">
        <a:dk1>
          <a:srgbClr val="181247"/>
        </a:dk1>
        <a:lt1>
          <a:srgbClr val="FFFFFF"/>
        </a:lt1>
        <a:dk2>
          <a:srgbClr val="181247"/>
        </a:dk2>
        <a:lt2>
          <a:srgbClr val="808080"/>
        </a:lt2>
        <a:accent1>
          <a:srgbClr val="E5D3A9"/>
        </a:accent1>
        <a:accent2>
          <a:srgbClr val="1B2148"/>
        </a:accent2>
        <a:accent3>
          <a:srgbClr val="FFFFFF"/>
        </a:accent3>
        <a:accent4>
          <a:srgbClr val="130E3B"/>
        </a:accent4>
        <a:accent5>
          <a:srgbClr val="F0E6D1"/>
        </a:accent5>
        <a:accent6>
          <a:srgbClr val="171D40"/>
        </a:accent6>
        <a:hlink>
          <a:srgbClr val="76241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749</Words>
  <Application>Microsoft Office PowerPoint</Application>
  <PresentationFormat>On-screen Show (4:3)</PresentationFormat>
  <Paragraphs>131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ARA_Presentation_Format_Alt</vt:lpstr>
      <vt:lpstr>Future State Processing DRAFT Collaborative Intelligence Storyboard 11/4/2014 – Version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Argenta  ARA/SED</dc:creator>
  <cp:lastModifiedBy>Chris Argenta  ARA/SED</cp:lastModifiedBy>
  <cp:revision>35</cp:revision>
  <dcterms:created xsi:type="dcterms:W3CDTF">2014-11-04T14:31:20Z</dcterms:created>
  <dcterms:modified xsi:type="dcterms:W3CDTF">2014-11-05T13:43:59Z</dcterms:modified>
</cp:coreProperties>
</file>