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  <p:sldMasterId id="2147483780" r:id="rId5"/>
  </p:sldMasterIdLst>
  <p:notesMasterIdLst>
    <p:notesMasterId r:id="rId15"/>
  </p:notesMasterIdLst>
  <p:handoutMasterIdLst>
    <p:handoutMasterId r:id="rId16"/>
  </p:handoutMasterIdLst>
  <p:sldIdLst>
    <p:sldId id="256" r:id="rId6"/>
    <p:sldId id="263" r:id="rId7"/>
    <p:sldId id="264" r:id="rId8"/>
    <p:sldId id="258" r:id="rId9"/>
    <p:sldId id="259" r:id="rId10"/>
    <p:sldId id="260" r:id="rId11"/>
    <p:sldId id="261" r:id="rId12"/>
    <p:sldId id="262" r:id="rId13"/>
    <p:sldId id="26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000"/>
    <a:srgbClr val="FEEBBA"/>
    <a:srgbClr val="FFB7B7"/>
    <a:srgbClr val="F9FFA7"/>
    <a:srgbClr val="FEBB00"/>
    <a:srgbClr val="FFFFFF"/>
    <a:srgbClr val="9F5FCF"/>
    <a:srgbClr val="4081D0"/>
    <a:srgbClr val="2675D4"/>
    <a:srgbClr val="4B8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8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2148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1" d="100"/>
          <a:sy n="101" d="100"/>
        </p:scale>
        <p:origin x="-352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FF728FA-4917-434D-9FDE-CA9FBFBC57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11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A6313DD-9735-9548-9BE7-4919F22CE7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00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"/>
          <a:stretch/>
        </p:blipFill>
        <p:spPr>
          <a:xfrm>
            <a:off x="0" y="0"/>
            <a:ext cx="9133368" cy="685799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4635795" y="0"/>
            <a:ext cx="4508205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70935" y="3435668"/>
            <a:ext cx="4038600" cy="1553447"/>
          </a:xfrm>
        </p:spPr>
        <p:txBody>
          <a:bodyPr/>
          <a:lstStyle>
            <a:lvl1pPr marL="0" indent="0" algn="l">
              <a:buFont typeface="Wingdings" pitchFamily="-108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83635" y="715465"/>
            <a:ext cx="4025900" cy="2569995"/>
          </a:xfrm>
        </p:spPr>
        <p:txBody>
          <a:bodyPr/>
          <a:lstStyle>
            <a:lvl1pPr algn="l">
              <a:defRPr sz="4000" b="1" i="0">
                <a:solidFill>
                  <a:srgbClr val="FFFFFF"/>
                </a:solidFill>
                <a:latin typeface="+mj-lt"/>
                <a:cs typeface="Garamond Premr Pro Smb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7" b="97778" l="1000" r="98111">
                        <a14:foregroundMark x1="53889" y1="51389" x2="53889" y2="51389"/>
                        <a14:foregroundMark x1="62444" y1="54167" x2="62444" y2="54167"/>
                        <a14:foregroundMark x1="84111" y1="52222" x2="84111" y2="5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" y="165130"/>
            <a:ext cx="2743200" cy="1097280"/>
          </a:xfrm>
          <a:prstGeom prst="rect">
            <a:avLst/>
          </a:prstGeom>
        </p:spPr>
      </p:pic>
      <p:pic>
        <p:nvPicPr>
          <p:cNvPr id="5" name="Picture 15" descr="Expanding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57731" y="6291579"/>
            <a:ext cx="1658680" cy="41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orient="vert"/>
          </p:nvPr>
        </p:nvSpPr>
        <p:spPr>
          <a:xfrm>
            <a:off x="6858000" y="528638"/>
            <a:ext cx="2286000" cy="549116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1269" y="532364"/>
            <a:ext cx="6811582" cy="5487437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74577" y="795339"/>
            <a:ext cx="1223158" cy="5224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1267" y="795339"/>
            <a:ext cx="6626431" cy="522446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charset="2"/>
              <a:buChar char="§"/>
              <a:defRPr/>
            </a:lvl1pPr>
            <a:lvl2pPr>
              <a:buFont typeface="Arial"/>
              <a:buChar char="•"/>
              <a:defRPr/>
            </a:lvl2pPr>
            <a:lvl3pPr>
              <a:buFont typeface="Wingdings" charset="2"/>
              <a:buChar char="§"/>
              <a:defRPr/>
            </a:lvl3pPr>
            <a:lvl4pPr>
              <a:buFont typeface="Arial"/>
              <a:buChar char="•"/>
              <a:defRPr/>
            </a:lvl4pPr>
            <a:lvl5pPr>
              <a:buFont typeface="Wingdings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700" y="1765300"/>
            <a:ext cx="4159251" cy="425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49" y="1765300"/>
            <a:ext cx="4159251" cy="425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74886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3886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4886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3886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22425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22426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8447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7" y="0"/>
            <a:ext cx="9144000" cy="838200"/>
          </a:xfrm>
          <a:prstGeom prst="rect">
            <a:avLst/>
          </a:prstGeom>
        </p:spPr>
      </p:pic>
      <p:pic>
        <p:nvPicPr>
          <p:cNvPr id="1028" name="Picture 16" descr="Expanding_inside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361595" y="252594"/>
            <a:ext cx="1235670" cy="31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528638"/>
            <a:ext cx="9144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439863"/>
            <a:ext cx="8763000" cy="45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 rot="16200000">
            <a:off x="7945439" y="5128677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500" dirty="0">
                <a:solidFill>
                  <a:schemeClr val="tx1">
                    <a:alpha val="30000"/>
                  </a:schemeClr>
                </a:solidFill>
                <a:latin typeface="Arial" pitchFamily="-108" charset="0"/>
                <a:ea typeface="+mn-ea"/>
                <a:cs typeface="+mn-cs"/>
              </a:rPr>
              <a:t>Copyright </a:t>
            </a:r>
            <a:r>
              <a:rPr lang="en-US" sz="500" dirty="0" smtClean="0">
                <a:solidFill>
                  <a:schemeClr val="tx1">
                    <a:alpha val="30000"/>
                  </a:schemeClr>
                </a:solidFill>
                <a:latin typeface="Arial" pitchFamily="-108" charset="0"/>
                <a:ea typeface="+mn-ea"/>
                <a:cs typeface="+mn-cs"/>
              </a:rPr>
              <a:t>2011. </a:t>
            </a:r>
            <a:r>
              <a:rPr lang="en-US" sz="500" dirty="0">
                <a:solidFill>
                  <a:schemeClr val="tx1">
                    <a:alpha val="30000"/>
                  </a:schemeClr>
                </a:solidFill>
                <a:latin typeface="Arial" pitchFamily="-108" charset="0"/>
                <a:ea typeface="+mn-ea"/>
                <a:cs typeface="+mn-cs"/>
              </a:rPr>
              <a:t>All rights reserved. Applied Research Associates, Inc.</a:t>
            </a:r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>
            <a:off x="8648700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fld id="{9F0AB8FA-6F97-814F-A028-A70038230FC9}" type="slidenum">
              <a:rPr lang="en-US" sz="1000">
                <a:latin typeface="Calibri" pitchFamily="-111" charset="0"/>
                <a:ea typeface="Calibri" pitchFamily="-111" charset="0"/>
                <a:cs typeface="Calibri" pitchFamily="-111" charset="0"/>
              </a:rPr>
              <a:pPr algn="ctr">
                <a:defRPr/>
              </a:pPr>
              <a:t>‹#›</a:t>
            </a:fld>
            <a:endParaRPr lang="en-US" sz="1000" dirty="0">
              <a:latin typeface="Calibri" pitchFamily="-111" charset="0"/>
              <a:ea typeface="Calibri" pitchFamily="-111" charset="0"/>
              <a:cs typeface="Calibri" pitchFamily="-111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0" y="6497638"/>
            <a:ext cx="9144000" cy="42862"/>
            <a:chOff x="0" y="6497638"/>
            <a:chExt cx="8230836" cy="42862"/>
          </a:xfrm>
        </p:grpSpPr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1236" y="6497638"/>
              <a:ext cx="8229600" cy="17462"/>
            </a:xfrm>
            <a:prstGeom prst="rect">
              <a:avLst/>
            </a:prstGeom>
            <a:solidFill>
              <a:srgbClr val="00204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 dirty="0">
                <a:latin typeface="Arial" pitchFamily="-108" charset="0"/>
                <a:ea typeface="+mn-ea"/>
                <a:cs typeface="+mn-cs"/>
              </a:endParaRPr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0" y="6523038"/>
              <a:ext cx="8229600" cy="17462"/>
            </a:xfrm>
            <a:prstGeom prst="rect">
              <a:avLst/>
            </a:prstGeom>
            <a:gradFill rotWithShape="0">
              <a:gsLst>
                <a:gs pos="0">
                  <a:srgbClr val="611E14"/>
                </a:gs>
                <a:gs pos="100000">
                  <a:srgbClr val="CFBD99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00" dirty="0">
                <a:latin typeface="Arial" pitchFamily="-108" charset="0"/>
                <a:ea typeface="+mn-ea"/>
                <a:cs typeface="+mn-c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86425" y="6587414"/>
            <a:ext cx="23711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© 2015 Applied</a:t>
            </a:r>
            <a:r>
              <a:rPr lang="en-US" sz="10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Research Associates, Inc.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" y="6406738"/>
            <a:ext cx="2238500" cy="25531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>
              <a:lumMod val="50000"/>
            </a:schemeClr>
          </a:solidFill>
          <a:latin typeface="+mj-lt"/>
          <a:ea typeface="ＭＳ Ｐゴシック" pitchFamily="-65" charset="-128"/>
          <a:cs typeface="Garamond Premr Pro Smbd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10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10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10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100000"/>
        <a:buFont typeface="Arial" pitchFamily="-106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100000"/>
        <a:buFont typeface="Arial" pitchFamily="-106" charset="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100000"/>
        <a:buFont typeface="Arial" pitchFamily="-106" charset="0"/>
        <a:buChar char="•"/>
        <a:defRPr>
          <a:solidFill>
            <a:schemeClr val="tx1"/>
          </a:solidFill>
          <a:latin typeface="+mn-lt"/>
          <a:ea typeface="ＭＳ Ｐゴシック" pitchFamily="-108" charset="-128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-106" charset="0"/>
        <a:buChar char="•"/>
        <a:defRPr sz="1600">
          <a:solidFill>
            <a:schemeClr val="tx1"/>
          </a:solidFill>
          <a:latin typeface="+mn-lt"/>
          <a:ea typeface="ＭＳ Ｐゴシック" pitchFamily="-108" charset="-128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-106" charset="0"/>
        <a:buChar char="•"/>
        <a:defRPr sz="1400">
          <a:solidFill>
            <a:schemeClr val="tx1"/>
          </a:solidFill>
          <a:latin typeface="+mn-lt"/>
          <a:ea typeface="ＭＳ Ｐゴシック" pitchFamily="-108" charset="-128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60000"/>
            <a:lumOff val="40000"/>
          </a:schemeClr>
        </a:buClr>
        <a:buFont typeface="Wingdings" charset="2"/>
        <a:buNone/>
        <a:defRPr lang="en-US" sz="2000" dirty="0" smtClean="0">
          <a:solidFill>
            <a:schemeClr val="tx1"/>
          </a:solidFill>
          <a:latin typeface="+mn-lt"/>
          <a:ea typeface="ＭＳ Ｐゴシック" pitchFamily="-108" charset="-128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76241D"/>
        </a:buClr>
        <a:buFont typeface="Wingdings" pitchFamily="-108" charset="2"/>
        <a:buNone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76241D"/>
        </a:buClr>
        <a:buFont typeface="Wingdings" pitchFamily="-108" charset="2"/>
        <a:buChar char="§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76241D"/>
        </a:buClr>
        <a:buFont typeface="Wingdings" pitchFamily="-108" charset="2"/>
        <a:buChar char="§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eader_InsideUpdated022309.jpg"/>
          <p:cNvPicPr>
            <a:picLocks noChangeAspect="1"/>
          </p:cNvPicPr>
          <p:nvPr/>
        </p:nvPicPr>
        <p:blipFill>
          <a:blip r:embed="rId4"/>
          <a:srcRect r="25000"/>
          <a:stretch>
            <a:fillRect/>
          </a:stretch>
        </p:blipFill>
        <p:spPr>
          <a:xfrm rot="5400000">
            <a:off x="4572000" y="2286000"/>
            <a:ext cx="6858000" cy="2286000"/>
          </a:xfrm>
          <a:prstGeom prst="rect">
            <a:avLst/>
          </a:prstGeom>
        </p:spPr>
      </p:pic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528638"/>
            <a:ext cx="9144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439863"/>
            <a:ext cx="8763000" cy="45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1592695" y="6553200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500" dirty="0">
                <a:solidFill>
                  <a:schemeClr val="tx1">
                    <a:alpha val="30000"/>
                  </a:schemeClr>
                </a:solidFill>
                <a:latin typeface="Arial" pitchFamily="-108" charset="0"/>
                <a:ea typeface="+mn-ea"/>
                <a:cs typeface="+mn-cs"/>
              </a:rPr>
              <a:t>Copyright 2009. All rights reserved. Applied Research Associates, Inc.</a:t>
            </a:r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 rot="5400000">
            <a:off x="0" y="6400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fld id="{603C5845-BB9C-3D49-9289-DDC992F980DE}" type="slidenum">
              <a:rPr lang="en-US" sz="1000">
                <a:latin typeface="Calibri" pitchFamily="-111" charset="0"/>
                <a:ea typeface="Calibri" pitchFamily="-111" charset="0"/>
                <a:cs typeface="Calibri" pitchFamily="-111" charset="0"/>
              </a:rPr>
              <a:pPr algn="ctr">
                <a:defRPr/>
              </a:pPr>
              <a:t>‹#›</a:t>
            </a:fld>
            <a:endParaRPr lang="en-US" sz="1000" dirty="0">
              <a:latin typeface="Calibri" pitchFamily="-111" charset="0"/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4" name="Picture 17" descr="ARA_Abbreviation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5400000">
            <a:off x="-133350" y="415925"/>
            <a:ext cx="7810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31"/>
          <p:cNvSpPr>
            <a:spLocks noChangeArrowheads="1"/>
          </p:cNvSpPr>
          <p:nvPr/>
        </p:nvSpPr>
        <p:spPr bwMode="auto">
          <a:xfrm rot="5400000">
            <a:off x="-2980531" y="3420269"/>
            <a:ext cx="6858000" cy="17462"/>
          </a:xfrm>
          <a:prstGeom prst="rect">
            <a:avLst/>
          </a:prstGeom>
          <a:solidFill>
            <a:srgbClr val="002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 dirty="0">
              <a:latin typeface="Arial" pitchFamily="-108" charset="0"/>
              <a:ea typeface="+mn-ea"/>
              <a:cs typeface="+mn-cs"/>
            </a:endParaRPr>
          </a:p>
        </p:txBody>
      </p:sp>
      <p:sp>
        <p:nvSpPr>
          <p:cNvPr id="18" name="Rectangle 34"/>
          <p:cNvSpPr>
            <a:spLocks noChangeArrowheads="1"/>
          </p:cNvSpPr>
          <p:nvPr/>
        </p:nvSpPr>
        <p:spPr bwMode="auto">
          <a:xfrm rot="5400000">
            <a:off x="-3005931" y="3420269"/>
            <a:ext cx="6858000" cy="17462"/>
          </a:xfrm>
          <a:prstGeom prst="rect">
            <a:avLst/>
          </a:prstGeom>
          <a:gradFill rotWithShape="0">
            <a:gsLst>
              <a:gs pos="0">
                <a:srgbClr val="611E14"/>
              </a:gs>
              <a:gs pos="100000">
                <a:srgbClr val="CFBD99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 dirty="0">
              <a:latin typeface="Arial" pitchFamily="-10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>
              <a:lumMod val="50000"/>
            </a:schemeClr>
          </a:solidFill>
          <a:latin typeface="+mj-lt"/>
          <a:ea typeface="ＭＳ Ｐゴシック" pitchFamily="-65" charset="-128"/>
          <a:cs typeface="Garamond Premr Pro Smbd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10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10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10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100000"/>
        <a:buFont typeface="Arial" pitchFamily="-106" charset="0"/>
        <a:buChar char="•"/>
        <a:defRPr sz="26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100000"/>
        <a:buFont typeface="Arial" pitchFamily="-106" charset="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100000"/>
        <a:buFont typeface="Arial" pitchFamily="-106" charset="0"/>
        <a:buChar char="•"/>
        <a:defRPr>
          <a:solidFill>
            <a:schemeClr val="tx1"/>
          </a:solidFill>
          <a:latin typeface="+mn-lt"/>
          <a:ea typeface="ＭＳ Ｐゴシック" pitchFamily="-108" charset="-128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100000"/>
        <a:buFont typeface="Arial" pitchFamily="-106" charset="0"/>
        <a:buChar char="•"/>
        <a:defRPr sz="1600">
          <a:solidFill>
            <a:schemeClr val="tx1"/>
          </a:solidFill>
          <a:latin typeface="+mn-lt"/>
          <a:ea typeface="ＭＳ Ｐゴシック" pitchFamily="-108" charset="-128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100000"/>
        <a:buFont typeface="Arial" pitchFamily="-106" charset="0"/>
        <a:buChar char="•"/>
        <a:defRPr sz="1400">
          <a:solidFill>
            <a:schemeClr val="tx1"/>
          </a:solidFill>
          <a:latin typeface="+mn-lt"/>
          <a:ea typeface="ＭＳ Ｐゴシック" pitchFamily="-108" charset="-128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60000"/>
            <a:lumOff val="40000"/>
          </a:schemeClr>
        </a:buClr>
        <a:buFont typeface="Wingdings" charset="2"/>
        <a:buNone/>
        <a:defRPr lang="en-US" sz="2000" dirty="0" smtClean="0">
          <a:solidFill>
            <a:schemeClr val="tx1"/>
          </a:solidFill>
          <a:latin typeface="+mn-lt"/>
          <a:ea typeface="ＭＳ Ｐゴシック" pitchFamily="-108" charset="-128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76241D"/>
        </a:buClr>
        <a:buFont typeface="Wingdings" pitchFamily="-108" charset="2"/>
        <a:buNone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76241D"/>
        </a:buClr>
        <a:buFont typeface="Wingdings" pitchFamily="-108" charset="2"/>
        <a:buChar char="§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76241D"/>
        </a:buClr>
        <a:buFont typeface="Wingdings" pitchFamily="-108" charset="2"/>
        <a:buChar char="§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Future States Processing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DRAFT Collaborative Intelligence  Projector-Aspect</a:t>
            </a:r>
            <a:br>
              <a:rPr lang="en-US" sz="2400" dirty="0" smtClean="0"/>
            </a:br>
            <a:r>
              <a:rPr lang="en-US" sz="2400" dirty="0" smtClean="0"/>
              <a:t>Overview (V0.1)</a:t>
            </a:r>
            <a:endParaRPr lang="en-US"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Argenta</a:t>
            </a:r>
          </a:p>
          <a:p>
            <a:r>
              <a:rPr lang="en-US" dirty="0"/>
              <a:t>Applied Research Associates, Inc.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ARA and LAS customer Proprietary</a:t>
            </a:r>
          </a:p>
          <a:p>
            <a:r>
              <a:rPr lang="en-US" dirty="0" smtClean="0"/>
              <a:t>Shared with IBM under 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FSP API Overview and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</a:t>
            </a:r>
            <a:r>
              <a:rPr lang="en-US" dirty="0" err="1" smtClean="0"/>
              <a:t>Misson</a:t>
            </a:r>
            <a:r>
              <a:rPr lang="en-US" dirty="0" smtClean="0"/>
              <a:t>” is an instance of the FSP system to capture knowledge about a domain and potential future states.</a:t>
            </a:r>
          </a:p>
          <a:p>
            <a:pPr lvl="1"/>
            <a:r>
              <a:rPr lang="en-US" dirty="0" smtClean="0"/>
              <a:t>A mission has a start time (could be prior to now), and an “Horizon” which is the most future time we want to project out to</a:t>
            </a:r>
          </a:p>
          <a:p>
            <a:pPr lvl="1"/>
            <a:r>
              <a:rPr lang="en-US" dirty="0" smtClean="0"/>
              <a:t>A “State-Space” for a mission is a tree structure representing states over time and conditions that interconnect them (and do branching) such that future states are conditioned on previous states and potential conditioning factors/events.</a:t>
            </a:r>
          </a:p>
          <a:p>
            <a:pPr lvl="1"/>
            <a:r>
              <a:rPr lang="en-US" dirty="0" smtClean="0"/>
              <a:t>The state-space of the mission can be viewed in multiple ways</a:t>
            </a:r>
          </a:p>
          <a:p>
            <a:pPr lvl="2"/>
            <a:r>
              <a:rPr lang="en-US" dirty="0" smtClean="0"/>
              <a:t>Raw – a likely really big tree of states and conditions</a:t>
            </a:r>
          </a:p>
          <a:p>
            <a:pPr lvl="2"/>
            <a:r>
              <a:rPr lang="en-US" dirty="0" smtClean="0"/>
              <a:t>Aggregated – a processed and more focused view of the state-space </a:t>
            </a:r>
          </a:p>
          <a:p>
            <a:pPr lvl="2"/>
            <a:r>
              <a:rPr lang="en-US" dirty="0" smtClean="0"/>
              <a:t>Queried – An aggregated view with summary reporting (supporting narrative)</a:t>
            </a:r>
          </a:p>
        </p:txBody>
      </p:sp>
    </p:spTree>
    <p:extLst>
      <p:ext uri="{BB962C8B-B14F-4D97-AF65-F5344CB8AC3E}">
        <p14:creationId xmlns:p14="http://schemas.microsoft.com/office/powerpoint/2010/main" val="3354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Representation Overview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3794091" y="2763140"/>
            <a:ext cx="3109415" cy="457200"/>
            <a:chOff x="3794091" y="2763140"/>
            <a:chExt cx="3109415" cy="457200"/>
          </a:xfrm>
        </p:grpSpPr>
        <p:sp>
          <p:nvSpPr>
            <p:cNvPr id="7" name="Rectangle 6"/>
            <p:cNvSpPr/>
            <p:nvPr/>
          </p:nvSpPr>
          <p:spPr>
            <a:xfrm>
              <a:off x="4883637" y="2763140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Edges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794091" y="2889382"/>
              <a:ext cx="1089546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3794091" y="3116845"/>
              <a:ext cx="1089546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948372" y="2860935"/>
              <a:ext cx="7809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Connects</a:t>
              </a:r>
              <a:endParaRPr lang="en-US" sz="11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74222" y="1546588"/>
            <a:ext cx="2019869" cy="4106856"/>
            <a:chOff x="238833" y="1624085"/>
            <a:chExt cx="2019869" cy="4106856"/>
          </a:xfrm>
        </p:grpSpPr>
        <p:sp>
          <p:nvSpPr>
            <p:cNvPr id="4" name="Rectangle 3"/>
            <p:cNvSpPr/>
            <p:nvPr/>
          </p:nvSpPr>
          <p:spPr>
            <a:xfrm>
              <a:off x="238833" y="1624085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Mission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8833" y="2840637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8833" y="4055679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Entities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8833" y="5273741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Features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0416" y="2081285"/>
              <a:ext cx="63991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May</a:t>
              </a:r>
            </a:p>
            <a:p>
              <a:r>
                <a:rPr lang="en-US" sz="1100" dirty="0" smtClean="0"/>
                <a:t>Include</a:t>
              </a:r>
            </a:p>
            <a:p>
              <a:r>
                <a:rPr lang="en-US" sz="1100" dirty="0" smtClean="0"/>
                <a:t>Many</a:t>
              </a:r>
              <a:endParaRPr lang="en-US" sz="1100" dirty="0"/>
            </a:p>
          </p:txBody>
        </p:sp>
        <p:cxnSp>
          <p:nvCxnSpPr>
            <p:cNvPr id="28" name="Straight Arrow Connector 27"/>
            <p:cNvCxnSpPr>
              <a:stCxn id="4" idx="2"/>
              <a:endCxn id="6" idx="0"/>
            </p:cNvCxnSpPr>
            <p:nvPr/>
          </p:nvCxnSpPr>
          <p:spPr>
            <a:xfrm>
              <a:off x="1248768" y="2081285"/>
              <a:ext cx="0" cy="75935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2"/>
              <a:endCxn id="9" idx="0"/>
            </p:cNvCxnSpPr>
            <p:nvPr/>
          </p:nvCxnSpPr>
          <p:spPr>
            <a:xfrm>
              <a:off x="1248768" y="3297837"/>
              <a:ext cx="0" cy="75784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240416" y="3290677"/>
              <a:ext cx="63991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May</a:t>
              </a:r>
            </a:p>
            <a:p>
              <a:r>
                <a:rPr lang="en-US" sz="1100" dirty="0" smtClean="0"/>
                <a:t>Include</a:t>
              </a:r>
            </a:p>
            <a:p>
              <a:r>
                <a:rPr lang="en-US" sz="1100" dirty="0" smtClean="0"/>
                <a:t>Many</a:t>
              </a:r>
              <a:endParaRPr lang="en-US" sz="11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1257865" y="4520039"/>
              <a:ext cx="0" cy="75784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249513" y="4512879"/>
              <a:ext cx="63991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May</a:t>
              </a:r>
            </a:p>
            <a:p>
              <a:r>
                <a:rPr lang="en-US" sz="1100" dirty="0" smtClean="0"/>
                <a:t>Include</a:t>
              </a:r>
            </a:p>
            <a:p>
              <a:r>
                <a:rPr lang="en-US" sz="1100" dirty="0" smtClean="0"/>
                <a:t>Many</a:t>
              </a:r>
              <a:endParaRPr lang="en-US" sz="11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794091" y="3618229"/>
            <a:ext cx="4358184" cy="1392652"/>
            <a:chOff x="3794091" y="3618229"/>
            <a:chExt cx="4358184" cy="1392652"/>
          </a:xfrm>
        </p:grpSpPr>
        <p:sp>
          <p:nvSpPr>
            <p:cNvPr id="5" name="Rectangle 4"/>
            <p:cNvSpPr/>
            <p:nvPr/>
          </p:nvSpPr>
          <p:spPr>
            <a:xfrm>
              <a:off x="4883637" y="3978182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Entity Types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32406" y="4553681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FeatureSlots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9" idx="3"/>
              <a:endCxn id="5" idx="1"/>
            </p:cNvCxnSpPr>
            <p:nvPr/>
          </p:nvCxnSpPr>
          <p:spPr>
            <a:xfrm>
              <a:off x="3794091" y="4206782"/>
              <a:ext cx="1089546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794091" y="3618229"/>
              <a:ext cx="78739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Are</a:t>
              </a:r>
            </a:p>
            <a:p>
              <a:r>
                <a:rPr lang="en-US" sz="1100" dirty="0" smtClean="0"/>
                <a:t>Instances</a:t>
              </a:r>
            </a:p>
            <a:p>
              <a:r>
                <a:rPr lang="en-US" sz="1100" dirty="0" smtClean="0"/>
                <a:t>Of</a:t>
              </a:r>
              <a:endParaRPr lang="en-US" sz="1100" dirty="0"/>
            </a:p>
          </p:txBody>
        </p:sp>
        <p:cxnSp>
          <p:nvCxnSpPr>
            <p:cNvPr id="41" name="Elbow Connector 40"/>
            <p:cNvCxnSpPr>
              <a:stCxn id="5" idx="3"/>
              <a:endCxn id="12" idx="0"/>
            </p:cNvCxnSpPr>
            <p:nvPr/>
          </p:nvCxnSpPr>
          <p:spPr>
            <a:xfrm>
              <a:off x="6903506" y="4206782"/>
              <a:ext cx="238835" cy="346899"/>
            </a:xfrm>
            <a:prstGeom prst="bentConnector2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142342" y="4189156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Specifies</a:t>
              </a:r>
              <a:endParaRPr lang="en-US" sz="11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988409" y="5653444"/>
            <a:ext cx="3136321" cy="660798"/>
            <a:chOff x="1988409" y="5653444"/>
            <a:chExt cx="3136321" cy="660798"/>
          </a:xfrm>
        </p:grpSpPr>
        <p:sp>
          <p:nvSpPr>
            <p:cNvPr id="11" name="Rectangle 10"/>
            <p:cNvSpPr/>
            <p:nvPr/>
          </p:nvSpPr>
          <p:spPr>
            <a:xfrm>
              <a:off x="3104861" y="5857042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 Types</a:t>
              </a:r>
              <a:endParaRPr lang="en-US" dirty="0"/>
            </a:p>
          </p:txBody>
        </p:sp>
        <p:cxnSp>
          <p:nvCxnSpPr>
            <p:cNvPr id="45" name="Elbow Connector 44"/>
            <p:cNvCxnSpPr>
              <a:stCxn id="13" idx="2"/>
              <a:endCxn id="11" idx="1"/>
            </p:cNvCxnSpPr>
            <p:nvPr/>
          </p:nvCxnSpPr>
          <p:spPr>
            <a:xfrm rot="16200000" flipH="1">
              <a:off x="2728410" y="5709191"/>
              <a:ext cx="432198" cy="320704"/>
            </a:xfrm>
            <a:prstGeom prst="bentConnector2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988409" y="5669418"/>
              <a:ext cx="78739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/>
                <a:t>Are</a:t>
              </a:r>
            </a:p>
            <a:p>
              <a:pPr algn="r"/>
              <a:r>
                <a:rPr lang="en-US" sz="1100" dirty="0" smtClean="0"/>
                <a:t>Instances</a:t>
              </a:r>
            </a:p>
            <a:p>
              <a:pPr algn="r"/>
              <a:r>
                <a:rPr lang="en-US" sz="1100" dirty="0" smtClean="0"/>
                <a:t>Of</a:t>
              </a:r>
              <a:endParaRPr lang="en-US" sz="11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187788" y="1311167"/>
            <a:ext cx="3131973" cy="1451973"/>
            <a:chOff x="4187788" y="1311167"/>
            <a:chExt cx="3131973" cy="1451973"/>
          </a:xfrm>
        </p:grpSpPr>
        <p:sp>
          <p:nvSpPr>
            <p:cNvPr id="18" name="Rectangle 17"/>
            <p:cNvSpPr/>
            <p:nvPr/>
          </p:nvSpPr>
          <p:spPr>
            <a:xfrm>
              <a:off x="5299892" y="1981044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Cond. Options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83634" y="1311167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Cond. Events</a:t>
              </a:r>
              <a:endParaRPr lang="en-US" dirty="0"/>
            </a:p>
          </p:txBody>
        </p:sp>
        <p:cxnSp>
          <p:nvCxnSpPr>
            <p:cNvPr id="51" name="Straight Arrow Connector 50"/>
            <p:cNvCxnSpPr>
              <a:stCxn id="7" idx="0"/>
            </p:cNvCxnSpPr>
            <p:nvPr/>
          </p:nvCxnSpPr>
          <p:spPr>
            <a:xfrm flipH="1" flipV="1">
              <a:off x="5893568" y="2438244"/>
              <a:ext cx="4" cy="324896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893568" y="2469887"/>
              <a:ext cx="9525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May Specify</a:t>
              </a:r>
              <a:endParaRPr lang="en-US" sz="1100" dirty="0"/>
            </a:p>
          </p:txBody>
        </p:sp>
        <p:cxnSp>
          <p:nvCxnSpPr>
            <p:cNvPr id="57" name="Elbow Connector 56"/>
            <p:cNvCxnSpPr>
              <a:endCxn id="18" idx="1"/>
            </p:cNvCxnSpPr>
            <p:nvPr/>
          </p:nvCxnSpPr>
          <p:spPr>
            <a:xfrm rot="16200000" flipH="1">
              <a:off x="4963248" y="1872999"/>
              <a:ext cx="441277" cy="232012"/>
            </a:xfrm>
            <a:prstGeom prst="bentConnector2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187788" y="1788344"/>
              <a:ext cx="8675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/>
                <a:t>Composed</a:t>
              </a:r>
            </a:p>
            <a:p>
              <a:pPr algn="r"/>
              <a:r>
                <a:rPr lang="en-US" sz="1100" dirty="0" smtClean="0"/>
                <a:t>Of</a:t>
              </a:r>
              <a:endParaRPr lang="en-US" sz="11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30605" y="2991740"/>
            <a:ext cx="856317" cy="2433104"/>
            <a:chOff x="930605" y="2991740"/>
            <a:chExt cx="856317" cy="2433104"/>
          </a:xfrm>
        </p:grpSpPr>
        <p:cxnSp>
          <p:nvCxnSpPr>
            <p:cNvPr id="68" name="Elbow Connector 67"/>
            <p:cNvCxnSpPr>
              <a:stCxn id="6" idx="1"/>
              <a:endCxn id="13" idx="1"/>
            </p:cNvCxnSpPr>
            <p:nvPr/>
          </p:nvCxnSpPr>
          <p:spPr>
            <a:xfrm rot="10800000" flipV="1">
              <a:off x="1774222" y="2991740"/>
              <a:ext cx="12700" cy="2433104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930605" y="3889074"/>
              <a:ext cx="63357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/>
                <a:t>Unique</a:t>
              </a:r>
            </a:p>
            <a:p>
              <a:pPr algn="r"/>
              <a:r>
                <a:rPr lang="en-US" sz="1100" dirty="0" smtClean="0"/>
                <a:t>Values</a:t>
              </a:r>
            </a:p>
            <a:p>
              <a:pPr algn="r"/>
              <a:r>
                <a:rPr lang="en-US" sz="1100" dirty="0" smtClean="0"/>
                <a:t>For</a:t>
              </a:r>
              <a:endParaRPr lang="en-US" sz="11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794091" y="5010881"/>
            <a:ext cx="4098777" cy="1074761"/>
            <a:chOff x="3794091" y="5010881"/>
            <a:chExt cx="4098777" cy="1074761"/>
          </a:xfrm>
        </p:grpSpPr>
        <p:sp>
          <p:nvSpPr>
            <p:cNvPr id="38" name="Rectangle 37"/>
            <p:cNvSpPr/>
            <p:nvPr/>
          </p:nvSpPr>
          <p:spPr>
            <a:xfrm>
              <a:off x="4883637" y="5196244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 Maps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13" idx="3"/>
            </p:cNvCxnSpPr>
            <p:nvPr/>
          </p:nvCxnSpPr>
          <p:spPr>
            <a:xfrm>
              <a:off x="3794091" y="5424844"/>
              <a:ext cx="1089546" cy="798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893568" y="5824032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Specifies</a:t>
              </a:r>
              <a:endParaRPr lang="en-US" sz="1100" dirty="0"/>
            </a:p>
          </p:txBody>
        </p:sp>
        <p:cxnSp>
          <p:nvCxnSpPr>
            <p:cNvPr id="60" name="Elbow Connector 59"/>
            <p:cNvCxnSpPr>
              <a:stCxn id="38" idx="2"/>
              <a:endCxn id="11" idx="3"/>
            </p:cNvCxnSpPr>
            <p:nvPr/>
          </p:nvCxnSpPr>
          <p:spPr>
            <a:xfrm rot="5400000">
              <a:off x="5293052" y="5485122"/>
              <a:ext cx="432198" cy="768842"/>
            </a:xfrm>
            <a:prstGeom prst="bentConnector2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12" idx="2"/>
              <a:endCxn id="38" idx="3"/>
            </p:cNvCxnSpPr>
            <p:nvPr/>
          </p:nvCxnSpPr>
          <p:spPr>
            <a:xfrm rot="5400000">
              <a:off x="6815943" y="5098445"/>
              <a:ext cx="413963" cy="238835"/>
            </a:xfrm>
            <a:prstGeom prst="bentConnector2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142342" y="5010881"/>
              <a:ext cx="75052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Requires</a:t>
              </a:r>
            </a:p>
            <a:p>
              <a:r>
                <a:rPr lang="en-US" sz="1100" dirty="0" smtClean="0"/>
                <a:t>Value</a:t>
              </a:r>
            </a:p>
            <a:p>
              <a:r>
                <a:rPr lang="en-US" sz="1100" dirty="0" smtClean="0"/>
                <a:t>For</a:t>
              </a:r>
              <a:endParaRPr lang="en-US" sz="11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902788" y="5158581"/>
              <a:ext cx="8274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Named by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144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Projector Overview and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Intelligence is a subsystem within FSP</a:t>
            </a:r>
          </a:p>
          <a:p>
            <a:pPr lvl="1"/>
            <a:r>
              <a:rPr lang="en-US" dirty="0" smtClean="0"/>
              <a:t>The </a:t>
            </a:r>
            <a:r>
              <a:rPr lang="en-US" u="sng" dirty="0" smtClean="0"/>
              <a:t>CI Projector </a:t>
            </a:r>
            <a:r>
              <a:rPr lang="en-US" dirty="0" smtClean="0"/>
              <a:t>a component that operates as a “standard projector”</a:t>
            </a:r>
          </a:p>
          <a:p>
            <a:pPr lvl="2"/>
            <a:r>
              <a:rPr lang="en-US" dirty="0" smtClean="0"/>
              <a:t>Is mapped to specific Features of Entities for a Mission</a:t>
            </a:r>
          </a:p>
          <a:p>
            <a:pPr lvl="3"/>
            <a:r>
              <a:rPr lang="en-US" dirty="0" smtClean="0"/>
              <a:t>Reads Feature values from State</a:t>
            </a:r>
          </a:p>
          <a:p>
            <a:pPr lvl="3"/>
            <a:r>
              <a:rPr lang="en-US" dirty="0" smtClean="0"/>
              <a:t>Creates new States (and interconnections) with updated Feature values</a:t>
            </a:r>
          </a:p>
          <a:p>
            <a:pPr lvl="2"/>
            <a:r>
              <a:rPr lang="en-US" dirty="0" smtClean="0"/>
              <a:t>Requires additional information (decoration) on </a:t>
            </a:r>
            <a:r>
              <a:rPr lang="en-US" dirty="0" err="1" smtClean="0"/>
              <a:t>FeatureType</a:t>
            </a:r>
            <a:endParaRPr lang="en-US" dirty="0"/>
          </a:p>
          <a:p>
            <a:pPr lvl="3"/>
            <a:r>
              <a:rPr lang="en-US" dirty="0" smtClean="0"/>
              <a:t>Human-readable phases – used when forming questions for crowd</a:t>
            </a:r>
          </a:p>
          <a:p>
            <a:pPr lvl="3"/>
            <a:r>
              <a:rPr lang="en-US" dirty="0" smtClean="0"/>
              <a:t>An identified method for Feature Aggregation – used for combining answers</a:t>
            </a:r>
          </a:p>
          <a:p>
            <a:pPr lvl="2"/>
            <a:r>
              <a:rPr lang="en-US" dirty="0" smtClean="0"/>
              <a:t>Time frame of projection is flexible</a:t>
            </a:r>
          </a:p>
          <a:p>
            <a:pPr lvl="3"/>
            <a:r>
              <a:rPr lang="en-US" dirty="0" smtClean="0"/>
              <a:t>Time frame for executing a projection is longer</a:t>
            </a:r>
          </a:p>
          <a:p>
            <a:pPr lvl="1"/>
            <a:r>
              <a:rPr lang="en-US" dirty="0" smtClean="0"/>
              <a:t>Other components operate over multiple States and Conditions</a:t>
            </a:r>
          </a:p>
          <a:p>
            <a:pPr lvl="2"/>
            <a:r>
              <a:rPr lang="en-US" dirty="0" smtClean="0"/>
              <a:t>Not addressed in this briefing</a:t>
            </a:r>
          </a:p>
        </p:txBody>
      </p:sp>
    </p:spTree>
    <p:extLst>
      <p:ext uri="{BB962C8B-B14F-4D97-AF65-F5344CB8AC3E}">
        <p14:creationId xmlns:p14="http://schemas.microsoft.com/office/powerpoint/2010/main" val="37318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Projector Overview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628934" y="2896757"/>
            <a:ext cx="2277125" cy="1441240"/>
            <a:chOff x="1628934" y="2896757"/>
            <a:chExt cx="2277125" cy="1441240"/>
          </a:xfrm>
        </p:grpSpPr>
        <p:sp>
          <p:nvSpPr>
            <p:cNvPr id="4" name="Rectangle 3"/>
            <p:cNvSpPr/>
            <p:nvPr/>
          </p:nvSpPr>
          <p:spPr>
            <a:xfrm>
              <a:off x="1886190" y="3880797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</a:t>
              </a:r>
              <a:endParaRPr lang="en-US" dirty="0"/>
            </a:p>
          </p:txBody>
        </p:sp>
        <p:cxnSp>
          <p:nvCxnSpPr>
            <p:cNvPr id="5" name="Elbow Connector 4"/>
            <p:cNvCxnSpPr>
              <a:stCxn id="7" idx="2"/>
              <a:endCxn id="4" idx="1"/>
            </p:cNvCxnSpPr>
            <p:nvPr/>
          </p:nvCxnSpPr>
          <p:spPr>
            <a:xfrm rot="16200000" flipH="1">
              <a:off x="1151242" y="3374449"/>
              <a:ext cx="1212640" cy="257256"/>
            </a:xfrm>
            <a:prstGeom prst="bentConnector2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670333" y="3381047"/>
              <a:ext cx="9685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Is Called</a:t>
              </a:r>
            </a:p>
            <a:p>
              <a:r>
                <a:rPr lang="en-US" sz="1100" dirty="0" smtClean="0"/>
                <a:t>For Existing 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18999" y="1343545"/>
            <a:ext cx="4860774" cy="1553213"/>
            <a:chOff x="618999" y="1343545"/>
            <a:chExt cx="4860774" cy="1553213"/>
          </a:xfrm>
        </p:grpSpPr>
        <p:sp>
          <p:nvSpPr>
            <p:cNvPr id="7" name="Rectangle 6"/>
            <p:cNvSpPr/>
            <p:nvPr/>
          </p:nvSpPr>
          <p:spPr>
            <a:xfrm>
              <a:off x="618999" y="2439557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Projectors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59904" y="2439558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Features</a:t>
              </a:r>
              <a:endParaRPr lang="en-US" dirty="0"/>
            </a:p>
          </p:txBody>
        </p:sp>
        <p:cxnSp>
          <p:nvCxnSpPr>
            <p:cNvPr id="9" name="Elbow Connector 8"/>
            <p:cNvCxnSpPr>
              <a:stCxn id="14" idx="2"/>
              <a:endCxn id="8" idx="1"/>
            </p:cNvCxnSpPr>
            <p:nvPr/>
          </p:nvCxnSpPr>
          <p:spPr>
            <a:xfrm rot="16200000" flipH="1">
              <a:off x="2878513" y="2086766"/>
              <a:ext cx="867413" cy="295369"/>
            </a:xfrm>
            <a:prstGeom prst="bentConnector2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85512" y="1819287"/>
              <a:ext cx="128432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Assigns</a:t>
              </a:r>
            </a:p>
            <a:p>
              <a:r>
                <a:rPr lang="en-US" sz="1100" dirty="0" smtClean="0"/>
                <a:t>Parameters</a:t>
              </a:r>
            </a:p>
            <a:p>
              <a:r>
                <a:rPr lang="en-US" sz="1100" dirty="0" smtClean="0"/>
                <a:t>For Input / Output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54600" y="1343545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Mission</a:t>
              </a:r>
              <a:endParaRPr lang="en-US" dirty="0"/>
            </a:p>
          </p:txBody>
        </p:sp>
        <p:cxnSp>
          <p:nvCxnSpPr>
            <p:cNvPr id="16" name="Elbow Connector 15"/>
            <p:cNvCxnSpPr>
              <a:stCxn id="14" idx="2"/>
              <a:endCxn id="7" idx="3"/>
            </p:cNvCxnSpPr>
            <p:nvPr/>
          </p:nvCxnSpPr>
          <p:spPr>
            <a:xfrm rot="5400000">
              <a:off x="2467996" y="1971618"/>
              <a:ext cx="867412" cy="525667"/>
            </a:xfrm>
            <a:prstGeom prst="bentConnector2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4777012" y="3838966"/>
            <a:ext cx="4063595" cy="1854621"/>
            <a:chOff x="4777012" y="3838966"/>
            <a:chExt cx="4063595" cy="1854621"/>
          </a:xfrm>
        </p:grpSpPr>
        <p:sp>
          <p:nvSpPr>
            <p:cNvPr id="20" name="Rectangle 19"/>
            <p:cNvSpPr/>
            <p:nvPr/>
          </p:nvSpPr>
          <p:spPr>
            <a:xfrm>
              <a:off x="6820738" y="3894240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State(s)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93079" y="4664405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Edge(s)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11396" y="5236387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Conditioning Events</a:t>
              </a:r>
              <a:endParaRPr lang="en-US" sz="1600" dirty="0"/>
            </a:p>
          </p:txBody>
        </p:sp>
        <p:cxnSp>
          <p:nvCxnSpPr>
            <p:cNvPr id="27" name="Elbow Connector 26"/>
            <p:cNvCxnSpPr>
              <a:stCxn id="22" idx="2"/>
              <a:endCxn id="23" idx="1"/>
            </p:cNvCxnSpPr>
            <p:nvPr/>
          </p:nvCxnSpPr>
          <p:spPr>
            <a:xfrm rot="16200000" flipH="1">
              <a:off x="6285514" y="5139105"/>
              <a:ext cx="343382" cy="308382"/>
            </a:xfrm>
            <a:prstGeom prst="bentConnector2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846784" y="5221102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/>
                <a:t>With</a:t>
              </a:r>
            </a:p>
          </p:txBody>
        </p:sp>
        <p:cxnSp>
          <p:nvCxnSpPr>
            <p:cNvPr id="39" name="Elbow Connector 38"/>
            <p:cNvCxnSpPr>
              <a:stCxn id="34" idx="2"/>
              <a:endCxn id="20" idx="1"/>
            </p:cNvCxnSpPr>
            <p:nvPr/>
          </p:nvCxnSpPr>
          <p:spPr>
            <a:xfrm rot="16200000" flipH="1">
              <a:off x="6161581" y="3463682"/>
              <a:ext cx="283873" cy="1034441"/>
            </a:xfrm>
            <a:prstGeom prst="bentConnector2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34" idx="2"/>
              <a:endCxn id="22" idx="0"/>
            </p:cNvCxnSpPr>
            <p:nvPr/>
          </p:nvCxnSpPr>
          <p:spPr>
            <a:xfrm rot="16200000" flipH="1">
              <a:off x="5631936" y="3993327"/>
              <a:ext cx="825438" cy="516717"/>
            </a:xfrm>
            <a:prstGeom prst="bentConnector3">
              <a:avLst>
                <a:gd name="adj1" fmla="val 34587"/>
              </a:avLst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777012" y="4112648"/>
              <a:ext cx="149432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/>
                <a:t>Estimates Features</a:t>
              </a:r>
            </a:p>
            <a:p>
              <a:pPr algn="r"/>
              <a:r>
                <a:rPr lang="en-US" sz="1100" dirty="0" smtClean="0"/>
                <a:t>For Future State</a:t>
              </a:r>
            </a:p>
            <a:p>
              <a:pPr algn="r"/>
              <a:r>
                <a:rPr lang="en-US" sz="1100" dirty="0" smtClean="0"/>
                <a:t>And Links New State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412033" y="2668158"/>
            <a:ext cx="3384198" cy="1441239"/>
            <a:chOff x="3412033" y="2668158"/>
            <a:chExt cx="3384198" cy="1441239"/>
          </a:xfrm>
        </p:grpSpPr>
        <p:sp>
          <p:nvSpPr>
            <p:cNvPr id="34" name="Rectangle 33"/>
            <p:cNvSpPr/>
            <p:nvPr/>
          </p:nvSpPr>
          <p:spPr>
            <a:xfrm>
              <a:off x="4776362" y="3381767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CI Projector</a:t>
              </a:r>
              <a:br>
                <a:rPr lang="en-US" sz="1600" dirty="0" smtClean="0"/>
              </a:br>
              <a:r>
                <a:rPr lang="en-US" sz="1600" dirty="0" smtClean="0"/>
                <a:t>Question Processing</a:t>
              </a:r>
              <a:endParaRPr lang="en-US" sz="1600" dirty="0"/>
            </a:p>
          </p:txBody>
        </p:sp>
        <p:cxnSp>
          <p:nvCxnSpPr>
            <p:cNvPr id="35" name="Elbow Connector 34"/>
            <p:cNvCxnSpPr>
              <a:stCxn id="8" idx="3"/>
              <a:endCxn id="34" idx="0"/>
            </p:cNvCxnSpPr>
            <p:nvPr/>
          </p:nvCxnSpPr>
          <p:spPr>
            <a:xfrm>
              <a:off x="5479773" y="2668158"/>
              <a:ext cx="306524" cy="713609"/>
            </a:xfrm>
            <a:prstGeom prst="bentConnector2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99087" y="2762525"/>
              <a:ext cx="9444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Data Types,</a:t>
              </a:r>
            </a:p>
            <a:p>
              <a:r>
                <a:rPr lang="en-US" sz="1100" dirty="0" smtClean="0"/>
                <a:t>Units, etc..</a:t>
              </a:r>
            </a:p>
          </p:txBody>
        </p:sp>
        <p:cxnSp>
          <p:nvCxnSpPr>
            <p:cNvPr id="49" name="Elbow Connector 48"/>
            <p:cNvCxnSpPr>
              <a:stCxn id="4" idx="3"/>
              <a:endCxn id="34" idx="1"/>
            </p:cNvCxnSpPr>
            <p:nvPr/>
          </p:nvCxnSpPr>
          <p:spPr>
            <a:xfrm flipV="1">
              <a:off x="3906059" y="3610367"/>
              <a:ext cx="870303" cy="4990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412033" y="3449910"/>
              <a:ext cx="8931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/>
                <a:t>Conditional</a:t>
              </a:r>
            </a:p>
            <a:p>
              <a:pPr algn="r"/>
              <a:r>
                <a:rPr lang="en-US" sz="1100" dirty="0" smtClean="0"/>
                <a:t>Information</a:t>
              </a:r>
            </a:p>
          </p:txBody>
        </p:sp>
      </p:grpSp>
      <p:sp>
        <p:nvSpPr>
          <p:cNvPr id="57" name="Rectangle 56"/>
          <p:cNvSpPr/>
          <p:nvPr/>
        </p:nvSpPr>
        <p:spPr>
          <a:xfrm>
            <a:off x="6669010" y="3657402"/>
            <a:ext cx="127221" cy="1215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677974" y="3442286"/>
            <a:ext cx="127221" cy="1215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062826" y="2547052"/>
            <a:ext cx="127221" cy="1215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6611396" y="1519758"/>
            <a:ext cx="2452173" cy="1983319"/>
            <a:chOff x="6611396" y="1519758"/>
            <a:chExt cx="2452173" cy="1983319"/>
          </a:xfrm>
        </p:grpSpPr>
        <p:pic>
          <p:nvPicPr>
            <p:cNvPr id="1026" name="Picture 2" descr="C:\Users\cargenta\AppData\Local\Microsoft\Windows\Temporary Internet Files\Content.IE5\KSB1Y6HP\416665541_977ee792a8_z[1]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240" b="8529"/>
            <a:stretch/>
          </p:blipFill>
          <p:spPr bwMode="auto">
            <a:xfrm>
              <a:off x="6611396" y="1519758"/>
              <a:ext cx="2452173" cy="705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ectangle 53"/>
            <p:cNvSpPr/>
            <p:nvPr/>
          </p:nvSpPr>
          <p:spPr>
            <a:xfrm>
              <a:off x="6796231" y="2202446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Crowd Sourcing</a:t>
              </a:r>
              <a:endParaRPr lang="en-US" sz="2000" dirty="0"/>
            </a:p>
          </p:txBody>
        </p:sp>
        <p:cxnSp>
          <p:nvCxnSpPr>
            <p:cNvPr id="55" name="Elbow Connector 54"/>
            <p:cNvCxnSpPr>
              <a:stCxn id="59" idx="3"/>
              <a:endCxn id="54" idx="2"/>
            </p:cNvCxnSpPr>
            <p:nvPr/>
          </p:nvCxnSpPr>
          <p:spPr>
            <a:xfrm flipV="1">
              <a:off x="6805195" y="2659646"/>
              <a:ext cx="1000971" cy="843431"/>
            </a:xfrm>
            <a:prstGeom prst="bentConnector2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852337" y="3058749"/>
              <a:ext cx="9124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/>
                <a:t>Submit</a:t>
              </a:r>
            </a:p>
            <a:p>
              <a:pPr algn="r"/>
              <a:r>
                <a:rPr lang="en-US" sz="1100" dirty="0" smtClean="0"/>
                <a:t>Question(s)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741586" y="2668634"/>
            <a:ext cx="2111333" cy="1064879"/>
            <a:chOff x="6741586" y="2668634"/>
            <a:chExt cx="2111333" cy="1064879"/>
          </a:xfrm>
        </p:grpSpPr>
        <p:cxnSp>
          <p:nvCxnSpPr>
            <p:cNvPr id="61" name="Elbow Connector 60"/>
            <p:cNvCxnSpPr>
              <a:stCxn id="65" idx="2"/>
            </p:cNvCxnSpPr>
            <p:nvPr/>
          </p:nvCxnSpPr>
          <p:spPr>
            <a:xfrm rot="5400000">
              <a:off x="6909233" y="2500987"/>
              <a:ext cx="1049558" cy="1384851"/>
            </a:xfrm>
            <a:prstGeom prst="bentConnector2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8126438" y="3302626"/>
              <a:ext cx="7264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Get</a:t>
              </a:r>
            </a:p>
            <a:p>
              <a:r>
                <a:rPr lang="en-US" sz="1100" dirty="0" smtClean="0"/>
                <a:t>Answers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50223" y="5305308"/>
            <a:ext cx="4342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States from multiple projectors</a:t>
            </a:r>
          </a:p>
          <a:p>
            <a:r>
              <a:rPr lang="en-US" dirty="0" smtClean="0"/>
              <a:t>can then be aggregated.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1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CI as a Projector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281" y="2306734"/>
            <a:ext cx="1995778" cy="1570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smtClean="0"/>
              <a:t>Date	     </a:t>
            </a:r>
            <a:r>
              <a:rPr lang="en-US" sz="1800" dirty="0" smtClean="0">
                <a:solidFill>
                  <a:srgbClr val="FF0000"/>
                </a:solidFill>
              </a:rPr>
              <a:t>2015</a:t>
            </a:r>
          </a:p>
          <a:p>
            <a:r>
              <a:rPr lang="en-US" sz="1800" dirty="0" smtClean="0"/>
              <a:t>…</a:t>
            </a:r>
          </a:p>
          <a:p>
            <a:r>
              <a:rPr lang="en-US" sz="1800" u="sng" dirty="0" smtClean="0">
                <a:solidFill>
                  <a:srgbClr val="FF0000"/>
                </a:solidFill>
              </a:rPr>
              <a:t>Exxon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Barrels/Year   100</a:t>
            </a:r>
          </a:p>
          <a:p>
            <a:r>
              <a:rPr lang="en-US" sz="1800" dirty="0" smtClean="0"/>
              <a:t>Cost / Barrel   100</a:t>
            </a:r>
          </a:p>
          <a:p>
            <a:r>
              <a:rPr lang="en-US" sz="1800" dirty="0" smtClean="0"/>
              <a:t>…</a:t>
            </a:r>
            <a:endParaRPr lang="en-US" sz="1800" dirty="0"/>
          </a:p>
        </p:txBody>
      </p:sp>
      <p:grpSp>
        <p:nvGrpSpPr>
          <p:cNvPr id="2052" name="Group 2051"/>
          <p:cNvGrpSpPr/>
          <p:nvPr/>
        </p:nvGrpSpPr>
        <p:grpSpPr>
          <a:xfrm>
            <a:off x="2011681" y="1608266"/>
            <a:ext cx="2172390" cy="1644480"/>
            <a:chOff x="2011681" y="1608266"/>
            <a:chExt cx="2172390" cy="1644480"/>
          </a:xfrm>
        </p:grpSpPr>
        <p:sp>
          <p:nvSpPr>
            <p:cNvPr id="6" name="TextBox 5"/>
            <p:cNvSpPr txBox="1"/>
            <p:nvPr/>
          </p:nvSpPr>
          <p:spPr>
            <a:xfrm>
              <a:off x="2011681" y="1608266"/>
              <a:ext cx="2172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Horizon (for current</a:t>
              </a:r>
              <a:br>
                <a:rPr lang="en-US" sz="1800" dirty="0" smtClean="0"/>
              </a:br>
              <a:r>
                <a:rPr lang="en-US" sz="1800" dirty="0" smtClean="0"/>
                <a:t>projection) = </a:t>
              </a:r>
              <a:r>
                <a:rPr lang="en-US" sz="1800" dirty="0" smtClean="0">
                  <a:solidFill>
                    <a:srgbClr val="58B000"/>
                  </a:solidFill>
                </a:rPr>
                <a:t>2016</a:t>
              </a:r>
              <a:endParaRPr lang="en-US" sz="1800" dirty="0">
                <a:solidFill>
                  <a:srgbClr val="58B000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986660" y="2598743"/>
              <a:ext cx="676682" cy="65400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409387"/>
              </p:ext>
            </p:extLst>
          </p:nvPr>
        </p:nvGraphicFramePr>
        <p:xfrm>
          <a:off x="4469572" y="4554870"/>
          <a:ext cx="4389296" cy="1760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324"/>
                <a:gridCol w="1097324"/>
                <a:gridCol w="1097324"/>
                <a:gridCol w="1097324"/>
              </a:tblGrid>
              <a:tr h="2515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Confidence</a:t>
                      </a:r>
                      <a:endParaRPr lang="en-US" sz="1000" dirty="0"/>
                    </a:p>
                  </a:txBody>
                  <a:tcPr/>
                </a:tc>
              </a:tr>
              <a:tr h="2515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.78</a:t>
                      </a:r>
                      <a:endParaRPr lang="en-US" sz="1000" dirty="0"/>
                    </a:p>
                  </a:txBody>
                  <a:tcPr/>
                </a:tc>
              </a:tr>
              <a:tr h="2515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.80</a:t>
                      </a:r>
                      <a:endParaRPr lang="en-US" sz="1000" dirty="0"/>
                    </a:p>
                  </a:txBody>
                  <a:tcPr/>
                </a:tc>
              </a:tr>
              <a:tr h="2515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.67</a:t>
                      </a:r>
                      <a:endParaRPr lang="en-US" sz="1000" dirty="0"/>
                    </a:p>
                  </a:txBody>
                  <a:tcPr/>
                </a:tc>
              </a:tr>
              <a:tr h="2515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.70</a:t>
                      </a:r>
                      <a:endParaRPr lang="en-US" sz="1000" dirty="0"/>
                    </a:p>
                  </a:txBody>
                  <a:tcPr/>
                </a:tc>
              </a:tr>
              <a:tr h="2515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.90</a:t>
                      </a:r>
                      <a:endParaRPr lang="en-US" sz="1000" dirty="0"/>
                    </a:p>
                  </a:txBody>
                  <a:tcPr/>
                </a:tc>
              </a:tr>
              <a:tr h="25155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.52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 rot="5400000">
            <a:off x="5738316" y="4044468"/>
            <a:ext cx="338342" cy="4549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35729" y="409102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This takes time!</a:t>
            </a:r>
            <a:endParaRPr lang="en-US" sz="1800" i="1" dirty="0"/>
          </a:p>
        </p:txBody>
      </p:sp>
      <p:grpSp>
        <p:nvGrpSpPr>
          <p:cNvPr id="2053" name="Group 2052"/>
          <p:cNvGrpSpPr/>
          <p:nvPr/>
        </p:nvGrpSpPr>
        <p:grpSpPr>
          <a:xfrm>
            <a:off x="1289761" y="3252746"/>
            <a:ext cx="2019869" cy="1780542"/>
            <a:chOff x="1289761" y="3252746"/>
            <a:chExt cx="2019869" cy="1780542"/>
          </a:xfrm>
        </p:grpSpPr>
        <p:sp>
          <p:nvSpPr>
            <p:cNvPr id="13" name="Rectangle 12"/>
            <p:cNvSpPr/>
            <p:nvPr/>
          </p:nvSpPr>
          <p:spPr>
            <a:xfrm>
              <a:off x="1289761" y="4576088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FeaturesType</a:t>
              </a:r>
              <a:endParaRPr lang="en-US" dirty="0"/>
            </a:p>
          </p:txBody>
        </p:sp>
        <p:cxnSp>
          <p:nvCxnSpPr>
            <p:cNvPr id="17" name="Elbow Connector 16"/>
            <p:cNvCxnSpPr>
              <a:endCxn id="13" idx="0"/>
            </p:cNvCxnSpPr>
            <p:nvPr/>
          </p:nvCxnSpPr>
          <p:spPr>
            <a:xfrm rot="16200000" flipH="1">
              <a:off x="1494019" y="3770410"/>
              <a:ext cx="1323341" cy="288013"/>
            </a:xfrm>
            <a:prstGeom prst="bentConnector3">
              <a:avLst>
                <a:gd name="adj1" fmla="val 989"/>
              </a:avLst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4" name="Group 2053"/>
          <p:cNvGrpSpPr/>
          <p:nvPr/>
        </p:nvGrpSpPr>
        <p:grpSpPr>
          <a:xfrm>
            <a:off x="3309630" y="1474502"/>
            <a:ext cx="5599991" cy="3330186"/>
            <a:chOff x="3309630" y="1474502"/>
            <a:chExt cx="5599991" cy="3330186"/>
          </a:xfrm>
        </p:grpSpPr>
        <p:grpSp>
          <p:nvGrpSpPr>
            <p:cNvPr id="10" name="Group 9"/>
            <p:cNvGrpSpPr/>
            <p:nvPr/>
          </p:nvGrpSpPr>
          <p:grpSpPr>
            <a:xfrm>
              <a:off x="4425093" y="1474502"/>
              <a:ext cx="4484528" cy="2553658"/>
              <a:chOff x="4754703" y="1593940"/>
              <a:chExt cx="4389297" cy="255365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754703" y="1593940"/>
                <a:ext cx="4389297" cy="25536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754703" y="1593940"/>
                <a:ext cx="4296089" cy="2436084"/>
                <a:chOff x="4754703" y="1593940"/>
                <a:chExt cx="4296089" cy="2436084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4754703" y="1593940"/>
                  <a:ext cx="3964476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If </a:t>
                  </a:r>
                  <a:r>
                    <a:rPr lang="en-US" sz="1600" dirty="0" smtClean="0">
                      <a:solidFill>
                        <a:srgbClr val="FF0000"/>
                      </a:solidFill>
                    </a:rPr>
                    <a:t>Exxon produced 100 million barrels of oil in the 2015 timeframe</a:t>
                  </a:r>
                </a:p>
                <a:p>
                  <a:endParaRPr lang="en-US" sz="1600" dirty="0"/>
                </a:p>
                <a:p>
                  <a:r>
                    <a:rPr lang="en-US" sz="1600" dirty="0" smtClean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How many million barrels of oil will Exxon produce</a:t>
                  </a:r>
                  <a:r>
                    <a:rPr lang="en-US" sz="1600" dirty="0" smtClean="0"/>
                    <a:t> in </a:t>
                  </a:r>
                  <a:r>
                    <a:rPr lang="en-US" sz="1600" dirty="0" smtClean="0">
                      <a:solidFill>
                        <a:srgbClr val="58B000"/>
                      </a:solidFill>
                    </a:rPr>
                    <a:t>2016?</a:t>
                  </a:r>
                </a:p>
                <a:p>
                  <a:endParaRPr lang="en-US" sz="1600" dirty="0">
                    <a:solidFill>
                      <a:srgbClr val="58B000"/>
                    </a:solidFill>
                  </a:endParaRPr>
                </a:p>
                <a:p>
                  <a:r>
                    <a:rPr lang="en-US" sz="1600" dirty="0" smtClean="0">
                      <a:solidFill>
                        <a:srgbClr val="58B000"/>
                      </a:solidFill>
                    </a:rPr>
                    <a:t>                      </a:t>
                  </a:r>
                  <a:r>
                    <a:rPr lang="en-US" sz="1600" dirty="0" smtClean="0"/>
                    <a:t>Million</a:t>
                  </a:r>
                </a:p>
                <a:p>
                  <a:endParaRPr lang="en-US" sz="1600" dirty="0"/>
                </a:p>
                <a:p>
                  <a:r>
                    <a:rPr lang="en-US" sz="1600" dirty="0" smtClean="0"/>
                    <a:t>Confidence in your answer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067256" y="3037967"/>
                  <a:ext cx="962108" cy="3342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accent4"/>
                      </a:solidFill>
                    </a:rPr>
                    <a:t>110</a:t>
                  </a:r>
                  <a:endParaRPr lang="en-US" dirty="0">
                    <a:solidFill>
                      <a:schemeClr val="accent4"/>
                    </a:solidFill>
                  </a:endParaRPr>
                </a:p>
              </p:txBody>
            </p:sp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633" t="42919" r="36869" b="54298"/>
                <a:stretch/>
              </p:blipFill>
              <p:spPr bwMode="auto">
                <a:xfrm>
                  <a:off x="4775969" y="3846414"/>
                  <a:ext cx="4274823" cy="1836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cxnSp>
          <p:nvCxnSpPr>
            <p:cNvPr id="27" name="Elbow Connector 26"/>
            <p:cNvCxnSpPr>
              <a:stCxn id="13" idx="3"/>
              <a:endCxn id="7" idx="1"/>
            </p:cNvCxnSpPr>
            <p:nvPr/>
          </p:nvCxnSpPr>
          <p:spPr>
            <a:xfrm flipV="1">
              <a:off x="3309630" y="3085638"/>
              <a:ext cx="1434797" cy="17190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5" name="Group 2054"/>
          <p:cNvGrpSpPr/>
          <p:nvPr/>
        </p:nvGrpSpPr>
        <p:grpSpPr>
          <a:xfrm>
            <a:off x="1730177" y="5033287"/>
            <a:ext cx="2739395" cy="1467669"/>
            <a:chOff x="1730177" y="5033287"/>
            <a:chExt cx="2739395" cy="1467669"/>
          </a:xfrm>
        </p:grpSpPr>
        <p:cxnSp>
          <p:nvCxnSpPr>
            <p:cNvPr id="20" name="Elbow Connector 19"/>
            <p:cNvCxnSpPr>
              <a:stCxn id="12" idx="1"/>
              <a:endCxn id="23" idx="3"/>
            </p:cNvCxnSpPr>
            <p:nvPr/>
          </p:nvCxnSpPr>
          <p:spPr>
            <a:xfrm rot="10800000" flipV="1">
              <a:off x="3750046" y="5435305"/>
              <a:ext cx="719526" cy="1701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730177" y="5376835"/>
              <a:ext cx="2019869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 smtClean="0"/>
                <a:t>FeatureAggregator</a:t>
              </a:r>
              <a:endParaRPr lang="en-US" sz="1800" dirty="0"/>
            </a:p>
          </p:txBody>
        </p:sp>
        <p:cxnSp>
          <p:nvCxnSpPr>
            <p:cNvPr id="30" name="Elbow Connector 29"/>
            <p:cNvCxnSpPr>
              <a:stCxn id="13" idx="2"/>
              <a:endCxn id="23" idx="0"/>
            </p:cNvCxnSpPr>
            <p:nvPr/>
          </p:nvCxnSpPr>
          <p:spPr>
            <a:xfrm rot="16200000" flipH="1">
              <a:off x="2348131" y="4984853"/>
              <a:ext cx="343547" cy="4404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23" idx="2"/>
            </p:cNvCxnSpPr>
            <p:nvPr/>
          </p:nvCxnSpPr>
          <p:spPr>
            <a:xfrm rot="5400000">
              <a:off x="2610902" y="5963245"/>
              <a:ext cx="258421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1" name="TextBox 2050"/>
            <p:cNvSpPr txBox="1"/>
            <p:nvPr/>
          </p:nvSpPr>
          <p:spPr>
            <a:xfrm>
              <a:off x="1944679" y="6039291"/>
              <a:ext cx="16333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112 (c .81)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83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Projector Creates Next State with Projected Value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0095" y="2306734"/>
            <a:ext cx="1995778" cy="1570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smtClean="0"/>
              <a:t>Date	     </a:t>
            </a:r>
            <a:r>
              <a:rPr lang="en-US" sz="1800" dirty="0" smtClean="0">
                <a:solidFill>
                  <a:srgbClr val="FF0000"/>
                </a:solidFill>
              </a:rPr>
              <a:t>2015</a:t>
            </a:r>
          </a:p>
          <a:p>
            <a:r>
              <a:rPr lang="en-US" sz="1800" dirty="0" smtClean="0"/>
              <a:t>…</a:t>
            </a:r>
          </a:p>
          <a:p>
            <a:r>
              <a:rPr lang="en-US" sz="1800" u="sng" dirty="0" smtClean="0">
                <a:solidFill>
                  <a:srgbClr val="FF0000"/>
                </a:solidFill>
              </a:rPr>
              <a:t>Exxon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Barrels/Year   100</a:t>
            </a:r>
          </a:p>
          <a:p>
            <a:r>
              <a:rPr lang="en-US" sz="1800" dirty="0" smtClean="0"/>
              <a:t>Cost / Barrel   100</a:t>
            </a:r>
          </a:p>
          <a:p>
            <a:r>
              <a:rPr lang="en-US" sz="1800" dirty="0" smtClean="0"/>
              <a:t>…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011681" y="1608266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Horizon (for current</a:t>
            </a:r>
            <a:br>
              <a:rPr lang="en-US" sz="1800" dirty="0" smtClean="0"/>
            </a:br>
            <a:r>
              <a:rPr lang="en-US" sz="1800" dirty="0" smtClean="0"/>
              <a:t>projection) = </a:t>
            </a:r>
            <a:r>
              <a:rPr lang="en-US" sz="1800" dirty="0" smtClean="0">
                <a:solidFill>
                  <a:srgbClr val="58B000"/>
                </a:solidFill>
              </a:rPr>
              <a:t>2016</a:t>
            </a:r>
            <a:endParaRPr lang="en-US" sz="1800" dirty="0">
              <a:solidFill>
                <a:srgbClr val="58B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49017" y="2311912"/>
            <a:ext cx="1995778" cy="1570382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smtClean="0"/>
              <a:t>Date	    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2016</a:t>
            </a:r>
          </a:p>
          <a:p>
            <a:r>
              <a:rPr lang="en-US" sz="1800" dirty="0" smtClean="0"/>
              <a:t>…</a:t>
            </a:r>
          </a:p>
          <a:p>
            <a:r>
              <a:rPr lang="en-US" sz="1800" u="sng" dirty="0" smtClean="0">
                <a:solidFill>
                  <a:schemeClr val="tx1"/>
                </a:solidFill>
              </a:rPr>
              <a:t>Exxon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Barrels/Year   </a:t>
            </a:r>
            <a:r>
              <a:rPr lang="en-US" sz="1800" dirty="0" smtClean="0">
                <a:solidFill>
                  <a:schemeClr val="tx2"/>
                </a:solidFill>
              </a:rPr>
              <a:t>112</a:t>
            </a:r>
          </a:p>
          <a:p>
            <a:r>
              <a:rPr lang="en-US" sz="1800" dirty="0" smtClean="0"/>
              <a:t>Cost / Barrel   100</a:t>
            </a:r>
          </a:p>
          <a:p>
            <a:r>
              <a:rPr lang="en-US" sz="1800" dirty="0" smtClean="0"/>
              <a:t>…</a:t>
            </a:r>
            <a:endParaRPr lang="en-US" sz="18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435873" y="2964196"/>
            <a:ext cx="3813144" cy="265814"/>
            <a:chOff x="2435873" y="2964196"/>
            <a:chExt cx="3813144" cy="265814"/>
          </a:xfrm>
        </p:grpSpPr>
        <p:cxnSp>
          <p:nvCxnSpPr>
            <p:cNvPr id="27" name="Elbow Connector 26"/>
            <p:cNvCxnSpPr>
              <a:stCxn id="4" idx="3"/>
              <a:endCxn id="24" idx="1"/>
            </p:cNvCxnSpPr>
            <p:nvPr/>
          </p:nvCxnSpPr>
          <p:spPr>
            <a:xfrm>
              <a:off x="2435873" y="3091925"/>
              <a:ext cx="3813144" cy="517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cision 17"/>
            <p:cNvSpPr/>
            <p:nvPr/>
          </p:nvSpPr>
          <p:spPr>
            <a:xfrm>
              <a:off x="4148878" y="2964196"/>
              <a:ext cx="387133" cy="265814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09981" y="4889809"/>
            <a:ext cx="7503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States from multiple projectors (or different questions)</a:t>
            </a:r>
          </a:p>
          <a:p>
            <a:r>
              <a:rPr lang="en-US" dirty="0" smtClean="0"/>
              <a:t>can then be aggregated.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8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if the Crowd Doesn’t Converge?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446820" y="1454930"/>
            <a:ext cx="4050490" cy="5016758"/>
            <a:chOff x="4446820" y="1454930"/>
            <a:chExt cx="4050490" cy="5016758"/>
          </a:xfrm>
        </p:grpSpPr>
        <p:sp>
          <p:nvSpPr>
            <p:cNvPr id="9" name="TextBox 8"/>
            <p:cNvSpPr txBox="1"/>
            <p:nvPr/>
          </p:nvSpPr>
          <p:spPr>
            <a:xfrm>
              <a:off x="4446820" y="1454930"/>
              <a:ext cx="4050490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Assuming </a:t>
              </a:r>
              <a:r>
                <a:rPr lang="en-US" sz="1600" dirty="0" smtClean="0">
                  <a:solidFill>
                    <a:srgbClr val="FF0000"/>
                  </a:solidFill>
                </a:rPr>
                <a:t>Exxon’s oil produced was 100 million barrels in the 2015 timeframe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Some people believe Exxon’s oil production of oil would be </a:t>
              </a:r>
              <a:r>
                <a:rPr lang="en-US" sz="1600" dirty="0" smtClean="0">
                  <a:solidFill>
                    <a:schemeClr val="tx2"/>
                  </a:solidFill>
                </a:rPr>
                <a:t>200</a:t>
              </a:r>
              <a:r>
                <a:rPr lang="en-US" sz="1600" dirty="0" smtClean="0"/>
                <a:t> million barrels in the </a:t>
              </a: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</a:rPr>
                <a:t>2016</a:t>
              </a:r>
              <a:r>
                <a:rPr lang="en-US" sz="1600" dirty="0" smtClean="0"/>
                <a:t> timeframe.</a:t>
              </a:r>
            </a:p>
            <a:p>
              <a:endParaRPr lang="en-US" sz="1600" dirty="0"/>
            </a:p>
            <a:p>
              <a:r>
                <a:rPr lang="en-US" sz="1600" dirty="0" smtClean="0"/>
                <a:t>Others believe </a:t>
              </a:r>
              <a:r>
                <a:rPr lang="en-US" sz="1600" dirty="0"/>
                <a:t>Exxon’s oil production </a:t>
              </a:r>
              <a:r>
                <a:rPr lang="en-US" sz="1600" dirty="0" smtClean="0"/>
                <a:t>would be </a:t>
              </a:r>
              <a:r>
                <a:rPr lang="en-US" sz="1600" dirty="0">
                  <a:solidFill>
                    <a:schemeClr val="tx2"/>
                  </a:solidFill>
                </a:rPr>
                <a:t>6</a:t>
              </a:r>
              <a:r>
                <a:rPr lang="en-US" sz="1600" dirty="0" smtClean="0">
                  <a:solidFill>
                    <a:schemeClr val="tx2"/>
                  </a:solidFill>
                </a:rPr>
                <a:t>0</a:t>
              </a:r>
              <a:r>
                <a:rPr lang="en-US" sz="1600" dirty="0" smtClean="0"/>
                <a:t> </a:t>
              </a:r>
              <a:r>
                <a:rPr lang="en-US" sz="1600" dirty="0"/>
                <a:t>million barrels in the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2016</a:t>
              </a:r>
              <a:r>
                <a:rPr lang="en-US" sz="1600" dirty="0"/>
                <a:t> times</a:t>
              </a:r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Which of the following might cause Exxon’s oil production of oil to be 200 barrels in 2016?</a:t>
              </a:r>
              <a:endParaRPr lang="en-US" sz="1600" dirty="0" smtClean="0">
                <a:solidFill>
                  <a:srgbClr val="58B000"/>
                </a:solidFill>
              </a:endParaRPr>
            </a:p>
            <a:p>
              <a:endParaRPr lang="en-US" sz="1600" dirty="0">
                <a:solidFill>
                  <a:srgbClr val="58B000"/>
                </a:solidFill>
              </a:endParaRPr>
            </a:p>
            <a:p>
              <a:r>
                <a:rPr lang="en-US" sz="1600" dirty="0" smtClean="0"/>
                <a:t>	OPEC changes limits (raises)</a:t>
              </a:r>
            </a:p>
            <a:p>
              <a:r>
                <a:rPr lang="en-US" sz="1600" dirty="0"/>
                <a:t>	</a:t>
              </a:r>
              <a:r>
                <a:rPr lang="en-US" sz="1600" dirty="0" smtClean="0"/>
                <a:t>New oil wells (discovered)</a:t>
              </a:r>
            </a:p>
            <a:p>
              <a:r>
                <a:rPr lang="en-US" sz="1600" dirty="0"/>
                <a:t>	</a:t>
              </a:r>
              <a:r>
                <a:rPr lang="en-US" sz="1600" dirty="0" smtClean="0"/>
                <a:t>Other: </a:t>
              </a:r>
              <a:endParaRPr lang="en-US" sz="1600" dirty="0"/>
            </a:p>
            <a:p>
              <a:endParaRPr lang="en-US" sz="1600" dirty="0" smtClean="0"/>
            </a:p>
            <a:p>
              <a:r>
                <a:rPr lang="en-US" sz="1600" dirty="0" smtClean="0"/>
                <a:t>Confidence in your answer…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65633" y="5666051"/>
              <a:ext cx="2291557" cy="3342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252484" y="5209953"/>
              <a:ext cx="138223" cy="1594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56022" y="5447417"/>
              <a:ext cx="138223" cy="1594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66655" y="5691976"/>
              <a:ext cx="138223" cy="1594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4791" y="2509283"/>
            <a:ext cx="3072809" cy="1325563"/>
            <a:chOff x="584791" y="2509283"/>
            <a:chExt cx="3072809" cy="1325563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84791" y="3370521"/>
              <a:ext cx="3072809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893135" y="2509284"/>
              <a:ext cx="106325" cy="861237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21172" y="2509283"/>
              <a:ext cx="106325" cy="861237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6810" y="2939901"/>
              <a:ext cx="106325" cy="43062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99460" y="2743200"/>
              <a:ext cx="106325" cy="62732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19962" y="2939902"/>
              <a:ext cx="106325" cy="43062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04214" y="2626242"/>
              <a:ext cx="106325" cy="74428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7889" y="2931929"/>
              <a:ext cx="106325" cy="43062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27497" y="2743200"/>
              <a:ext cx="106325" cy="62732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33822" y="2931929"/>
              <a:ext cx="106325" cy="438593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26287" y="3147239"/>
              <a:ext cx="106325" cy="22594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32612" y="3260209"/>
              <a:ext cx="106325" cy="10233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680485" y="3260211"/>
              <a:ext cx="106325" cy="102337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3831" y="3147239"/>
              <a:ext cx="124058" cy="218848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49002" y="3155212"/>
              <a:ext cx="124058" cy="20733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1740" y="3373181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60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25976" y="3373181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213" y="3993505"/>
            <a:ext cx="3680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Attempt to discover a conditioning event that explains the discrepancy.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>
          <a:xfrm>
            <a:off x="4688957" y="5117764"/>
            <a:ext cx="276447" cy="2835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06676" y="5606905"/>
            <a:ext cx="276447" cy="2835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524538" y="5187340"/>
            <a:ext cx="4182139" cy="1200329"/>
            <a:chOff x="524538" y="5187340"/>
            <a:chExt cx="4182139" cy="1200329"/>
          </a:xfrm>
        </p:grpSpPr>
        <p:cxnSp>
          <p:nvCxnSpPr>
            <p:cNvPr id="41" name="Elbow Connector 40"/>
            <p:cNvCxnSpPr>
              <a:stCxn id="37" idx="1"/>
              <a:endCxn id="36" idx="1"/>
            </p:cNvCxnSpPr>
            <p:nvPr/>
          </p:nvCxnSpPr>
          <p:spPr>
            <a:xfrm rot="10800000">
              <a:off x="4688958" y="5259553"/>
              <a:ext cx="17719" cy="489141"/>
            </a:xfrm>
            <a:prstGeom prst="bentConnector3">
              <a:avLst>
                <a:gd name="adj1" fmla="val 11291218"/>
              </a:avLst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24538" y="5187340"/>
              <a:ext cx="21796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Seed options with previously given and highest ranked</a:t>
              </a:r>
            </a:p>
            <a:p>
              <a:r>
                <a:rPr lang="en-US" sz="1800" dirty="0" smtClean="0"/>
                <a:t>answers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46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Projector Creates Next State with Projected Value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0095" y="2306734"/>
            <a:ext cx="1995778" cy="1570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smtClean="0"/>
              <a:t>Date	     </a:t>
            </a:r>
            <a:r>
              <a:rPr lang="en-US" sz="1800" dirty="0" smtClean="0">
                <a:solidFill>
                  <a:srgbClr val="FF0000"/>
                </a:solidFill>
              </a:rPr>
              <a:t>2015</a:t>
            </a:r>
          </a:p>
          <a:p>
            <a:r>
              <a:rPr lang="en-US" sz="1800" dirty="0" smtClean="0"/>
              <a:t>…</a:t>
            </a:r>
          </a:p>
          <a:p>
            <a:r>
              <a:rPr lang="en-US" sz="1800" u="sng" dirty="0" smtClean="0">
                <a:solidFill>
                  <a:srgbClr val="FF0000"/>
                </a:solidFill>
              </a:rPr>
              <a:t>Exxon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Barrels/Year   100</a:t>
            </a:r>
          </a:p>
          <a:p>
            <a:r>
              <a:rPr lang="en-US" sz="1800" dirty="0" smtClean="0"/>
              <a:t>Cost / Barrel   100</a:t>
            </a:r>
          </a:p>
          <a:p>
            <a:r>
              <a:rPr lang="en-US" sz="1800" dirty="0" smtClean="0"/>
              <a:t>…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011681" y="1608266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Horizon (for current</a:t>
            </a:r>
            <a:br>
              <a:rPr lang="en-US" sz="1800" dirty="0" smtClean="0"/>
            </a:br>
            <a:r>
              <a:rPr lang="en-US" sz="1800" dirty="0" smtClean="0"/>
              <a:t>projection) = </a:t>
            </a:r>
            <a:r>
              <a:rPr lang="en-US" sz="1800" dirty="0" smtClean="0">
                <a:solidFill>
                  <a:srgbClr val="58B000"/>
                </a:solidFill>
              </a:rPr>
              <a:t>2016</a:t>
            </a:r>
            <a:endParaRPr lang="en-US" sz="1800" dirty="0">
              <a:solidFill>
                <a:srgbClr val="58B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49017" y="2311912"/>
            <a:ext cx="1995778" cy="1570382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smtClean="0"/>
              <a:t>Date	    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2016</a:t>
            </a:r>
          </a:p>
          <a:p>
            <a:r>
              <a:rPr lang="en-US" sz="1800" dirty="0" smtClean="0"/>
              <a:t>…</a:t>
            </a:r>
          </a:p>
          <a:p>
            <a:r>
              <a:rPr lang="en-US" sz="1800" u="sng" dirty="0" smtClean="0">
                <a:solidFill>
                  <a:schemeClr val="tx1"/>
                </a:solidFill>
              </a:rPr>
              <a:t>Exxon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Barrels/Year   </a:t>
            </a:r>
            <a:r>
              <a:rPr lang="en-US" sz="1800" dirty="0" smtClean="0">
                <a:solidFill>
                  <a:schemeClr val="tx2"/>
                </a:solidFill>
              </a:rPr>
              <a:t>200</a:t>
            </a:r>
          </a:p>
          <a:p>
            <a:r>
              <a:rPr lang="en-US" sz="1800" dirty="0" smtClean="0"/>
              <a:t>Cost / Barrel   100</a:t>
            </a:r>
          </a:p>
          <a:p>
            <a:r>
              <a:rPr lang="en-US" sz="1800" dirty="0" smtClean="0"/>
              <a:t>…</a:t>
            </a:r>
            <a:endParaRPr lang="en-US" sz="18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435873" y="2964196"/>
            <a:ext cx="3813144" cy="265814"/>
            <a:chOff x="2435873" y="2964196"/>
            <a:chExt cx="3813144" cy="265814"/>
          </a:xfrm>
        </p:grpSpPr>
        <p:cxnSp>
          <p:nvCxnSpPr>
            <p:cNvPr id="27" name="Elbow Connector 26"/>
            <p:cNvCxnSpPr>
              <a:stCxn id="4" idx="3"/>
              <a:endCxn id="24" idx="1"/>
            </p:cNvCxnSpPr>
            <p:nvPr/>
          </p:nvCxnSpPr>
          <p:spPr>
            <a:xfrm>
              <a:off x="2435873" y="3091925"/>
              <a:ext cx="3813144" cy="517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cision 17"/>
            <p:cNvSpPr/>
            <p:nvPr/>
          </p:nvSpPr>
          <p:spPr>
            <a:xfrm>
              <a:off x="4148878" y="2964196"/>
              <a:ext cx="387133" cy="265814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249017" y="4346275"/>
            <a:ext cx="1995778" cy="1570382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smtClean="0"/>
              <a:t>Date	    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2016</a:t>
            </a:r>
          </a:p>
          <a:p>
            <a:r>
              <a:rPr lang="en-US" sz="1800" dirty="0" smtClean="0"/>
              <a:t>…</a:t>
            </a:r>
          </a:p>
          <a:p>
            <a:r>
              <a:rPr lang="en-US" sz="1800" u="sng" dirty="0" smtClean="0">
                <a:solidFill>
                  <a:schemeClr val="tx1"/>
                </a:solidFill>
              </a:rPr>
              <a:t>Exxon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Barrels/Year   </a:t>
            </a:r>
            <a:r>
              <a:rPr lang="en-US" sz="1800" dirty="0" smtClean="0">
                <a:solidFill>
                  <a:schemeClr val="tx2"/>
                </a:solidFill>
              </a:rPr>
              <a:t>60</a:t>
            </a:r>
          </a:p>
          <a:p>
            <a:r>
              <a:rPr lang="en-US" sz="1800" dirty="0" smtClean="0"/>
              <a:t>Cost / Barrel   100</a:t>
            </a:r>
          </a:p>
          <a:p>
            <a:r>
              <a:rPr lang="en-US" sz="1800" dirty="0" smtClean="0"/>
              <a:t>…</a:t>
            </a:r>
            <a:endParaRPr lang="en-US" sz="1800" dirty="0"/>
          </a:p>
        </p:txBody>
      </p:sp>
      <p:cxnSp>
        <p:nvCxnSpPr>
          <p:cNvPr id="5" name="Elbow Connector 4"/>
          <p:cNvCxnSpPr>
            <a:stCxn id="18" idx="2"/>
            <a:endCxn id="10" idx="1"/>
          </p:cNvCxnSpPr>
          <p:nvPr/>
        </p:nvCxnSpPr>
        <p:spPr>
          <a:xfrm rot="16200000" flipH="1">
            <a:off x="4345003" y="3227452"/>
            <a:ext cx="1901456" cy="1906572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54686" y="2656419"/>
            <a:ext cx="19287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OPEC changes limits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57224" y="3107533"/>
            <a:ext cx="732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Raises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621672" y="4799904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Lowers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256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calable Computing Template">
  <a:themeElements>
    <a:clrScheme name="ARA Colors">
      <a:dk1>
        <a:srgbClr val="000000"/>
      </a:dk1>
      <a:lt1>
        <a:srgbClr val="FFFFFF"/>
      </a:lt1>
      <a:dk2>
        <a:srgbClr val="624834"/>
      </a:dk2>
      <a:lt2>
        <a:srgbClr val="B7DD3F"/>
      </a:lt2>
      <a:accent1>
        <a:srgbClr val="003F97"/>
      </a:accent1>
      <a:accent2>
        <a:srgbClr val="82281B"/>
      </a:accent2>
      <a:accent3>
        <a:srgbClr val="5A6546"/>
      </a:accent3>
      <a:accent4>
        <a:srgbClr val="5C4676"/>
      </a:accent4>
      <a:accent5>
        <a:srgbClr val="C09B00"/>
      </a:accent5>
      <a:accent6>
        <a:srgbClr val="FF772A"/>
      </a:accent6>
      <a:hlink>
        <a:srgbClr val="82281B"/>
      </a:hlink>
      <a:folHlink>
        <a:srgbClr val="62483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RA P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A PP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A PP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A PP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A PP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A PP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A PP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A PP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A PP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A PP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A PP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A PP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A PPT Template 13">
        <a:dk1>
          <a:srgbClr val="181247"/>
        </a:dk1>
        <a:lt1>
          <a:srgbClr val="FFFFFF"/>
        </a:lt1>
        <a:dk2>
          <a:srgbClr val="181247"/>
        </a:dk2>
        <a:lt2>
          <a:srgbClr val="808080"/>
        </a:lt2>
        <a:accent1>
          <a:srgbClr val="E5D3A9"/>
        </a:accent1>
        <a:accent2>
          <a:srgbClr val="1B2148"/>
        </a:accent2>
        <a:accent3>
          <a:srgbClr val="FFFFFF"/>
        </a:accent3>
        <a:accent4>
          <a:srgbClr val="130E3B"/>
        </a:accent4>
        <a:accent5>
          <a:srgbClr val="F0E6D1"/>
        </a:accent5>
        <a:accent6>
          <a:srgbClr val="171D40"/>
        </a:accent6>
        <a:hlink>
          <a:srgbClr val="76241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RA_Theme_Portrait">
  <a:themeElements>
    <a:clrScheme name="Custom 1">
      <a:dk1>
        <a:srgbClr val="000000"/>
      </a:dk1>
      <a:lt1>
        <a:sysClr val="window" lastClr="FFFFFF"/>
      </a:lt1>
      <a:dk2>
        <a:srgbClr val="624834"/>
      </a:dk2>
      <a:lt2>
        <a:srgbClr val="4CB9C8"/>
      </a:lt2>
      <a:accent1>
        <a:srgbClr val="004A8B"/>
      </a:accent1>
      <a:accent2>
        <a:srgbClr val="8E0C0C"/>
      </a:accent2>
      <a:accent3>
        <a:srgbClr val="5A6546"/>
      </a:accent3>
      <a:accent4>
        <a:srgbClr val="5C4676"/>
      </a:accent4>
      <a:accent5>
        <a:srgbClr val="C09B00"/>
      </a:accent5>
      <a:accent6>
        <a:srgbClr val="BD5907"/>
      </a:accent6>
      <a:hlink>
        <a:srgbClr val="8E0C0C"/>
      </a:hlink>
      <a:folHlink>
        <a:srgbClr val="5E2C0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RA P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A PP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A PP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A PP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A PP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A PP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A PP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A PP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A PP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A PP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A PP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A PP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A PPT Template 13">
        <a:dk1>
          <a:srgbClr val="181247"/>
        </a:dk1>
        <a:lt1>
          <a:srgbClr val="FFFFFF"/>
        </a:lt1>
        <a:dk2>
          <a:srgbClr val="181247"/>
        </a:dk2>
        <a:lt2>
          <a:srgbClr val="808080"/>
        </a:lt2>
        <a:accent1>
          <a:srgbClr val="E5D3A9"/>
        </a:accent1>
        <a:accent2>
          <a:srgbClr val="1B2148"/>
        </a:accent2>
        <a:accent3>
          <a:srgbClr val="FFFFFF"/>
        </a:accent3>
        <a:accent4>
          <a:srgbClr val="130E3B"/>
        </a:accent4>
        <a:accent5>
          <a:srgbClr val="F0E6D1"/>
        </a:accent5>
        <a:accent6>
          <a:srgbClr val="171D40"/>
        </a:accent6>
        <a:hlink>
          <a:srgbClr val="76241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8CE72C6ADC1C4C991E631E4A75D989" ma:contentTypeVersion="0" ma:contentTypeDescription="Create a new document." ma:contentTypeScope="" ma:versionID="b0cfc6dff101a4673971021a6cf660f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7ADE415-4702-476D-834D-05D6634D61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9DC61B5-5A5A-40BD-9F4B-FCF9C90B69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B008E4-DFE7-4E1D-AAC2-2E80AE31AE80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Scalable Computing Template</Template>
  <TotalTime>1353</TotalTime>
  <Words>615</Words>
  <Application>Microsoft Office PowerPoint</Application>
  <PresentationFormat>On-screen Show (4:3)</PresentationFormat>
  <Paragraphs>207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Scalable Computing Template</vt:lpstr>
      <vt:lpstr>ARA_Theme_Portrait</vt:lpstr>
      <vt:lpstr>Future States Processing  DRAFT Collaborative Intelligence  Projector-Aspect Overview (V0.1)</vt:lpstr>
      <vt:lpstr>FSP API Overview and Terminology</vt:lpstr>
      <vt:lpstr>Knowledge Representation Overview</vt:lpstr>
      <vt:lpstr>CI Projector Overview and Terminology</vt:lpstr>
      <vt:lpstr>CI Projector Overview</vt:lpstr>
      <vt:lpstr>Using the CI as a Projector</vt:lpstr>
      <vt:lpstr>CI Projector Creates Next State with Projected Value</vt:lpstr>
      <vt:lpstr>So What if the Crowd Doesn’t Converge?</vt:lpstr>
      <vt:lpstr>CI Projector Creates Next State with Projected Value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FSP 11/20/14</dc:title>
  <dc:creator>Chris Argenta  ARA/SED</dc:creator>
  <cp:lastModifiedBy>Chris Argenta  ARA/SED</cp:lastModifiedBy>
  <cp:revision>85</cp:revision>
  <cp:lastPrinted>2007-07-25T17:00:19Z</cp:lastPrinted>
  <dcterms:created xsi:type="dcterms:W3CDTF">2014-11-20T14:10:21Z</dcterms:created>
  <dcterms:modified xsi:type="dcterms:W3CDTF">2015-04-09T21:04:17Z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0x010100878CE72C6ADC1C4C991E631E4A75D989</vt:lpwstr>
  </property>
</Properties>
</file>