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 id="2147483780" r:id="rId5"/>
  </p:sldMasterIdLst>
  <p:notesMasterIdLst>
    <p:notesMasterId r:id="rId18"/>
  </p:notesMasterIdLst>
  <p:handoutMasterIdLst>
    <p:handoutMasterId r:id="rId19"/>
  </p:handoutMasterIdLst>
  <p:sldIdLst>
    <p:sldId id="256" r:id="rId6"/>
    <p:sldId id="267" r:id="rId7"/>
    <p:sldId id="265" r:id="rId8"/>
    <p:sldId id="257" r:id="rId9"/>
    <p:sldId id="266" r:id="rId10"/>
    <p:sldId id="258" r:id="rId11"/>
    <p:sldId id="259" r:id="rId12"/>
    <p:sldId id="260" r:id="rId13"/>
    <p:sldId id="261" r:id="rId14"/>
    <p:sldId id="263" r:id="rId15"/>
    <p:sldId id="262" r:id="rId16"/>
    <p:sldId id="264"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1pPr>
    <a:lvl2pPr marL="457200" algn="l"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2pPr>
    <a:lvl3pPr marL="914400" algn="l"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3pPr>
    <a:lvl4pPr marL="1371600" algn="l"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4pPr>
    <a:lvl5pPr marL="1828800" algn="l"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5pPr>
    <a:lvl6pPr marL="22860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6pPr>
    <a:lvl7pPr marL="27432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7pPr>
    <a:lvl8pPr marL="32004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8pPr>
    <a:lvl9pPr marL="36576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BBA"/>
    <a:srgbClr val="FFB7B7"/>
    <a:srgbClr val="F9FFA7"/>
    <a:srgbClr val="58B000"/>
    <a:srgbClr val="FEBB00"/>
    <a:srgbClr val="FFFFFF"/>
    <a:srgbClr val="9F5FCF"/>
    <a:srgbClr val="4081D0"/>
    <a:srgbClr val="2675D4"/>
    <a:srgbClr val="4B8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8" autoAdjust="0"/>
    <p:restoredTop sz="94660"/>
  </p:normalViewPr>
  <p:slideViewPr>
    <p:cSldViewPr snapToGrid="0" showGuides="1">
      <p:cViewPr>
        <p:scale>
          <a:sx n="110" d="100"/>
          <a:sy n="110" d="100"/>
        </p:scale>
        <p:origin x="-1560" y="-5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ea typeface="+mn-ea"/>
                <a:cs typeface="+mn-cs"/>
              </a:defRPr>
            </a:lvl1pPr>
          </a:lstStyle>
          <a:p>
            <a:pPr>
              <a:defRPr/>
            </a:pPr>
            <a:endParaRPr lang="en-US" dirty="0"/>
          </a:p>
        </p:txBody>
      </p:sp>
      <p:sp>
        <p:nvSpPr>
          <p:cNvPr id="165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ea typeface="+mn-ea"/>
                <a:cs typeface="+mn-cs"/>
              </a:defRPr>
            </a:lvl1pPr>
          </a:lstStyle>
          <a:p>
            <a:pPr>
              <a:defRPr/>
            </a:pPr>
            <a:endParaRPr lang="en-US" dirty="0"/>
          </a:p>
        </p:txBody>
      </p:sp>
      <p:sp>
        <p:nvSpPr>
          <p:cNvPr id="165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ea typeface="+mn-ea"/>
                <a:cs typeface="+mn-cs"/>
              </a:defRPr>
            </a:lvl1pPr>
          </a:lstStyle>
          <a:p>
            <a:pPr>
              <a:defRPr/>
            </a:pPr>
            <a:endParaRPr lang="en-US" dirty="0"/>
          </a:p>
        </p:txBody>
      </p:sp>
      <p:sp>
        <p:nvSpPr>
          <p:cNvPr id="165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8" charset="0"/>
                <a:ea typeface="+mn-ea"/>
                <a:cs typeface="+mn-cs"/>
              </a:defRPr>
            </a:lvl1pPr>
          </a:lstStyle>
          <a:p>
            <a:pPr>
              <a:defRPr/>
            </a:pPr>
            <a:fld id="{9FF728FA-4917-434D-9FDE-CA9FBFBC57FC}" type="slidenum">
              <a:rPr lang="en-US"/>
              <a:pPr>
                <a:defRPr/>
              </a:pPr>
              <a:t>‹#›</a:t>
            </a:fld>
            <a:endParaRPr lang="en-US" dirty="0"/>
          </a:p>
        </p:txBody>
      </p:sp>
    </p:spTree>
    <p:extLst>
      <p:ext uri="{BB962C8B-B14F-4D97-AF65-F5344CB8AC3E}">
        <p14:creationId xmlns:p14="http://schemas.microsoft.com/office/powerpoint/2010/main" val="665411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ea typeface="+mn-ea"/>
                <a:cs typeface="+mn-cs"/>
              </a:defRPr>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ea typeface="+mn-ea"/>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8" charset="0"/>
                <a:ea typeface="+mn-ea"/>
                <a:cs typeface="+mn-cs"/>
              </a:defRPr>
            </a:lvl1pPr>
          </a:lstStyle>
          <a:p>
            <a:pPr>
              <a:defRPr/>
            </a:pPr>
            <a:fld id="{DA6313DD-9735-9548-9BE7-4919F22CE737}" type="slidenum">
              <a:rPr lang="en-US"/>
              <a:pPr>
                <a:defRPr/>
              </a:pPr>
              <a:t>‹#›</a:t>
            </a:fld>
            <a:endParaRPr lang="en-US" dirty="0"/>
          </a:p>
        </p:txBody>
      </p:sp>
    </p:spTree>
    <p:extLst>
      <p:ext uri="{BB962C8B-B14F-4D97-AF65-F5344CB8AC3E}">
        <p14:creationId xmlns:p14="http://schemas.microsoft.com/office/powerpoint/2010/main" val="1579700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4862"/>
          <a:stretch/>
        </p:blipFill>
        <p:spPr>
          <a:xfrm>
            <a:off x="0" y="0"/>
            <a:ext cx="9133368" cy="6857999"/>
          </a:xfrm>
          <a:prstGeom prst="rect">
            <a:avLst/>
          </a:prstGeom>
        </p:spPr>
      </p:pic>
      <p:sp>
        <p:nvSpPr>
          <p:cNvPr id="2" name="Rectangle 1"/>
          <p:cNvSpPr/>
          <p:nvPr userDrawn="1"/>
        </p:nvSpPr>
        <p:spPr>
          <a:xfrm>
            <a:off x="4635795" y="0"/>
            <a:ext cx="4508205" cy="6857999"/>
          </a:xfrm>
          <a:prstGeom prst="rect">
            <a:avLst/>
          </a:prstGeom>
          <a:solidFill>
            <a:schemeClr val="tx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107" name="Rectangle 3"/>
          <p:cNvSpPr>
            <a:spLocks noGrp="1" noChangeArrowheads="1"/>
          </p:cNvSpPr>
          <p:nvPr>
            <p:ph type="subTitle" idx="1"/>
          </p:nvPr>
        </p:nvSpPr>
        <p:spPr>
          <a:xfrm>
            <a:off x="4870935" y="3435668"/>
            <a:ext cx="4038600" cy="1553447"/>
          </a:xfrm>
        </p:spPr>
        <p:txBody>
          <a:bodyPr/>
          <a:lstStyle>
            <a:lvl1pPr marL="0" indent="0" algn="l">
              <a:buFont typeface="Wingdings" pitchFamily="-108" charset="2"/>
              <a:buNone/>
              <a:defRPr sz="1400">
                <a:solidFill>
                  <a:schemeClr val="bg1"/>
                </a:solidFill>
              </a:defRPr>
            </a:lvl1pPr>
          </a:lstStyle>
          <a:p>
            <a:r>
              <a:rPr lang="en-US" smtClean="0"/>
              <a:t>Click to edit Master subtitle style</a:t>
            </a:r>
            <a:endParaRPr lang="en-US" dirty="0"/>
          </a:p>
        </p:txBody>
      </p:sp>
      <p:sp>
        <p:nvSpPr>
          <p:cNvPr id="175106" name="Rectangle 2"/>
          <p:cNvSpPr>
            <a:spLocks noGrp="1" noChangeArrowheads="1"/>
          </p:cNvSpPr>
          <p:nvPr>
            <p:ph type="ctrTitle"/>
          </p:nvPr>
        </p:nvSpPr>
        <p:spPr>
          <a:xfrm>
            <a:off x="4883635" y="715465"/>
            <a:ext cx="4025900" cy="2569995"/>
          </a:xfrm>
        </p:spPr>
        <p:txBody>
          <a:bodyPr/>
          <a:lstStyle>
            <a:lvl1pPr algn="l">
              <a:defRPr sz="4000" b="1" i="0">
                <a:solidFill>
                  <a:srgbClr val="FFFFFF"/>
                </a:solidFill>
                <a:latin typeface="+mj-lt"/>
                <a:cs typeface="Garamond Premr Pro Smbd"/>
              </a:defRPr>
            </a:lvl1pPr>
          </a:lstStyle>
          <a:p>
            <a:r>
              <a:rPr lang="en-US" smtClean="0"/>
              <a:t>Click to edit Master title style</a:t>
            </a:r>
            <a:endParaRPr lang="en-US" dirty="0"/>
          </a:p>
        </p:txBody>
      </p:sp>
      <p:pic>
        <p:nvPicPr>
          <p:cNvPr id="3" name="Picture 2"/>
          <p:cNvPicPr>
            <a:picLocks noChangeAspect="1"/>
          </p:cNvPicPr>
          <p:nvPr userDrawn="1"/>
        </p:nvPicPr>
        <p:blipFill>
          <a:blip r:embed="rId3">
            <a:extLst>
              <a:ext uri="{BEBA8EAE-BF5A-486C-A8C5-ECC9F3942E4B}">
                <a14:imgProps xmlns:a14="http://schemas.microsoft.com/office/drawing/2010/main">
                  <a14:imgLayer r:embed="rId4">
                    <a14:imgEffect>
                      <a14:backgroundRemoval t="1667" b="97778" l="1000" r="98111">
                        <a14:foregroundMark x1="53889" y1="51389" x2="53889" y2="51389"/>
                        <a14:foregroundMark x1="62444" y1="54167" x2="62444" y2="54167"/>
                        <a14:foregroundMark x1="84111" y1="52222" x2="84111" y2="52222"/>
                      </a14:backgroundRemoval>
                    </a14:imgEffect>
                  </a14:imgLayer>
                </a14:imgProps>
              </a:ext>
              <a:ext uri="{28A0092B-C50C-407E-A947-70E740481C1C}">
                <a14:useLocalDpi xmlns:a14="http://schemas.microsoft.com/office/drawing/2010/main" val="0"/>
              </a:ext>
            </a:extLst>
          </a:blip>
          <a:stretch>
            <a:fillRect/>
          </a:stretch>
        </p:blipFill>
        <p:spPr>
          <a:xfrm>
            <a:off x="74428" y="165130"/>
            <a:ext cx="2743200" cy="1097280"/>
          </a:xfrm>
          <a:prstGeom prst="rect">
            <a:avLst/>
          </a:prstGeom>
        </p:spPr>
      </p:pic>
      <p:pic>
        <p:nvPicPr>
          <p:cNvPr id="5" name="Picture 15" descr="Expanding.png"/>
          <p:cNvPicPr>
            <a:picLocks noChangeAspect="1"/>
          </p:cNvPicPr>
          <p:nvPr/>
        </p:nvPicPr>
        <p:blipFill>
          <a:blip r:embed="rId5"/>
          <a:srcRect/>
          <a:stretch>
            <a:fillRect/>
          </a:stretch>
        </p:blipFill>
        <p:spPr bwMode="auto">
          <a:xfrm>
            <a:off x="7357731" y="6291579"/>
            <a:ext cx="1658680" cy="4158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orient="vert"/>
          </p:nvPr>
        </p:nvSpPr>
        <p:spPr>
          <a:xfrm>
            <a:off x="6858000" y="528638"/>
            <a:ext cx="2286000" cy="549116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41269" y="532364"/>
            <a:ext cx="6811582" cy="5487437"/>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4577" y="795339"/>
            <a:ext cx="1223158" cy="5224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1267" y="795339"/>
            <a:ext cx="6626431" cy="522446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charset="2"/>
              <a:buChar char="§"/>
              <a:defRPr/>
            </a:lvl1pPr>
            <a:lvl2pPr>
              <a:buFont typeface="Arial"/>
              <a:buChar char="•"/>
              <a:defRPr/>
            </a:lvl2pPr>
            <a:lvl3pPr>
              <a:buFont typeface="Wingdings" charset="2"/>
              <a:buChar char="§"/>
              <a:defRPr/>
            </a:lvl3pPr>
            <a:lvl4pPr>
              <a:buFont typeface="Arial"/>
              <a:buChar char="•"/>
              <a:defRPr/>
            </a:lvl4pPr>
            <a:lvl5pPr>
              <a:buFont typeface="Wingdings"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765300"/>
            <a:ext cx="4159251" cy="4254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49" y="1765300"/>
            <a:ext cx="4159251" cy="4254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83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74886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38862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74886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38862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22425"/>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22426"/>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68447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p:nvPr/>
        </p:nvPicPr>
        <p:blipFill>
          <a:blip r:embed="rId11">
            <a:extLst>
              <a:ext uri="{28A0092B-C50C-407E-A947-70E740481C1C}">
                <a14:useLocalDpi xmlns:a14="http://schemas.microsoft.com/office/drawing/2010/main" val="0"/>
              </a:ext>
            </a:extLst>
          </a:blip>
          <a:stretch>
            <a:fillRect/>
          </a:stretch>
        </p:blipFill>
        <p:spPr>
          <a:xfrm>
            <a:off x="-4387" y="0"/>
            <a:ext cx="9144000" cy="838200"/>
          </a:xfrm>
          <a:prstGeom prst="rect">
            <a:avLst/>
          </a:prstGeom>
        </p:spPr>
      </p:pic>
      <p:pic>
        <p:nvPicPr>
          <p:cNvPr id="1028" name="Picture 16" descr="Expanding_inside.png"/>
          <p:cNvPicPr>
            <a:picLocks noChangeAspect="1"/>
          </p:cNvPicPr>
          <p:nvPr/>
        </p:nvPicPr>
        <p:blipFill>
          <a:blip r:embed="rId12"/>
          <a:srcRect/>
          <a:stretch>
            <a:fillRect/>
          </a:stretch>
        </p:blipFill>
        <p:spPr bwMode="auto">
          <a:xfrm>
            <a:off x="1361595" y="252594"/>
            <a:ext cx="1235670" cy="310928"/>
          </a:xfrm>
          <a:prstGeom prst="rect">
            <a:avLst/>
          </a:prstGeom>
          <a:noFill/>
          <a:ln w="9525">
            <a:noFill/>
            <a:miter lim="800000"/>
            <a:headEnd/>
            <a:tailEnd/>
          </a:ln>
        </p:spPr>
      </p:pic>
      <p:sp>
        <p:nvSpPr>
          <p:cNvPr id="1029" name="Rectangle 4"/>
          <p:cNvSpPr>
            <a:spLocks noGrp="1" noChangeArrowheads="1"/>
          </p:cNvSpPr>
          <p:nvPr>
            <p:ph type="title"/>
          </p:nvPr>
        </p:nvSpPr>
        <p:spPr bwMode="auto">
          <a:xfrm>
            <a:off x="0" y="528638"/>
            <a:ext cx="9144000" cy="825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30" name="Rectangle 5"/>
          <p:cNvSpPr>
            <a:spLocks noGrp="1" noChangeArrowheads="1"/>
          </p:cNvSpPr>
          <p:nvPr>
            <p:ph type="body" idx="1"/>
          </p:nvPr>
        </p:nvSpPr>
        <p:spPr bwMode="auto">
          <a:xfrm>
            <a:off x="203200" y="1439863"/>
            <a:ext cx="8763000" cy="4579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4087" name="Rectangle 7"/>
          <p:cNvSpPr>
            <a:spLocks noChangeArrowheads="1"/>
          </p:cNvSpPr>
          <p:nvPr/>
        </p:nvSpPr>
        <p:spPr bwMode="auto">
          <a:xfrm rot="16200000">
            <a:off x="7945439" y="5128677"/>
            <a:ext cx="2273300" cy="304800"/>
          </a:xfrm>
          <a:prstGeom prst="rect">
            <a:avLst/>
          </a:prstGeom>
          <a:noFill/>
          <a:ln w="9525">
            <a:noFill/>
            <a:miter lim="800000"/>
            <a:headEnd/>
            <a:tailEnd/>
          </a:ln>
          <a:effectLst/>
        </p:spPr>
        <p:txBody>
          <a:bodyPr wrap="none" anchor="ctr">
            <a:prstTxWarp prst="textNoShape">
              <a:avLst/>
            </a:prstTxWarp>
          </a:bodyPr>
          <a:lstStyle/>
          <a:p>
            <a:pPr algn="ctr">
              <a:defRPr/>
            </a:pPr>
            <a:r>
              <a:rPr lang="en-US" sz="500" dirty="0">
                <a:solidFill>
                  <a:schemeClr val="tx1">
                    <a:alpha val="30000"/>
                  </a:schemeClr>
                </a:solidFill>
                <a:latin typeface="Arial" pitchFamily="-108" charset="0"/>
                <a:ea typeface="+mn-ea"/>
                <a:cs typeface="+mn-cs"/>
              </a:rPr>
              <a:t>Copyright </a:t>
            </a:r>
            <a:r>
              <a:rPr lang="en-US" sz="500" dirty="0" smtClean="0">
                <a:solidFill>
                  <a:schemeClr val="tx1">
                    <a:alpha val="30000"/>
                  </a:schemeClr>
                </a:solidFill>
                <a:latin typeface="Arial" pitchFamily="-108" charset="0"/>
                <a:ea typeface="+mn-ea"/>
                <a:cs typeface="+mn-cs"/>
              </a:rPr>
              <a:t>2011. </a:t>
            </a:r>
            <a:r>
              <a:rPr lang="en-US" sz="500" dirty="0">
                <a:solidFill>
                  <a:schemeClr val="tx1">
                    <a:alpha val="30000"/>
                  </a:schemeClr>
                </a:solidFill>
                <a:latin typeface="Arial" pitchFamily="-108" charset="0"/>
                <a:ea typeface="+mn-ea"/>
                <a:cs typeface="+mn-cs"/>
              </a:rPr>
              <a:t>All rights reserved. Applied Research Associates, Inc.</a:t>
            </a:r>
          </a:p>
        </p:txBody>
      </p:sp>
      <p:sp>
        <p:nvSpPr>
          <p:cNvPr id="174092" name="Rectangle 12"/>
          <p:cNvSpPr>
            <a:spLocks noChangeArrowheads="1"/>
          </p:cNvSpPr>
          <p:nvPr/>
        </p:nvSpPr>
        <p:spPr bwMode="auto">
          <a:xfrm>
            <a:off x="8648700" y="6548438"/>
            <a:ext cx="304800" cy="228600"/>
          </a:xfrm>
          <a:prstGeom prst="rect">
            <a:avLst/>
          </a:prstGeom>
          <a:noFill/>
          <a:ln w="9525">
            <a:noFill/>
            <a:miter lim="800000"/>
            <a:headEnd/>
            <a:tailEnd/>
          </a:ln>
          <a:effectLst/>
        </p:spPr>
        <p:txBody>
          <a:bodyPr wrap="none" anchor="ctr">
            <a:prstTxWarp prst="textNoShape">
              <a:avLst/>
            </a:prstTxWarp>
          </a:bodyPr>
          <a:lstStyle/>
          <a:p>
            <a:pPr algn="ctr">
              <a:defRPr/>
            </a:pPr>
            <a:fld id="{9F0AB8FA-6F97-814F-A028-A70038230FC9}" type="slidenum">
              <a:rPr lang="en-US" sz="1000">
                <a:latin typeface="Calibri" pitchFamily="-111" charset="0"/>
                <a:ea typeface="Calibri" pitchFamily="-111" charset="0"/>
                <a:cs typeface="Calibri" pitchFamily="-111" charset="0"/>
              </a:rPr>
              <a:pPr algn="ctr">
                <a:defRPr/>
              </a:pPr>
              <a:t>‹#›</a:t>
            </a:fld>
            <a:endParaRPr lang="en-US" sz="1000" dirty="0">
              <a:latin typeface="Calibri" pitchFamily="-111" charset="0"/>
              <a:ea typeface="Calibri" pitchFamily="-111" charset="0"/>
              <a:cs typeface="Calibri" pitchFamily="-111" charset="0"/>
            </a:endParaRPr>
          </a:p>
        </p:txBody>
      </p:sp>
      <p:grpSp>
        <p:nvGrpSpPr>
          <p:cNvPr id="25" name="Group 24"/>
          <p:cNvGrpSpPr/>
          <p:nvPr/>
        </p:nvGrpSpPr>
        <p:grpSpPr>
          <a:xfrm>
            <a:off x="0" y="6497638"/>
            <a:ext cx="9144000" cy="42862"/>
            <a:chOff x="0" y="6497638"/>
            <a:chExt cx="8230836" cy="42862"/>
          </a:xfrm>
        </p:grpSpPr>
        <p:sp>
          <p:nvSpPr>
            <p:cNvPr id="23" name="Rectangle 31"/>
            <p:cNvSpPr>
              <a:spLocks noChangeArrowheads="1"/>
            </p:cNvSpPr>
            <p:nvPr/>
          </p:nvSpPr>
          <p:spPr bwMode="auto">
            <a:xfrm>
              <a:off x="1236" y="6497638"/>
              <a:ext cx="8229600" cy="17462"/>
            </a:xfrm>
            <a:prstGeom prst="rect">
              <a:avLst/>
            </a:prstGeom>
            <a:solidFill>
              <a:srgbClr val="00204B"/>
            </a:solidFill>
            <a:ln w="9525">
              <a:noFill/>
              <a:miter lim="800000"/>
              <a:headEnd/>
              <a:tailEnd/>
            </a:ln>
            <a:effectLst/>
          </p:spPr>
          <p:txBody>
            <a:bodyPr wrap="none" anchor="ctr">
              <a:prstTxWarp prst="textNoShape">
                <a:avLst/>
              </a:prstTxWarp>
            </a:bodyPr>
            <a:lstStyle/>
            <a:p>
              <a:pPr>
                <a:defRPr/>
              </a:pPr>
              <a:endParaRPr lang="en-US" sz="1800" dirty="0">
                <a:latin typeface="Arial" pitchFamily="-108" charset="0"/>
                <a:ea typeface="+mn-ea"/>
                <a:cs typeface="+mn-cs"/>
              </a:endParaRPr>
            </a:p>
          </p:txBody>
        </p:sp>
        <p:sp>
          <p:nvSpPr>
            <p:cNvPr id="24" name="Rectangle 34"/>
            <p:cNvSpPr>
              <a:spLocks noChangeArrowheads="1"/>
            </p:cNvSpPr>
            <p:nvPr/>
          </p:nvSpPr>
          <p:spPr bwMode="auto">
            <a:xfrm>
              <a:off x="0" y="6523038"/>
              <a:ext cx="8229600" cy="17462"/>
            </a:xfrm>
            <a:prstGeom prst="rect">
              <a:avLst/>
            </a:prstGeom>
            <a:gradFill rotWithShape="0">
              <a:gsLst>
                <a:gs pos="0">
                  <a:srgbClr val="611E14"/>
                </a:gs>
                <a:gs pos="100000">
                  <a:srgbClr val="CFBD99"/>
                </a:gs>
              </a:gsLst>
              <a:lin ang="0" scaled="1"/>
            </a:gradFill>
            <a:ln w="9525">
              <a:noFill/>
              <a:miter lim="800000"/>
              <a:headEnd/>
              <a:tailEnd/>
            </a:ln>
            <a:effectLst/>
          </p:spPr>
          <p:txBody>
            <a:bodyPr wrap="none" anchor="ctr">
              <a:prstTxWarp prst="textNoShape">
                <a:avLst/>
              </a:prstTxWarp>
            </a:bodyPr>
            <a:lstStyle/>
            <a:p>
              <a:pPr>
                <a:defRPr/>
              </a:pPr>
              <a:endParaRPr lang="en-US" sz="1800" dirty="0">
                <a:latin typeface="Arial" pitchFamily="-108" charset="0"/>
                <a:ea typeface="+mn-ea"/>
                <a:cs typeface="+mn-cs"/>
              </a:endParaRPr>
            </a:p>
          </p:txBody>
        </p:sp>
      </p:grpSp>
      <p:sp>
        <p:nvSpPr>
          <p:cNvPr id="11" name="TextBox 10"/>
          <p:cNvSpPr txBox="1"/>
          <p:nvPr/>
        </p:nvSpPr>
        <p:spPr>
          <a:xfrm>
            <a:off x="3386425" y="6587414"/>
            <a:ext cx="2371162" cy="230832"/>
          </a:xfrm>
          <a:prstGeom prst="rect">
            <a:avLst/>
          </a:prstGeom>
          <a:noFill/>
        </p:spPr>
        <p:txBody>
          <a:bodyPr wrap="none" rtlCol="0">
            <a:spAutoFit/>
          </a:bodyPr>
          <a:lstStyle/>
          <a:p>
            <a:pPr algn="ctr">
              <a:lnSpc>
                <a:spcPct val="90000"/>
              </a:lnSpc>
            </a:pPr>
            <a:r>
              <a:rPr lang="en-US" sz="1000" b="1" dirty="0" smtClean="0">
                <a:solidFill>
                  <a:schemeClr val="tx1">
                    <a:lumMod val="50000"/>
                    <a:lumOff val="50000"/>
                  </a:schemeClr>
                </a:solidFill>
                <a:latin typeface="+mn-lt"/>
              </a:rPr>
              <a:t>© 2014 Applied</a:t>
            </a:r>
            <a:r>
              <a:rPr lang="en-US" sz="1000" b="1" baseline="0" dirty="0" smtClean="0">
                <a:solidFill>
                  <a:schemeClr val="tx1">
                    <a:lumMod val="50000"/>
                    <a:lumOff val="50000"/>
                  </a:schemeClr>
                </a:solidFill>
                <a:latin typeface="+mn-lt"/>
              </a:rPr>
              <a:t> Research Associates, Inc.</a:t>
            </a:r>
            <a:endParaRPr lang="en-US" sz="1000" b="1" dirty="0">
              <a:solidFill>
                <a:schemeClr val="tx1">
                  <a:lumMod val="50000"/>
                  <a:lumOff val="50000"/>
                </a:schemeClr>
              </a:solidFill>
              <a:latin typeface="+mn-lt"/>
            </a:endParaRPr>
          </a:p>
        </p:txBody>
      </p:sp>
      <p:sp>
        <p:nvSpPr>
          <p:cNvPr id="26" name="Rectangle 25"/>
          <p:cNvSpPr/>
          <p:nvPr/>
        </p:nvSpPr>
        <p:spPr>
          <a:xfrm>
            <a:off x="-1" y="6406738"/>
            <a:ext cx="2238500" cy="255319"/>
          </a:xfrm>
          <a:prstGeom prst="rect">
            <a:avLst/>
          </a:prstGeom>
          <a:gradFill flip="none" rotWithShape="1">
            <a:gsLst>
              <a:gs pos="0">
                <a:schemeClr val="bg1"/>
              </a:gs>
              <a:gs pos="100000">
                <a:schemeClr val="bg1">
                  <a:alpha val="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Lst>
  <p:timing>
    <p:tnLst>
      <p:par>
        <p:cTn id="1" dur="indefinite" restart="never" nodeType="tmRoot"/>
      </p:par>
    </p:tnLst>
  </p:timing>
  <p:txStyles>
    <p:titleStyle>
      <a:lvl1pPr algn="ctr" rtl="0" eaLnBrk="1" fontAlgn="base" hangingPunct="1">
        <a:spcBef>
          <a:spcPct val="0"/>
        </a:spcBef>
        <a:spcAft>
          <a:spcPct val="0"/>
        </a:spcAft>
        <a:defRPr sz="3000" b="1">
          <a:solidFill>
            <a:schemeClr val="accent1">
              <a:lumMod val="50000"/>
            </a:schemeClr>
          </a:solidFill>
          <a:latin typeface="+mj-lt"/>
          <a:ea typeface="ＭＳ Ｐゴシック" pitchFamily="-65" charset="-128"/>
          <a:cs typeface="Garamond Premr Pro Smbd"/>
        </a:defRPr>
      </a:lvl1pPr>
      <a:lvl2pPr algn="ctr" rtl="0" eaLnBrk="1" fontAlgn="base" hangingPunct="1">
        <a:spcBef>
          <a:spcPct val="0"/>
        </a:spcBef>
        <a:spcAft>
          <a:spcPct val="0"/>
        </a:spcAft>
        <a:defRPr sz="3000" b="1">
          <a:solidFill>
            <a:schemeClr val="tx2"/>
          </a:solidFill>
          <a:latin typeface="Calibri" pitchFamily="-65" charset="0"/>
          <a:ea typeface="ＭＳ Ｐゴシック" pitchFamily="-65" charset="-128"/>
          <a:cs typeface="ＭＳ Ｐゴシック" pitchFamily="-65" charset="-128"/>
        </a:defRPr>
      </a:lvl2pPr>
      <a:lvl3pPr algn="ctr" rtl="0" eaLnBrk="1" fontAlgn="base" hangingPunct="1">
        <a:spcBef>
          <a:spcPct val="0"/>
        </a:spcBef>
        <a:spcAft>
          <a:spcPct val="0"/>
        </a:spcAft>
        <a:defRPr sz="3000" b="1">
          <a:solidFill>
            <a:schemeClr val="tx2"/>
          </a:solidFill>
          <a:latin typeface="Calibri" pitchFamily="-65" charset="0"/>
          <a:ea typeface="ＭＳ Ｐゴシック" pitchFamily="-65" charset="-128"/>
          <a:cs typeface="ＭＳ Ｐゴシック" pitchFamily="-65" charset="-128"/>
        </a:defRPr>
      </a:lvl3pPr>
      <a:lvl4pPr algn="ctr" rtl="0" eaLnBrk="1" fontAlgn="base" hangingPunct="1">
        <a:spcBef>
          <a:spcPct val="0"/>
        </a:spcBef>
        <a:spcAft>
          <a:spcPct val="0"/>
        </a:spcAft>
        <a:defRPr sz="3000" b="1">
          <a:solidFill>
            <a:schemeClr val="tx2"/>
          </a:solidFill>
          <a:latin typeface="Calibri" pitchFamily="-65" charset="0"/>
          <a:ea typeface="ＭＳ Ｐゴシック" pitchFamily="-65" charset="-128"/>
          <a:cs typeface="ＭＳ Ｐゴシック" pitchFamily="-65" charset="-128"/>
        </a:defRPr>
      </a:lvl4pPr>
      <a:lvl5pPr algn="ctr" rtl="0" eaLnBrk="1" fontAlgn="base" hangingPunct="1">
        <a:spcBef>
          <a:spcPct val="0"/>
        </a:spcBef>
        <a:spcAft>
          <a:spcPct val="0"/>
        </a:spcAft>
        <a:defRPr sz="3000" b="1">
          <a:solidFill>
            <a:schemeClr val="tx2"/>
          </a:solidFill>
          <a:latin typeface="Calibri" pitchFamily="-65" charset="0"/>
          <a:ea typeface="ＭＳ Ｐゴシック" pitchFamily="-65" charset="-128"/>
          <a:cs typeface="ＭＳ Ｐゴシック" pitchFamily="-65" charset="-128"/>
        </a:defRPr>
      </a:lvl5pPr>
      <a:lvl6pPr marL="457200" algn="ctr" rtl="0" eaLnBrk="1" fontAlgn="base" hangingPunct="1">
        <a:spcBef>
          <a:spcPct val="0"/>
        </a:spcBef>
        <a:spcAft>
          <a:spcPct val="0"/>
        </a:spcAft>
        <a:defRPr sz="4400">
          <a:solidFill>
            <a:schemeClr val="tx2"/>
          </a:solidFill>
          <a:latin typeface="Helvetica" pitchFamily="-108" charset="0"/>
        </a:defRPr>
      </a:lvl6pPr>
      <a:lvl7pPr marL="914400" algn="ctr" rtl="0" eaLnBrk="1" fontAlgn="base" hangingPunct="1">
        <a:spcBef>
          <a:spcPct val="0"/>
        </a:spcBef>
        <a:spcAft>
          <a:spcPct val="0"/>
        </a:spcAft>
        <a:defRPr sz="4400">
          <a:solidFill>
            <a:schemeClr val="tx2"/>
          </a:solidFill>
          <a:latin typeface="Helvetica" pitchFamily="-108" charset="0"/>
        </a:defRPr>
      </a:lvl7pPr>
      <a:lvl8pPr marL="1371600" algn="ctr" rtl="0" eaLnBrk="1" fontAlgn="base" hangingPunct="1">
        <a:spcBef>
          <a:spcPct val="0"/>
        </a:spcBef>
        <a:spcAft>
          <a:spcPct val="0"/>
        </a:spcAft>
        <a:defRPr sz="4400">
          <a:solidFill>
            <a:schemeClr val="tx2"/>
          </a:solidFill>
          <a:latin typeface="Helvetica" pitchFamily="-108" charset="0"/>
        </a:defRPr>
      </a:lvl8pPr>
      <a:lvl9pPr marL="1828800" algn="ctr" rtl="0" eaLnBrk="1" fontAlgn="base" hangingPunct="1">
        <a:spcBef>
          <a:spcPct val="0"/>
        </a:spcBef>
        <a:spcAft>
          <a:spcPct val="0"/>
        </a:spcAft>
        <a:defRPr sz="4400">
          <a:solidFill>
            <a:schemeClr val="tx2"/>
          </a:solidFill>
          <a:latin typeface="Helvetica" pitchFamily="-108" charset="0"/>
        </a:defRPr>
      </a:lvl9pPr>
    </p:titleStyle>
    <p:bodyStyle>
      <a:lvl1pPr marL="342900" indent="-342900" algn="l" rtl="0" eaLnBrk="1" fontAlgn="base" hangingPunct="1">
        <a:spcBef>
          <a:spcPct val="20000"/>
        </a:spcBef>
        <a:spcAft>
          <a:spcPct val="0"/>
        </a:spcAft>
        <a:buClr>
          <a:schemeClr val="accent1">
            <a:lumMod val="50000"/>
          </a:schemeClr>
        </a:buClr>
        <a:buSzPct val="100000"/>
        <a:buFont typeface="Arial" pitchFamily="-106" charset="0"/>
        <a:buChar char="•"/>
        <a:defRPr sz="24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lr>
          <a:schemeClr val="accent1">
            <a:lumMod val="50000"/>
          </a:schemeClr>
        </a:buClr>
        <a:buSzPct val="100000"/>
        <a:buFont typeface="Arial" pitchFamily="-106" charset="0"/>
        <a:buChar char="•"/>
        <a:defRPr sz="2000">
          <a:solidFill>
            <a:schemeClr val="tx1"/>
          </a:solidFill>
          <a:latin typeface="+mn-lt"/>
          <a:ea typeface="ＭＳ Ｐゴシック" pitchFamily="-108" charset="-128"/>
        </a:defRPr>
      </a:lvl2pPr>
      <a:lvl3pPr marL="1085850" indent="-228600" algn="l" rtl="0" eaLnBrk="1" fontAlgn="base" hangingPunct="1">
        <a:spcBef>
          <a:spcPct val="20000"/>
        </a:spcBef>
        <a:spcAft>
          <a:spcPct val="0"/>
        </a:spcAft>
        <a:buClr>
          <a:schemeClr val="accent1">
            <a:lumMod val="50000"/>
          </a:schemeClr>
        </a:buClr>
        <a:buSzPct val="100000"/>
        <a:buFont typeface="Arial" pitchFamily="-106" charset="0"/>
        <a:buChar char="•"/>
        <a:defRPr>
          <a:solidFill>
            <a:schemeClr val="tx1"/>
          </a:solidFill>
          <a:latin typeface="+mn-lt"/>
          <a:ea typeface="ＭＳ Ｐゴシック" pitchFamily="-108" charset="-128"/>
        </a:defRPr>
      </a:lvl3pPr>
      <a:lvl4pPr marL="1428750" indent="-228600" algn="l" rtl="0" eaLnBrk="1" fontAlgn="base" hangingPunct="1">
        <a:spcBef>
          <a:spcPct val="20000"/>
        </a:spcBef>
        <a:spcAft>
          <a:spcPct val="0"/>
        </a:spcAft>
        <a:buClr>
          <a:schemeClr val="accent1"/>
        </a:buClr>
        <a:buSzPct val="100000"/>
        <a:buFont typeface="Arial" pitchFamily="-106" charset="0"/>
        <a:buChar char="•"/>
        <a:defRPr sz="1600">
          <a:solidFill>
            <a:schemeClr val="tx1"/>
          </a:solidFill>
          <a:latin typeface="+mn-lt"/>
          <a:ea typeface="ＭＳ Ｐゴシック" pitchFamily="-108" charset="-128"/>
        </a:defRPr>
      </a:lvl4pPr>
      <a:lvl5pPr marL="1771650" indent="-228600" algn="l" rtl="0" eaLnBrk="1" fontAlgn="base" hangingPunct="1">
        <a:spcBef>
          <a:spcPct val="20000"/>
        </a:spcBef>
        <a:spcAft>
          <a:spcPct val="0"/>
        </a:spcAft>
        <a:buClr>
          <a:schemeClr val="accent1"/>
        </a:buClr>
        <a:buSzPct val="100000"/>
        <a:buFont typeface="Arial" pitchFamily="-106" charset="0"/>
        <a:buChar char="•"/>
        <a:defRPr sz="1400">
          <a:solidFill>
            <a:schemeClr val="tx1"/>
          </a:solidFill>
          <a:latin typeface="+mn-lt"/>
          <a:ea typeface="ＭＳ Ｐゴシック" pitchFamily="-108" charset="-128"/>
        </a:defRPr>
      </a:lvl5pPr>
      <a:lvl6pPr marL="2228850" indent="-228600" algn="l" rtl="0" eaLnBrk="1" fontAlgn="base" hangingPunct="1">
        <a:spcBef>
          <a:spcPct val="20000"/>
        </a:spcBef>
        <a:spcAft>
          <a:spcPct val="0"/>
        </a:spcAft>
        <a:buClr>
          <a:schemeClr val="accent5">
            <a:lumMod val="60000"/>
            <a:lumOff val="40000"/>
          </a:schemeClr>
        </a:buClr>
        <a:buFont typeface="Wingdings" charset="2"/>
        <a:buNone/>
        <a:defRPr lang="en-US" sz="2000" dirty="0" smtClean="0">
          <a:solidFill>
            <a:schemeClr val="tx1"/>
          </a:solidFill>
          <a:latin typeface="+mn-lt"/>
          <a:ea typeface="ＭＳ Ｐゴシック" pitchFamily="-108" charset="-128"/>
        </a:defRPr>
      </a:lvl6pPr>
      <a:lvl7pPr marL="2686050" indent="-228600" algn="l" rtl="0" eaLnBrk="1" fontAlgn="base" hangingPunct="1">
        <a:spcBef>
          <a:spcPct val="20000"/>
        </a:spcBef>
        <a:spcAft>
          <a:spcPct val="0"/>
        </a:spcAft>
        <a:buClr>
          <a:srgbClr val="76241D"/>
        </a:buClr>
        <a:buFont typeface="Wingdings" pitchFamily="-108" charset="2"/>
        <a:buNone/>
        <a:defRPr sz="2000">
          <a:solidFill>
            <a:schemeClr val="tx1"/>
          </a:solidFill>
          <a:latin typeface="+mn-lt"/>
          <a:ea typeface="ＭＳ Ｐゴシック" pitchFamily="-108" charset="-128"/>
        </a:defRPr>
      </a:lvl7pPr>
      <a:lvl8pPr marL="3143250" indent="-228600" algn="l" rtl="0" eaLnBrk="1" fontAlgn="base" hangingPunct="1">
        <a:spcBef>
          <a:spcPct val="20000"/>
        </a:spcBef>
        <a:spcAft>
          <a:spcPct val="0"/>
        </a:spcAft>
        <a:buClr>
          <a:srgbClr val="76241D"/>
        </a:buClr>
        <a:buFont typeface="Wingdings" pitchFamily="-108" charset="2"/>
        <a:buChar char="§"/>
        <a:defRPr sz="2000">
          <a:solidFill>
            <a:schemeClr val="tx1"/>
          </a:solidFill>
          <a:latin typeface="+mn-lt"/>
          <a:ea typeface="ＭＳ Ｐゴシック" pitchFamily="-108" charset="-128"/>
        </a:defRPr>
      </a:lvl8pPr>
      <a:lvl9pPr marL="3600450" indent="-228600" algn="l" rtl="0" eaLnBrk="1" fontAlgn="base" hangingPunct="1">
        <a:spcBef>
          <a:spcPct val="20000"/>
        </a:spcBef>
        <a:spcAft>
          <a:spcPct val="0"/>
        </a:spcAft>
        <a:buClr>
          <a:srgbClr val="76241D"/>
        </a:buClr>
        <a:buFont typeface="Wingdings" pitchFamily="-108" charset="2"/>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 name="Picture 19" descr="Header_InsideUpdated022309.jpg"/>
          <p:cNvPicPr>
            <a:picLocks noChangeAspect="1"/>
          </p:cNvPicPr>
          <p:nvPr/>
        </p:nvPicPr>
        <p:blipFill>
          <a:blip r:embed="rId4"/>
          <a:srcRect r="25000"/>
          <a:stretch>
            <a:fillRect/>
          </a:stretch>
        </p:blipFill>
        <p:spPr>
          <a:xfrm rot="5400000">
            <a:off x="4572000" y="2286000"/>
            <a:ext cx="6858000" cy="2286000"/>
          </a:xfrm>
          <a:prstGeom prst="rect">
            <a:avLst/>
          </a:prstGeom>
        </p:spPr>
      </p:pic>
      <p:sp>
        <p:nvSpPr>
          <p:cNvPr id="11266" name="Rectangle 4"/>
          <p:cNvSpPr>
            <a:spLocks noGrp="1" noChangeArrowheads="1"/>
          </p:cNvSpPr>
          <p:nvPr>
            <p:ph type="title"/>
          </p:nvPr>
        </p:nvSpPr>
        <p:spPr bwMode="auto">
          <a:xfrm>
            <a:off x="0" y="528638"/>
            <a:ext cx="9144000" cy="825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67" name="Rectangle 5"/>
          <p:cNvSpPr>
            <a:spLocks noGrp="1" noChangeArrowheads="1"/>
          </p:cNvSpPr>
          <p:nvPr>
            <p:ph type="body" idx="1"/>
          </p:nvPr>
        </p:nvSpPr>
        <p:spPr bwMode="auto">
          <a:xfrm>
            <a:off x="203200" y="1439863"/>
            <a:ext cx="8763000" cy="4579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4087" name="Rectangle 7"/>
          <p:cNvSpPr>
            <a:spLocks noChangeArrowheads="1"/>
          </p:cNvSpPr>
          <p:nvPr/>
        </p:nvSpPr>
        <p:spPr bwMode="auto">
          <a:xfrm>
            <a:off x="1592695" y="6553200"/>
            <a:ext cx="2273300" cy="304800"/>
          </a:xfrm>
          <a:prstGeom prst="rect">
            <a:avLst/>
          </a:prstGeom>
          <a:noFill/>
          <a:ln w="9525">
            <a:noFill/>
            <a:miter lim="800000"/>
            <a:headEnd/>
            <a:tailEnd/>
          </a:ln>
          <a:effectLst/>
        </p:spPr>
        <p:txBody>
          <a:bodyPr wrap="none" anchor="ctr">
            <a:prstTxWarp prst="textNoShape">
              <a:avLst/>
            </a:prstTxWarp>
          </a:bodyPr>
          <a:lstStyle/>
          <a:p>
            <a:pPr algn="ctr">
              <a:defRPr/>
            </a:pPr>
            <a:r>
              <a:rPr lang="en-US" sz="500" dirty="0">
                <a:solidFill>
                  <a:schemeClr val="tx1">
                    <a:alpha val="30000"/>
                  </a:schemeClr>
                </a:solidFill>
                <a:latin typeface="Arial" pitchFamily="-108" charset="0"/>
                <a:ea typeface="+mn-ea"/>
                <a:cs typeface="+mn-cs"/>
              </a:rPr>
              <a:t>Copyright 2009. All rights reserved. Applied Research Associates, Inc.</a:t>
            </a:r>
          </a:p>
        </p:txBody>
      </p:sp>
      <p:sp>
        <p:nvSpPr>
          <p:cNvPr id="174092" name="Rectangle 12"/>
          <p:cNvSpPr>
            <a:spLocks noChangeArrowheads="1"/>
          </p:cNvSpPr>
          <p:nvPr/>
        </p:nvSpPr>
        <p:spPr bwMode="auto">
          <a:xfrm rot="5400000">
            <a:off x="0" y="6400800"/>
            <a:ext cx="304800" cy="228600"/>
          </a:xfrm>
          <a:prstGeom prst="rect">
            <a:avLst/>
          </a:prstGeom>
          <a:noFill/>
          <a:ln w="9525">
            <a:noFill/>
            <a:miter lim="800000"/>
            <a:headEnd/>
            <a:tailEnd/>
          </a:ln>
          <a:effectLst/>
        </p:spPr>
        <p:txBody>
          <a:bodyPr wrap="none" anchor="ctr">
            <a:prstTxWarp prst="textNoShape">
              <a:avLst/>
            </a:prstTxWarp>
          </a:bodyPr>
          <a:lstStyle/>
          <a:p>
            <a:pPr algn="ctr">
              <a:defRPr/>
            </a:pPr>
            <a:fld id="{603C5845-BB9C-3D49-9289-DDC992F980DE}" type="slidenum">
              <a:rPr lang="en-US" sz="1000">
                <a:latin typeface="Calibri" pitchFamily="-111" charset="0"/>
                <a:ea typeface="Calibri" pitchFamily="-111" charset="0"/>
                <a:cs typeface="Calibri" pitchFamily="-111" charset="0"/>
              </a:rPr>
              <a:pPr algn="ctr">
                <a:defRPr/>
              </a:pPr>
              <a:t>‹#›</a:t>
            </a:fld>
            <a:endParaRPr lang="en-US" sz="1000" dirty="0">
              <a:latin typeface="Calibri" pitchFamily="-111" charset="0"/>
              <a:ea typeface="Calibri" pitchFamily="-111" charset="0"/>
              <a:cs typeface="Calibri" pitchFamily="-111" charset="0"/>
            </a:endParaRPr>
          </a:p>
        </p:txBody>
      </p:sp>
      <p:pic>
        <p:nvPicPr>
          <p:cNvPr id="14" name="Picture 17" descr="ARA_Abbreviation.png"/>
          <p:cNvPicPr>
            <a:picLocks noChangeAspect="1"/>
          </p:cNvPicPr>
          <p:nvPr/>
        </p:nvPicPr>
        <p:blipFill>
          <a:blip r:embed="rId5"/>
          <a:srcRect/>
          <a:stretch>
            <a:fillRect/>
          </a:stretch>
        </p:blipFill>
        <p:spPr bwMode="auto">
          <a:xfrm rot="5400000">
            <a:off x="-133350" y="415925"/>
            <a:ext cx="781050" cy="285750"/>
          </a:xfrm>
          <a:prstGeom prst="rect">
            <a:avLst/>
          </a:prstGeom>
          <a:noFill/>
          <a:ln w="9525">
            <a:noFill/>
            <a:miter lim="800000"/>
            <a:headEnd/>
            <a:tailEnd/>
          </a:ln>
        </p:spPr>
      </p:pic>
      <p:sp>
        <p:nvSpPr>
          <p:cNvPr id="17" name="Rectangle 31"/>
          <p:cNvSpPr>
            <a:spLocks noChangeArrowheads="1"/>
          </p:cNvSpPr>
          <p:nvPr/>
        </p:nvSpPr>
        <p:spPr bwMode="auto">
          <a:xfrm rot="5400000">
            <a:off x="-2980531" y="3420269"/>
            <a:ext cx="6858000" cy="17462"/>
          </a:xfrm>
          <a:prstGeom prst="rect">
            <a:avLst/>
          </a:prstGeom>
          <a:solidFill>
            <a:srgbClr val="00204B"/>
          </a:solidFill>
          <a:ln w="9525">
            <a:noFill/>
            <a:miter lim="800000"/>
            <a:headEnd/>
            <a:tailEnd/>
          </a:ln>
          <a:effectLst/>
        </p:spPr>
        <p:txBody>
          <a:bodyPr wrap="none" anchor="ctr">
            <a:prstTxWarp prst="textNoShape">
              <a:avLst/>
            </a:prstTxWarp>
          </a:bodyPr>
          <a:lstStyle/>
          <a:p>
            <a:pPr>
              <a:defRPr/>
            </a:pPr>
            <a:endParaRPr lang="en-US" sz="1800" dirty="0">
              <a:latin typeface="Arial" pitchFamily="-108" charset="0"/>
              <a:ea typeface="+mn-ea"/>
              <a:cs typeface="+mn-cs"/>
            </a:endParaRPr>
          </a:p>
        </p:txBody>
      </p:sp>
      <p:sp>
        <p:nvSpPr>
          <p:cNvPr id="18" name="Rectangle 34"/>
          <p:cNvSpPr>
            <a:spLocks noChangeArrowheads="1"/>
          </p:cNvSpPr>
          <p:nvPr/>
        </p:nvSpPr>
        <p:spPr bwMode="auto">
          <a:xfrm rot="5400000">
            <a:off x="-3005931" y="3420269"/>
            <a:ext cx="6858000" cy="17462"/>
          </a:xfrm>
          <a:prstGeom prst="rect">
            <a:avLst/>
          </a:prstGeom>
          <a:gradFill rotWithShape="0">
            <a:gsLst>
              <a:gs pos="0">
                <a:srgbClr val="611E14"/>
              </a:gs>
              <a:gs pos="100000">
                <a:srgbClr val="CFBD99"/>
              </a:gs>
            </a:gsLst>
            <a:lin ang="0" scaled="1"/>
          </a:gradFill>
          <a:ln w="9525">
            <a:noFill/>
            <a:miter lim="800000"/>
            <a:headEnd/>
            <a:tailEnd/>
          </a:ln>
          <a:effectLst/>
        </p:spPr>
        <p:txBody>
          <a:bodyPr wrap="none" anchor="ctr">
            <a:prstTxWarp prst="textNoShape">
              <a:avLst/>
            </a:prstTxWarp>
          </a:bodyPr>
          <a:lstStyle/>
          <a:p>
            <a:pPr>
              <a:defRPr/>
            </a:pPr>
            <a:endParaRPr lang="en-US" sz="1800" dirty="0">
              <a:latin typeface="Arial" pitchFamily="-108" charset="0"/>
              <a:ea typeface="+mn-ea"/>
              <a:cs typeface="+mn-cs"/>
            </a:endParaRP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Lst>
  <p:txStyles>
    <p:titleStyle>
      <a:lvl1pPr algn="ctr" rtl="0" eaLnBrk="0" fontAlgn="base" hangingPunct="0">
        <a:spcBef>
          <a:spcPct val="0"/>
        </a:spcBef>
        <a:spcAft>
          <a:spcPct val="0"/>
        </a:spcAft>
        <a:defRPr sz="3000" b="1">
          <a:solidFill>
            <a:schemeClr val="accent1">
              <a:lumMod val="50000"/>
            </a:schemeClr>
          </a:solidFill>
          <a:latin typeface="+mj-lt"/>
          <a:ea typeface="ＭＳ Ｐゴシック" pitchFamily="-65" charset="-128"/>
          <a:cs typeface="Garamond Premr Pro Smbd"/>
        </a:defRPr>
      </a:lvl1pPr>
      <a:lvl2pPr algn="ctr" rtl="0" eaLnBrk="0" fontAlgn="base" hangingPunct="0">
        <a:spcBef>
          <a:spcPct val="0"/>
        </a:spcBef>
        <a:spcAft>
          <a:spcPct val="0"/>
        </a:spcAft>
        <a:defRPr sz="3000">
          <a:solidFill>
            <a:schemeClr val="tx2"/>
          </a:solidFill>
          <a:latin typeface="Calibri"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000">
          <a:solidFill>
            <a:schemeClr val="tx2"/>
          </a:solidFill>
          <a:latin typeface="Calibri"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000">
          <a:solidFill>
            <a:schemeClr val="tx2"/>
          </a:solidFill>
          <a:latin typeface="Calibri"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000">
          <a:solidFill>
            <a:schemeClr val="tx2"/>
          </a:solidFill>
          <a:latin typeface="Calibri" pitchFamily="-65" charset="0"/>
          <a:ea typeface="ＭＳ Ｐゴシック" pitchFamily="-65" charset="-128"/>
          <a:cs typeface="ＭＳ Ｐゴシック" pitchFamily="-65" charset="-128"/>
        </a:defRPr>
      </a:lvl5pPr>
      <a:lvl6pPr marL="457200" algn="ctr" rtl="0" eaLnBrk="1" fontAlgn="base" hangingPunct="1">
        <a:spcBef>
          <a:spcPct val="0"/>
        </a:spcBef>
        <a:spcAft>
          <a:spcPct val="0"/>
        </a:spcAft>
        <a:defRPr sz="4400">
          <a:solidFill>
            <a:schemeClr val="tx2"/>
          </a:solidFill>
          <a:latin typeface="Helvetica" pitchFamily="-108" charset="0"/>
        </a:defRPr>
      </a:lvl6pPr>
      <a:lvl7pPr marL="914400" algn="ctr" rtl="0" eaLnBrk="1" fontAlgn="base" hangingPunct="1">
        <a:spcBef>
          <a:spcPct val="0"/>
        </a:spcBef>
        <a:spcAft>
          <a:spcPct val="0"/>
        </a:spcAft>
        <a:defRPr sz="4400">
          <a:solidFill>
            <a:schemeClr val="tx2"/>
          </a:solidFill>
          <a:latin typeface="Helvetica" pitchFamily="-108" charset="0"/>
        </a:defRPr>
      </a:lvl7pPr>
      <a:lvl8pPr marL="1371600" algn="ctr" rtl="0" eaLnBrk="1" fontAlgn="base" hangingPunct="1">
        <a:spcBef>
          <a:spcPct val="0"/>
        </a:spcBef>
        <a:spcAft>
          <a:spcPct val="0"/>
        </a:spcAft>
        <a:defRPr sz="4400">
          <a:solidFill>
            <a:schemeClr val="tx2"/>
          </a:solidFill>
          <a:latin typeface="Helvetica" pitchFamily="-108" charset="0"/>
        </a:defRPr>
      </a:lvl8pPr>
      <a:lvl9pPr marL="1828800" algn="ctr" rtl="0" eaLnBrk="1" fontAlgn="base" hangingPunct="1">
        <a:spcBef>
          <a:spcPct val="0"/>
        </a:spcBef>
        <a:spcAft>
          <a:spcPct val="0"/>
        </a:spcAft>
        <a:defRPr sz="4400">
          <a:solidFill>
            <a:schemeClr val="tx2"/>
          </a:solidFill>
          <a:latin typeface="Helvetica" pitchFamily="-108" charset="0"/>
        </a:defRPr>
      </a:lvl9pPr>
    </p:titleStyle>
    <p:bodyStyle>
      <a:lvl1pPr marL="342900" indent="-342900" algn="l" rtl="0" eaLnBrk="0" fontAlgn="base" hangingPunct="0">
        <a:spcBef>
          <a:spcPct val="20000"/>
        </a:spcBef>
        <a:spcAft>
          <a:spcPct val="0"/>
        </a:spcAft>
        <a:buClr>
          <a:schemeClr val="accent1">
            <a:lumMod val="50000"/>
          </a:schemeClr>
        </a:buClr>
        <a:buSzPct val="100000"/>
        <a:buFont typeface="Arial" pitchFamily="-106" charset="0"/>
        <a:buChar char="•"/>
        <a:defRPr sz="26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lr>
          <a:schemeClr val="accent1">
            <a:lumMod val="50000"/>
          </a:schemeClr>
        </a:buClr>
        <a:buSzPct val="100000"/>
        <a:buFont typeface="Arial" pitchFamily="-106" charset="0"/>
        <a:buChar char="•"/>
        <a:defRPr sz="2000">
          <a:solidFill>
            <a:schemeClr val="tx1"/>
          </a:solidFill>
          <a:latin typeface="+mn-lt"/>
          <a:ea typeface="ＭＳ Ｐゴシック" pitchFamily="-108" charset="-128"/>
        </a:defRPr>
      </a:lvl2pPr>
      <a:lvl3pPr marL="1085850" indent="-228600" algn="l" rtl="0" eaLnBrk="0" fontAlgn="base" hangingPunct="0">
        <a:spcBef>
          <a:spcPct val="20000"/>
        </a:spcBef>
        <a:spcAft>
          <a:spcPct val="0"/>
        </a:spcAft>
        <a:buClr>
          <a:schemeClr val="accent1">
            <a:lumMod val="50000"/>
          </a:schemeClr>
        </a:buClr>
        <a:buSzPct val="100000"/>
        <a:buFont typeface="Arial" pitchFamily="-106" charset="0"/>
        <a:buChar char="•"/>
        <a:defRPr>
          <a:solidFill>
            <a:schemeClr val="tx1"/>
          </a:solidFill>
          <a:latin typeface="+mn-lt"/>
          <a:ea typeface="ＭＳ Ｐゴシック" pitchFamily="-108" charset="-128"/>
        </a:defRPr>
      </a:lvl3pPr>
      <a:lvl4pPr marL="1428750" indent="-228600" algn="l" rtl="0" eaLnBrk="0" fontAlgn="base" hangingPunct="0">
        <a:spcBef>
          <a:spcPct val="20000"/>
        </a:spcBef>
        <a:spcAft>
          <a:spcPct val="0"/>
        </a:spcAft>
        <a:buClr>
          <a:schemeClr val="accent1">
            <a:lumMod val="50000"/>
          </a:schemeClr>
        </a:buClr>
        <a:buSzPct val="100000"/>
        <a:buFont typeface="Arial" pitchFamily="-106" charset="0"/>
        <a:buChar char="•"/>
        <a:defRPr sz="1600">
          <a:solidFill>
            <a:schemeClr val="tx1"/>
          </a:solidFill>
          <a:latin typeface="+mn-lt"/>
          <a:ea typeface="ＭＳ Ｐゴシック" pitchFamily="-108" charset="-128"/>
        </a:defRPr>
      </a:lvl4pPr>
      <a:lvl5pPr marL="1771650" indent="-228600" algn="l" rtl="0" eaLnBrk="0" fontAlgn="base" hangingPunct="0">
        <a:spcBef>
          <a:spcPct val="20000"/>
        </a:spcBef>
        <a:spcAft>
          <a:spcPct val="0"/>
        </a:spcAft>
        <a:buClr>
          <a:schemeClr val="accent1">
            <a:lumMod val="50000"/>
          </a:schemeClr>
        </a:buClr>
        <a:buSzPct val="100000"/>
        <a:buFont typeface="Arial" pitchFamily="-106" charset="0"/>
        <a:buChar char="•"/>
        <a:defRPr sz="1400">
          <a:solidFill>
            <a:schemeClr val="tx1"/>
          </a:solidFill>
          <a:latin typeface="+mn-lt"/>
          <a:ea typeface="ＭＳ Ｐゴシック" pitchFamily="-108" charset="-128"/>
        </a:defRPr>
      </a:lvl5pPr>
      <a:lvl6pPr marL="2228850" indent="-228600" algn="l" rtl="0" eaLnBrk="1" fontAlgn="base" hangingPunct="1">
        <a:spcBef>
          <a:spcPct val="20000"/>
        </a:spcBef>
        <a:spcAft>
          <a:spcPct val="0"/>
        </a:spcAft>
        <a:buClr>
          <a:schemeClr val="accent5">
            <a:lumMod val="60000"/>
            <a:lumOff val="40000"/>
          </a:schemeClr>
        </a:buClr>
        <a:buFont typeface="Wingdings" charset="2"/>
        <a:buNone/>
        <a:defRPr lang="en-US" sz="2000" dirty="0" smtClean="0">
          <a:solidFill>
            <a:schemeClr val="tx1"/>
          </a:solidFill>
          <a:latin typeface="+mn-lt"/>
          <a:ea typeface="ＭＳ Ｐゴシック" pitchFamily="-108" charset="-128"/>
        </a:defRPr>
      </a:lvl6pPr>
      <a:lvl7pPr marL="2686050" indent="-228600" algn="l" rtl="0" eaLnBrk="1" fontAlgn="base" hangingPunct="1">
        <a:spcBef>
          <a:spcPct val="20000"/>
        </a:spcBef>
        <a:spcAft>
          <a:spcPct val="0"/>
        </a:spcAft>
        <a:buClr>
          <a:srgbClr val="76241D"/>
        </a:buClr>
        <a:buFont typeface="Wingdings" pitchFamily="-108" charset="2"/>
        <a:buNone/>
        <a:defRPr sz="2000">
          <a:solidFill>
            <a:schemeClr val="tx1"/>
          </a:solidFill>
          <a:latin typeface="+mn-lt"/>
          <a:ea typeface="ＭＳ Ｐゴシック" pitchFamily="-108" charset="-128"/>
        </a:defRPr>
      </a:lvl7pPr>
      <a:lvl8pPr marL="3143250" indent="-228600" algn="l" rtl="0" eaLnBrk="1" fontAlgn="base" hangingPunct="1">
        <a:spcBef>
          <a:spcPct val="20000"/>
        </a:spcBef>
        <a:spcAft>
          <a:spcPct val="0"/>
        </a:spcAft>
        <a:buClr>
          <a:srgbClr val="76241D"/>
        </a:buClr>
        <a:buFont typeface="Wingdings" pitchFamily="-108" charset="2"/>
        <a:buChar char="§"/>
        <a:defRPr sz="2000">
          <a:solidFill>
            <a:schemeClr val="tx1"/>
          </a:solidFill>
          <a:latin typeface="+mn-lt"/>
          <a:ea typeface="ＭＳ Ｐゴシック" pitchFamily="-108" charset="-128"/>
        </a:defRPr>
      </a:lvl8pPr>
      <a:lvl9pPr marL="3600450" indent="-228600" algn="l" rtl="0" eaLnBrk="1" fontAlgn="base" hangingPunct="1">
        <a:spcBef>
          <a:spcPct val="20000"/>
        </a:spcBef>
        <a:spcAft>
          <a:spcPct val="0"/>
        </a:spcAft>
        <a:buClr>
          <a:srgbClr val="76241D"/>
        </a:buClr>
        <a:buFont typeface="Wingdings" pitchFamily="-108" charset="2"/>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Chris Argenta</a:t>
            </a:r>
          </a:p>
          <a:p>
            <a:r>
              <a:rPr lang="en-US" dirty="0" smtClean="0"/>
              <a:t>cargenta@ara.com</a:t>
            </a:r>
            <a:endParaRPr lang="en-US" dirty="0"/>
          </a:p>
        </p:txBody>
      </p:sp>
      <p:sp>
        <p:nvSpPr>
          <p:cNvPr id="3" name="Title 2"/>
          <p:cNvSpPr>
            <a:spLocks noGrp="1"/>
          </p:cNvSpPr>
          <p:nvPr>
            <p:ph type="ctrTitle"/>
          </p:nvPr>
        </p:nvSpPr>
        <p:spPr/>
        <p:txBody>
          <a:bodyPr/>
          <a:lstStyle/>
          <a:p>
            <a:r>
              <a:rPr lang="en-US" sz="3200" dirty="0" smtClean="0"/>
              <a:t>LAS FSP 11/20/14</a:t>
            </a:r>
            <a:br>
              <a:rPr lang="en-US" sz="3200" dirty="0" smtClean="0"/>
            </a:br>
            <a:r>
              <a:rPr lang="en-US" sz="3200" dirty="0" smtClean="0"/>
              <a:t>Term/Concept Suggestions</a:t>
            </a:r>
            <a:endParaRPr lang="en-US" sz="3200" dirty="0"/>
          </a:p>
        </p:txBody>
      </p:sp>
    </p:spTree>
    <p:extLst>
      <p:ext uri="{BB962C8B-B14F-4D97-AF65-F5344CB8AC3E}">
        <p14:creationId xmlns:p14="http://schemas.microsoft.com/office/powerpoint/2010/main" val="370711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629607" y="2535420"/>
            <a:ext cx="1225602" cy="1225602"/>
          </a:xfrm>
          <a:prstGeom prst="ellipse">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lumMod val="65000"/>
                  </a:schemeClr>
                </a:solidFill>
              </a:rPr>
              <a:t>State</a:t>
            </a:r>
            <a:r>
              <a:rPr lang="en-US" sz="1400" baseline="30000" dirty="0" err="1" smtClean="0">
                <a:solidFill>
                  <a:schemeClr val="bg1">
                    <a:lumMod val="65000"/>
                  </a:schemeClr>
                </a:solidFill>
              </a:rPr>
              <a:t>X</a:t>
            </a:r>
            <a:endParaRPr lang="en-US" sz="1400" baseline="30000" dirty="0">
              <a:solidFill>
                <a:schemeClr val="bg1">
                  <a:lumMod val="65000"/>
                </a:schemeClr>
              </a:solidFill>
            </a:endParaRPr>
          </a:p>
        </p:txBody>
      </p:sp>
      <p:cxnSp>
        <p:nvCxnSpPr>
          <p:cNvPr id="94" name="Elbow Connector 93"/>
          <p:cNvCxnSpPr>
            <a:stCxn id="136" idx="3"/>
            <a:endCxn id="60" idx="1"/>
          </p:cNvCxnSpPr>
          <p:nvPr/>
        </p:nvCxnSpPr>
        <p:spPr>
          <a:xfrm>
            <a:off x="902723" y="3381443"/>
            <a:ext cx="1862184" cy="22110"/>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Proposed Projector Terminology/Structure</a:t>
            </a:r>
            <a:endParaRPr lang="en-US" dirty="0"/>
          </a:p>
        </p:txBody>
      </p:sp>
      <p:cxnSp>
        <p:nvCxnSpPr>
          <p:cNvPr id="7" name="Straight Arrow Connector 6"/>
          <p:cNvCxnSpPr/>
          <p:nvPr/>
        </p:nvCxnSpPr>
        <p:spPr>
          <a:xfrm flipV="1">
            <a:off x="265967" y="6392160"/>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6088884"/>
            <a:ext cx="848264" cy="307777"/>
          </a:xfrm>
          <a:prstGeom prst="rect">
            <a:avLst/>
          </a:prstGeom>
          <a:noFill/>
        </p:spPr>
        <p:txBody>
          <a:bodyPr wrap="square" rtlCol="0">
            <a:spAutoFit/>
          </a:bodyPr>
          <a:lstStyle/>
          <a:p>
            <a:r>
              <a:rPr lang="en-US" sz="1400" dirty="0" smtClean="0"/>
              <a:t>Time</a:t>
            </a:r>
            <a:endParaRPr lang="en-US" sz="1400" dirty="0"/>
          </a:p>
        </p:txBody>
      </p:sp>
      <p:cxnSp>
        <p:nvCxnSpPr>
          <p:cNvPr id="18" name="Straight Arrow Connector 17"/>
          <p:cNvCxnSpPr>
            <a:stCxn id="124" idx="2"/>
            <a:endCxn id="14" idx="2"/>
          </p:cNvCxnSpPr>
          <p:nvPr/>
        </p:nvCxnSpPr>
        <p:spPr>
          <a:xfrm>
            <a:off x="3457104" y="5005112"/>
            <a:ext cx="1361534" cy="469379"/>
          </a:xfrm>
          <a:prstGeom prst="straightConnector1">
            <a:avLst/>
          </a:prstGeom>
          <a:ln>
            <a:solidFill>
              <a:schemeClr val="bg1">
                <a:lumMod val="6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124" idx="3"/>
            <a:endCxn id="138" idx="2"/>
          </p:cNvCxnSpPr>
          <p:nvPr/>
        </p:nvCxnSpPr>
        <p:spPr>
          <a:xfrm flipV="1">
            <a:off x="3466027" y="3861561"/>
            <a:ext cx="1341683" cy="398566"/>
          </a:xfrm>
          <a:prstGeom prst="straightConnector1">
            <a:avLst/>
          </a:prstGeom>
          <a:ln>
            <a:solidFill>
              <a:schemeClr val="bg1">
                <a:lumMod val="6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rot="18941171">
            <a:off x="2562251" y="4101336"/>
            <a:ext cx="1053644" cy="1053644"/>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chemeClr val="bg1">
                  <a:lumMod val="65000"/>
                </a:schemeClr>
              </a:solidFill>
            </a:endParaRPr>
          </a:p>
        </p:txBody>
      </p:sp>
      <p:cxnSp>
        <p:nvCxnSpPr>
          <p:cNvPr id="125" name="Straight Arrow Connector 124"/>
          <p:cNvCxnSpPr>
            <a:stCxn id="13" idx="6"/>
            <a:endCxn id="124" idx="0"/>
          </p:cNvCxnSpPr>
          <p:nvPr/>
        </p:nvCxnSpPr>
        <p:spPr>
          <a:xfrm>
            <a:off x="1855209" y="3148221"/>
            <a:ext cx="865833" cy="1102983"/>
          </a:xfrm>
          <a:prstGeom prst="straightConnector1">
            <a:avLst/>
          </a:prstGeom>
          <a:ln>
            <a:solidFill>
              <a:schemeClr val="bg1">
                <a:lumMod val="6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499007" y="4366548"/>
            <a:ext cx="1180130" cy="523220"/>
          </a:xfrm>
          <a:prstGeom prst="rect">
            <a:avLst/>
          </a:prstGeom>
          <a:noFill/>
        </p:spPr>
        <p:txBody>
          <a:bodyPr wrap="none" rtlCol="0">
            <a:spAutoFit/>
          </a:bodyPr>
          <a:lstStyle/>
          <a:p>
            <a:pPr algn="ctr"/>
            <a:r>
              <a:rPr lang="en-US" sz="1400" dirty="0" smtClean="0">
                <a:solidFill>
                  <a:schemeClr val="bg1">
                    <a:lumMod val="65000"/>
                  </a:schemeClr>
                </a:solidFill>
              </a:rPr>
              <a:t>Conditioning</a:t>
            </a:r>
          </a:p>
          <a:p>
            <a:pPr algn="ctr"/>
            <a:r>
              <a:rPr lang="en-US" sz="1400" dirty="0" smtClean="0">
                <a:solidFill>
                  <a:schemeClr val="bg1">
                    <a:lumMod val="65000"/>
                  </a:schemeClr>
                </a:solidFill>
              </a:rPr>
              <a:t>Event C</a:t>
            </a:r>
            <a:endParaRPr lang="en-US" sz="1400" dirty="0">
              <a:solidFill>
                <a:schemeClr val="bg1">
                  <a:lumMod val="65000"/>
                </a:schemeClr>
              </a:solidFill>
            </a:endParaRPr>
          </a:p>
        </p:txBody>
      </p:sp>
      <p:grpSp>
        <p:nvGrpSpPr>
          <p:cNvPr id="130" name="Group 129"/>
          <p:cNvGrpSpPr/>
          <p:nvPr/>
        </p:nvGrpSpPr>
        <p:grpSpPr>
          <a:xfrm>
            <a:off x="302019" y="2296047"/>
            <a:ext cx="655176" cy="1753301"/>
            <a:chOff x="756247" y="3382329"/>
            <a:chExt cx="793629" cy="2118450"/>
          </a:xfrm>
        </p:grpSpPr>
        <p:sp>
          <p:nvSpPr>
            <p:cNvPr id="131" name="Rectangle 130"/>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32" name="Rectangle 131"/>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33" name="Rectangle 132"/>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34" name="Rectangle 133"/>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35" name="Rectangle 134"/>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36" name="Rectangle 135"/>
            <p:cNvSpPr/>
            <p:nvPr/>
          </p:nvSpPr>
          <p:spPr>
            <a:xfrm>
              <a:off x="836901" y="4568019"/>
              <a:ext cx="646992" cy="25150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37" name="Rectangle 13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sp>
        <p:nvSpPr>
          <p:cNvPr id="14" name="Oval 13"/>
          <p:cNvSpPr/>
          <p:nvPr/>
        </p:nvSpPr>
        <p:spPr>
          <a:xfrm>
            <a:off x="4818638" y="4891854"/>
            <a:ext cx="1165275" cy="1165274"/>
          </a:xfrm>
          <a:prstGeom prst="ellipse">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lumMod val="65000"/>
                  </a:schemeClr>
                </a:solidFill>
              </a:rPr>
              <a:t>State</a:t>
            </a:r>
            <a:r>
              <a:rPr lang="en-US" sz="1400" baseline="30000" dirty="0" err="1" smtClean="0">
                <a:solidFill>
                  <a:schemeClr val="bg1">
                    <a:lumMod val="65000"/>
                  </a:schemeClr>
                </a:solidFill>
              </a:rPr>
              <a:t>Y</a:t>
            </a:r>
            <a:endParaRPr lang="en-US" sz="1400" baseline="30000" dirty="0">
              <a:solidFill>
                <a:schemeClr val="bg1">
                  <a:lumMod val="65000"/>
                </a:schemeClr>
              </a:solidFill>
            </a:endParaRPr>
          </a:p>
        </p:txBody>
      </p:sp>
      <p:sp>
        <p:nvSpPr>
          <p:cNvPr id="69" name="Oval 68"/>
          <p:cNvSpPr/>
          <p:nvPr/>
        </p:nvSpPr>
        <p:spPr>
          <a:xfrm>
            <a:off x="3265765" y="1585050"/>
            <a:ext cx="1165275" cy="1165274"/>
          </a:xfrm>
          <a:prstGeom prst="ellipse">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lumMod val="65000"/>
                  </a:schemeClr>
                </a:solidFill>
              </a:rPr>
              <a:t>State</a:t>
            </a:r>
            <a:r>
              <a:rPr lang="en-US" sz="1400" baseline="30000" dirty="0" err="1" smtClean="0">
                <a:solidFill>
                  <a:schemeClr val="bg1">
                    <a:lumMod val="65000"/>
                  </a:schemeClr>
                </a:solidFill>
              </a:rPr>
              <a:t>Q</a:t>
            </a:r>
            <a:endParaRPr lang="en-US" sz="1400" baseline="30000" dirty="0">
              <a:solidFill>
                <a:schemeClr val="bg1">
                  <a:lumMod val="65000"/>
                </a:schemeClr>
              </a:solidFill>
            </a:endParaRPr>
          </a:p>
        </p:txBody>
      </p:sp>
      <p:grpSp>
        <p:nvGrpSpPr>
          <p:cNvPr id="75" name="Group 74"/>
          <p:cNvGrpSpPr/>
          <p:nvPr/>
        </p:nvGrpSpPr>
        <p:grpSpPr>
          <a:xfrm>
            <a:off x="4209140" y="1245474"/>
            <a:ext cx="622927" cy="1666998"/>
            <a:chOff x="756247" y="3382329"/>
            <a:chExt cx="793629" cy="2118450"/>
          </a:xfrm>
        </p:grpSpPr>
        <p:sp>
          <p:nvSpPr>
            <p:cNvPr id="82" name="Rectangle 81"/>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83" name="Rectangle 82"/>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84" name="Rectangle 83"/>
            <p:cNvSpPr/>
            <p:nvPr/>
          </p:nvSpPr>
          <p:spPr>
            <a:xfrm>
              <a:off x="836901" y="3962483"/>
              <a:ext cx="646992" cy="251508"/>
            </a:xfrm>
            <a:prstGeom prst="rect">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86" name="Rectangle 85"/>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87" name="Rectangle 86"/>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88" name="Rectangle 87"/>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89" name="Rectangle 88"/>
            <p:cNvSpPr/>
            <p:nvPr/>
          </p:nvSpPr>
          <p:spPr>
            <a:xfrm>
              <a:off x="836901" y="4870787"/>
              <a:ext cx="646992" cy="25150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grpSp>
        <p:nvGrpSpPr>
          <p:cNvPr id="107" name="Group 106"/>
          <p:cNvGrpSpPr/>
          <p:nvPr/>
        </p:nvGrpSpPr>
        <p:grpSpPr>
          <a:xfrm>
            <a:off x="5683017" y="4640992"/>
            <a:ext cx="622927" cy="1666998"/>
            <a:chOff x="756247" y="3382329"/>
            <a:chExt cx="793629" cy="2118450"/>
          </a:xfrm>
        </p:grpSpPr>
        <p:sp>
          <p:nvSpPr>
            <p:cNvPr id="109" name="Rectangle 108"/>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10" name="Rectangle 109"/>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11" name="Rectangle 110"/>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19" name="Rectangle 118"/>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20" name="Rectangle 119"/>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21" name="Rectangle 120"/>
            <p:cNvSpPr/>
            <p:nvPr/>
          </p:nvSpPr>
          <p:spPr>
            <a:xfrm>
              <a:off x="836901" y="4568019"/>
              <a:ext cx="646992" cy="25150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29" name="Rectangle 128"/>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sp>
        <p:nvSpPr>
          <p:cNvPr id="138" name="Oval 137"/>
          <p:cNvSpPr/>
          <p:nvPr/>
        </p:nvSpPr>
        <p:spPr>
          <a:xfrm>
            <a:off x="4807710" y="3278924"/>
            <a:ext cx="1165275" cy="1165274"/>
          </a:xfrm>
          <a:prstGeom prst="ellipse">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lumMod val="65000"/>
                  </a:schemeClr>
                </a:solidFill>
              </a:rPr>
              <a:t>State</a:t>
            </a:r>
            <a:r>
              <a:rPr lang="en-US" sz="1400" baseline="30000" dirty="0" err="1" smtClean="0">
                <a:solidFill>
                  <a:schemeClr val="bg1">
                    <a:lumMod val="65000"/>
                  </a:schemeClr>
                </a:solidFill>
              </a:rPr>
              <a:t>Z</a:t>
            </a:r>
            <a:endParaRPr lang="en-US" sz="1400" baseline="30000" dirty="0">
              <a:solidFill>
                <a:schemeClr val="bg1">
                  <a:lumMod val="65000"/>
                </a:schemeClr>
              </a:solidFill>
            </a:endParaRPr>
          </a:p>
        </p:txBody>
      </p:sp>
      <p:grpSp>
        <p:nvGrpSpPr>
          <p:cNvPr id="139" name="Group 138"/>
          <p:cNvGrpSpPr/>
          <p:nvPr/>
        </p:nvGrpSpPr>
        <p:grpSpPr>
          <a:xfrm>
            <a:off x="5683017" y="2886405"/>
            <a:ext cx="622927" cy="1666998"/>
            <a:chOff x="756247" y="3382329"/>
            <a:chExt cx="793629" cy="2118450"/>
          </a:xfrm>
        </p:grpSpPr>
        <p:sp>
          <p:nvSpPr>
            <p:cNvPr id="140" name="Rectangle 13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41" name="Rectangle 14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42" name="Rectangle 14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43" name="Rectangle 14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44" name="Rectangle 14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45" name="Rectangle 144"/>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46" name="Rectangle 145"/>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cxnSp>
        <p:nvCxnSpPr>
          <p:cNvPr id="147" name="Straight Arrow Connector 146"/>
          <p:cNvCxnSpPr>
            <a:stCxn id="13" idx="6"/>
            <a:endCxn id="69" idx="2"/>
          </p:cNvCxnSpPr>
          <p:nvPr/>
        </p:nvCxnSpPr>
        <p:spPr>
          <a:xfrm flipV="1">
            <a:off x="1855209" y="2167687"/>
            <a:ext cx="1410556" cy="980534"/>
          </a:xfrm>
          <a:prstGeom prst="straightConnector1">
            <a:avLst/>
          </a:prstGeom>
          <a:ln>
            <a:solidFill>
              <a:schemeClr val="bg1">
                <a:lumMod val="6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 name="Pentagon 2"/>
          <p:cNvSpPr/>
          <p:nvPr/>
        </p:nvSpPr>
        <p:spPr>
          <a:xfrm>
            <a:off x="1534355" y="1631952"/>
            <a:ext cx="1507539" cy="431923"/>
          </a:xfrm>
          <a:prstGeom prst="homePlate">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solidFill>
              </a:rPr>
              <a:t>Projector A</a:t>
            </a:r>
            <a:endParaRPr lang="en-US" sz="1400" dirty="0">
              <a:solidFill>
                <a:schemeClr val="bg1"/>
              </a:solidFill>
            </a:endParaRPr>
          </a:p>
        </p:txBody>
      </p:sp>
      <p:sp>
        <p:nvSpPr>
          <p:cNvPr id="60" name="Pentagon 59"/>
          <p:cNvSpPr/>
          <p:nvPr/>
        </p:nvSpPr>
        <p:spPr>
          <a:xfrm>
            <a:off x="2764907" y="3187591"/>
            <a:ext cx="1507539" cy="431923"/>
          </a:xfrm>
          <a:prstGeom prst="homePlate">
            <a:avLst/>
          </a:prstGeom>
          <a:solidFill>
            <a:srgbClr val="00B050"/>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solidFill>
              </a:rPr>
              <a:t>Projector B</a:t>
            </a:r>
            <a:endParaRPr lang="en-US" sz="1400" dirty="0">
              <a:solidFill>
                <a:schemeClr val="bg1"/>
              </a:solidFill>
            </a:endParaRPr>
          </a:p>
        </p:txBody>
      </p:sp>
      <p:cxnSp>
        <p:nvCxnSpPr>
          <p:cNvPr id="68" name="Elbow Connector 67"/>
          <p:cNvCxnSpPr>
            <a:stCxn id="136" idx="3"/>
            <a:endCxn id="3" idx="1"/>
          </p:cNvCxnSpPr>
          <p:nvPr/>
        </p:nvCxnSpPr>
        <p:spPr>
          <a:xfrm flipV="1">
            <a:off x="902723" y="1847914"/>
            <a:ext cx="631632" cy="1533529"/>
          </a:xfrm>
          <a:prstGeom prst="bentConnector3">
            <a:avLst>
              <a:gd name="adj1" fmla="val 50000"/>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4" name="Elbow Connector 73"/>
          <p:cNvCxnSpPr>
            <a:stCxn id="3" idx="3"/>
            <a:endCxn id="84" idx="1"/>
          </p:cNvCxnSpPr>
          <p:nvPr/>
        </p:nvCxnSpPr>
        <p:spPr>
          <a:xfrm flipV="1">
            <a:off x="3041894" y="1800949"/>
            <a:ext cx="1230552" cy="46965"/>
          </a:xfrm>
          <a:prstGeom prst="bentConnector3">
            <a:avLst>
              <a:gd name="adj1" fmla="val 50000"/>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3" idx="3"/>
            <a:endCxn id="88" idx="1"/>
          </p:cNvCxnSpPr>
          <p:nvPr/>
        </p:nvCxnSpPr>
        <p:spPr>
          <a:xfrm>
            <a:off x="3041894" y="1847914"/>
            <a:ext cx="1230552" cy="429529"/>
          </a:xfrm>
          <a:prstGeom prst="bentConnector3">
            <a:avLst>
              <a:gd name="adj1" fmla="val 50000"/>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0" name="Elbow Connector 79"/>
          <p:cNvCxnSpPr>
            <a:stCxn id="3" idx="3"/>
            <a:endCxn id="89" idx="1"/>
          </p:cNvCxnSpPr>
          <p:nvPr/>
        </p:nvCxnSpPr>
        <p:spPr>
          <a:xfrm>
            <a:off x="3041894" y="1847914"/>
            <a:ext cx="1230552" cy="667775"/>
          </a:xfrm>
          <a:prstGeom prst="bentConnector3">
            <a:avLst>
              <a:gd name="adj1" fmla="val 50000"/>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134" idx="3"/>
            <a:endCxn id="60" idx="1"/>
          </p:cNvCxnSpPr>
          <p:nvPr/>
        </p:nvCxnSpPr>
        <p:spPr>
          <a:xfrm flipV="1">
            <a:off x="902723" y="3403553"/>
            <a:ext cx="1862184" cy="479052"/>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132" idx="3"/>
            <a:endCxn id="60" idx="1"/>
          </p:cNvCxnSpPr>
          <p:nvPr/>
        </p:nvCxnSpPr>
        <p:spPr>
          <a:xfrm>
            <a:off x="902723" y="2629700"/>
            <a:ext cx="1862184" cy="773853"/>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60" idx="3"/>
            <a:endCxn id="145" idx="1"/>
          </p:cNvCxnSpPr>
          <p:nvPr/>
        </p:nvCxnSpPr>
        <p:spPr>
          <a:xfrm>
            <a:off x="4272446" y="3403553"/>
            <a:ext cx="1473877" cy="514821"/>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137" idx="3"/>
            <a:endCxn id="3" idx="1"/>
          </p:cNvCxnSpPr>
          <p:nvPr/>
        </p:nvCxnSpPr>
        <p:spPr>
          <a:xfrm flipV="1">
            <a:off x="902723" y="1847914"/>
            <a:ext cx="631632" cy="1784110"/>
          </a:xfrm>
          <a:prstGeom prst="bentConnector3">
            <a:avLst>
              <a:gd name="adj1" fmla="val 50000"/>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6" name="Elbow Connector 95"/>
          <p:cNvCxnSpPr>
            <a:stCxn id="60" idx="3"/>
            <a:endCxn id="141" idx="1"/>
          </p:cNvCxnSpPr>
          <p:nvPr/>
        </p:nvCxnSpPr>
        <p:spPr>
          <a:xfrm flipV="1">
            <a:off x="4272446" y="3203634"/>
            <a:ext cx="1473877" cy="199919"/>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9" name="Elbow Connector 98"/>
          <p:cNvCxnSpPr>
            <a:stCxn id="60" idx="3"/>
            <a:endCxn id="143" idx="1"/>
          </p:cNvCxnSpPr>
          <p:nvPr/>
        </p:nvCxnSpPr>
        <p:spPr>
          <a:xfrm>
            <a:off x="4272446" y="3403553"/>
            <a:ext cx="1473877" cy="991314"/>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p:cNvCxnSpPr>
            <a:stCxn id="60" idx="3"/>
            <a:endCxn id="121" idx="1"/>
          </p:cNvCxnSpPr>
          <p:nvPr/>
        </p:nvCxnSpPr>
        <p:spPr>
          <a:xfrm>
            <a:off x="4272446" y="3403553"/>
            <a:ext cx="1473877" cy="2269408"/>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60" idx="3"/>
            <a:endCxn id="110" idx="1"/>
          </p:cNvCxnSpPr>
          <p:nvPr/>
        </p:nvCxnSpPr>
        <p:spPr>
          <a:xfrm>
            <a:off x="4272446" y="3403553"/>
            <a:ext cx="1473877" cy="1554668"/>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60" idx="3"/>
            <a:endCxn id="119" idx="1"/>
          </p:cNvCxnSpPr>
          <p:nvPr/>
        </p:nvCxnSpPr>
        <p:spPr>
          <a:xfrm>
            <a:off x="4272446" y="3403553"/>
            <a:ext cx="1473877" cy="2745901"/>
          </a:xfrm>
          <a:prstGeom prst="bentConnector3">
            <a:avLst>
              <a:gd name="adj1" fmla="val 50000"/>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2" name="Elbow Connector 111"/>
          <p:cNvCxnSpPr>
            <a:endCxn id="60" idx="2"/>
          </p:cNvCxnSpPr>
          <p:nvPr/>
        </p:nvCxnSpPr>
        <p:spPr>
          <a:xfrm rot="5400000" flipH="1" flipV="1">
            <a:off x="2929578" y="3779010"/>
            <a:ext cx="640613" cy="321623"/>
          </a:xfrm>
          <a:prstGeom prst="bentConnector3">
            <a:avLst>
              <a:gd name="adj1" fmla="val 71545"/>
            </a:avLst>
          </a:prstGeom>
          <a:ln>
            <a:solidFill>
              <a:srgbClr val="00B050"/>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986115" y="1219732"/>
            <a:ext cx="3804210" cy="1677382"/>
          </a:xfrm>
          <a:prstGeom prst="rect">
            <a:avLst/>
          </a:prstGeom>
          <a:noFill/>
        </p:spPr>
        <p:txBody>
          <a:bodyPr wrap="square" rtlCol="0">
            <a:spAutoFit/>
          </a:bodyPr>
          <a:lstStyle/>
          <a:p>
            <a:r>
              <a:rPr lang="en-US" sz="1400" dirty="0" smtClean="0"/>
              <a:t>Individual projectors have a </a:t>
            </a:r>
            <a:r>
              <a:rPr lang="en-US" sz="1400" u="sng" dirty="0" smtClean="0"/>
              <a:t>projection domain</a:t>
            </a:r>
            <a:r>
              <a:rPr lang="en-US" sz="1400" dirty="0" smtClean="0"/>
              <a:t> from which they sense and project. This is essentially which features the projector is valid to project.</a:t>
            </a:r>
          </a:p>
          <a:p>
            <a:pPr>
              <a:spcBef>
                <a:spcPts val="600"/>
              </a:spcBef>
            </a:pPr>
            <a:r>
              <a:rPr lang="en-US" sz="1400" dirty="0" smtClean="0"/>
              <a:t>This is different from a </a:t>
            </a:r>
            <a:r>
              <a:rPr lang="en-US" sz="1400" u="sng" dirty="0" smtClean="0"/>
              <a:t>mission domain</a:t>
            </a:r>
            <a:r>
              <a:rPr lang="en-US" sz="1400" dirty="0"/>
              <a:t> </a:t>
            </a:r>
            <a:r>
              <a:rPr lang="en-US" sz="1400" dirty="0" smtClean="0"/>
              <a:t>which includes what features are relevant and how they map to external data.</a:t>
            </a:r>
            <a:endParaRPr lang="en-US" sz="1400" dirty="0"/>
          </a:p>
        </p:txBody>
      </p:sp>
      <p:sp>
        <p:nvSpPr>
          <p:cNvPr id="118" name="TextBox 117"/>
          <p:cNvSpPr txBox="1"/>
          <p:nvPr/>
        </p:nvSpPr>
        <p:spPr>
          <a:xfrm>
            <a:off x="6380719" y="2881212"/>
            <a:ext cx="2314707" cy="1384995"/>
          </a:xfrm>
          <a:prstGeom prst="rect">
            <a:avLst/>
          </a:prstGeom>
          <a:noFill/>
        </p:spPr>
        <p:txBody>
          <a:bodyPr wrap="square" rtlCol="0">
            <a:spAutoFit/>
          </a:bodyPr>
          <a:lstStyle/>
          <a:p>
            <a:r>
              <a:rPr lang="en-US" sz="1400" dirty="0" smtClean="0"/>
              <a:t>We may be able aggregate states/features across projectors to essentially crowd-source to the projectors while respecting their projection domains.</a:t>
            </a:r>
          </a:p>
        </p:txBody>
      </p:sp>
      <p:cxnSp>
        <p:nvCxnSpPr>
          <p:cNvPr id="12" name="Elbow Connector 11"/>
          <p:cNvCxnSpPr>
            <a:stCxn id="133" idx="3"/>
            <a:endCxn id="3" idx="1"/>
          </p:cNvCxnSpPr>
          <p:nvPr/>
        </p:nvCxnSpPr>
        <p:spPr>
          <a:xfrm flipV="1">
            <a:off x="902723" y="1847914"/>
            <a:ext cx="631632" cy="1032367"/>
          </a:xfrm>
          <a:prstGeom prst="bentConnector3">
            <a:avLst/>
          </a:prstGeom>
          <a:ln>
            <a:solidFill>
              <a:schemeClr val="accent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49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ular Callout 24"/>
          <p:cNvSpPr/>
          <p:nvPr/>
        </p:nvSpPr>
        <p:spPr>
          <a:xfrm>
            <a:off x="2708696" y="1138687"/>
            <a:ext cx="3683479" cy="5253487"/>
          </a:xfrm>
          <a:prstGeom prst="wedgeRectCallout">
            <a:avLst>
              <a:gd name="adj1" fmla="val 67331"/>
              <a:gd name="adj2" fmla="val -23310"/>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Proposed Aggregated State Terminology</a:t>
            </a:r>
            <a:endParaRPr lang="en-US" dirty="0"/>
          </a:p>
        </p:txBody>
      </p:sp>
      <p:cxnSp>
        <p:nvCxnSpPr>
          <p:cNvPr id="7" name="Straight Arrow Connector 6"/>
          <p:cNvCxnSpPr/>
          <p:nvPr/>
        </p:nvCxnSpPr>
        <p:spPr>
          <a:xfrm flipV="1">
            <a:off x="145203" y="6392160"/>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45203" y="6088884"/>
            <a:ext cx="848264" cy="307777"/>
          </a:xfrm>
          <a:prstGeom prst="rect">
            <a:avLst/>
          </a:prstGeom>
          <a:noFill/>
        </p:spPr>
        <p:txBody>
          <a:bodyPr wrap="square" rtlCol="0">
            <a:spAutoFit/>
          </a:bodyPr>
          <a:lstStyle/>
          <a:p>
            <a:r>
              <a:rPr lang="en-US" sz="1400" dirty="0" smtClean="0"/>
              <a:t>Time</a:t>
            </a:r>
            <a:endParaRPr lang="en-US" sz="1400" dirty="0"/>
          </a:p>
        </p:txBody>
      </p:sp>
      <p:sp>
        <p:nvSpPr>
          <p:cNvPr id="13" name="Oval 12"/>
          <p:cNvSpPr/>
          <p:nvPr/>
        </p:nvSpPr>
        <p:spPr>
          <a:xfrm>
            <a:off x="620981" y="2535420"/>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X</a:t>
            </a:r>
            <a:endParaRPr lang="en-US" sz="1400" baseline="30000" dirty="0"/>
          </a:p>
        </p:txBody>
      </p:sp>
      <p:cxnSp>
        <p:nvCxnSpPr>
          <p:cNvPr id="18" name="Straight Arrow Connector 17"/>
          <p:cNvCxnSpPr>
            <a:stCxn id="124" idx="2"/>
            <a:endCxn id="14" idx="2"/>
          </p:cNvCxnSpPr>
          <p:nvPr/>
        </p:nvCxnSpPr>
        <p:spPr>
          <a:xfrm>
            <a:off x="3301836" y="5005112"/>
            <a:ext cx="1361534" cy="46937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124" idx="3"/>
            <a:endCxn id="138" idx="2"/>
          </p:cNvCxnSpPr>
          <p:nvPr/>
        </p:nvCxnSpPr>
        <p:spPr>
          <a:xfrm flipV="1">
            <a:off x="3310759" y="3861561"/>
            <a:ext cx="1341683" cy="39856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rot="18941171">
            <a:off x="2406983" y="4101336"/>
            <a:ext cx="1053644" cy="1053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chemeClr val="dk1"/>
              </a:solidFill>
            </a:endParaRPr>
          </a:p>
        </p:txBody>
      </p:sp>
      <p:cxnSp>
        <p:nvCxnSpPr>
          <p:cNvPr id="125" name="Straight Arrow Connector 124"/>
          <p:cNvCxnSpPr>
            <a:stCxn id="13" idx="6"/>
            <a:endCxn id="124" idx="0"/>
          </p:cNvCxnSpPr>
          <p:nvPr/>
        </p:nvCxnSpPr>
        <p:spPr>
          <a:xfrm>
            <a:off x="1846583" y="3148221"/>
            <a:ext cx="719191" cy="110298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343739" y="4366548"/>
            <a:ext cx="1180130" cy="523220"/>
          </a:xfrm>
          <a:prstGeom prst="rect">
            <a:avLst/>
          </a:prstGeom>
          <a:noFill/>
        </p:spPr>
        <p:txBody>
          <a:bodyPr wrap="none" rtlCol="0">
            <a:spAutoFit/>
          </a:bodyPr>
          <a:lstStyle/>
          <a:p>
            <a:pPr algn="ctr"/>
            <a:r>
              <a:rPr lang="en-US" sz="1400" dirty="0" smtClean="0"/>
              <a:t>Conditioning</a:t>
            </a:r>
          </a:p>
          <a:p>
            <a:pPr algn="ctr"/>
            <a:r>
              <a:rPr lang="en-US" sz="1400" dirty="0" smtClean="0"/>
              <a:t>Event C</a:t>
            </a:r>
            <a:endParaRPr lang="en-US" sz="1400" dirty="0"/>
          </a:p>
        </p:txBody>
      </p:sp>
      <p:grpSp>
        <p:nvGrpSpPr>
          <p:cNvPr id="130" name="Group 129"/>
          <p:cNvGrpSpPr/>
          <p:nvPr/>
        </p:nvGrpSpPr>
        <p:grpSpPr>
          <a:xfrm>
            <a:off x="293393" y="2304673"/>
            <a:ext cx="655176" cy="1753301"/>
            <a:chOff x="756247" y="3382329"/>
            <a:chExt cx="793629" cy="2118450"/>
          </a:xfrm>
        </p:grpSpPr>
        <p:sp>
          <p:nvSpPr>
            <p:cNvPr id="131" name="Rectangle 130"/>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32" name="Rectangle 131"/>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33" name="Rectangle 132"/>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34" name="Rectangle 133"/>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35" name="Rectangle 134"/>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36" name="Rectangle 135"/>
            <p:cNvSpPr/>
            <p:nvPr/>
          </p:nvSpPr>
          <p:spPr>
            <a:xfrm>
              <a:off x="836901" y="4568019"/>
              <a:ext cx="646992" cy="25150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37" name="Rectangle 13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sp>
        <p:nvSpPr>
          <p:cNvPr id="14" name="Oval 13"/>
          <p:cNvSpPr/>
          <p:nvPr/>
        </p:nvSpPr>
        <p:spPr>
          <a:xfrm>
            <a:off x="4663370" y="4891854"/>
            <a:ext cx="1165275" cy="11652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Y</a:t>
            </a:r>
            <a:endParaRPr lang="en-US" sz="1400" baseline="30000" dirty="0"/>
          </a:p>
        </p:txBody>
      </p:sp>
      <p:sp>
        <p:nvSpPr>
          <p:cNvPr id="69" name="Oval 68"/>
          <p:cNvSpPr/>
          <p:nvPr/>
        </p:nvSpPr>
        <p:spPr>
          <a:xfrm>
            <a:off x="3110497" y="1585050"/>
            <a:ext cx="1165275" cy="11652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Q</a:t>
            </a:r>
            <a:endParaRPr lang="en-US" sz="1400" baseline="30000" dirty="0"/>
          </a:p>
        </p:txBody>
      </p:sp>
      <p:grpSp>
        <p:nvGrpSpPr>
          <p:cNvPr id="75" name="Group 74"/>
          <p:cNvGrpSpPr/>
          <p:nvPr/>
        </p:nvGrpSpPr>
        <p:grpSpPr>
          <a:xfrm>
            <a:off x="4053872" y="1245474"/>
            <a:ext cx="622927" cy="1666998"/>
            <a:chOff x="756247" y="3382329"/>
            <a:chExt cx="793629" cy="2118450"/>
          </a:xfrm>
        </p:grpSpPr>
        <p:sp>
          <p:nvSpPr>
            <p:cNvPr id="82" name="Rectangle 81"/>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83" name="Rectangle 82"/>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84" name="Rectangle 83"/>
            <p:cNvSpPr/>
            <p:nvPr/>
          </p:nvSpPr>
          <p:spPr>
            <a:xfrm>
              <a:off x="836901" y="3962483"/>
              <a:ext cx="646992" cy="251508"/>
            </a:xfrm>
            <a:prstGeom prst="rect">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86" name="Rectangle 85"/>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87" name="Rectangle 86"/>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88" name="Rectangle 87"/>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89" name="Rectangle 88"/>
            <p:cNvSpPr/>
            <p:nvPr/>
          </p:nvSpPr>
          <p:spPr>
            <a:xfrm>
              <a:off x="836901" y="4870787"/>
              <a:ext cx="646992" cy="25150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grpSp>
        <p:nvGrpSpPr>
          <p:cNvPr id="107" name="Group 106"/>
          <p:cNvGrpSpPr/>
          <p:nvPr/>
        </p:nvGrpSpPr>
        <p:grpSpPr>
          <a:xfrm>
            <a:off x="5527749" y="4640992"/>
            <a:ext cx="622927" cy="1666998"/>
            <a:chOff x="756247" y="3382329"/>
            <a:chExt cx="793629" cy="2118450"/>
          </a:xfrm>
        </p:grpSpPr>
        <p:sp>
          <p:nvSpPr>
            <p:cNvPr id="109" name="Rectangle 108"/>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10" name="Rectangle 109"/>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11" name="Rectangle 110"/>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19" name="Rectangle 118"/>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20" name="Rectangle 119"/>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21" name="Rectangle 120"/>
            <p:cNvSpPr/>
            <p:nvPr/>
          </p:nvSpPr>
          <p:spPr>
            <a:xfrm>
              <a:off x="836901" y="4568019"/>
              <a:ext cx="646992" cy="25150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29" name="Rectangle 128"/>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sp>
        <p:nvSpPr>
          <p:cNvPr id="138" name="Oval 137"/>
          <p:cNvSpPr/>
          <p:nvPr/>
        </p:nvSpPr>
        <p:spPr>
          <a:xfrm>
            <a:off x="4652442" y="3278924"/>
            <a:ext cx="1165275" cy="11652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Z</a:t>
            </a:r>
            <a:endParaRPr lang="en-US" sz="1400" baseline="30000" dirty="0"/>
          </a:p>
        </p:txBody>
      </p:sp>
      <p:grpSp>
        <p:nvGrpSpPr>
          <p:cNvPr id="139" name="Group 138"/>
          <p:cNvGrpSpPr/>
          <p:nvPr/>
        </p:nvGrpSpPr>
        <p:grpSpPr>
          <a:xfrm>
            <a:off x="5527749" y="2886405"/>
            <a:ext cx="622927" cy="1666998"/>
            <a:chOff x="756247" y="3382329"/>
            <a:chExt cx="793629" cy="2118450"/>
          </a:xfrm>
        </p:grpSpPr>
        <p:sp>
          <p:nvSpPr>
            <p:cNvPr id="140" name="Rectangle 13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41" name="Rectangle 14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42" name="Rectangle 14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43" name="Rectangle 14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44" name="Rectangle 14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45" name="Rectangle 144"/>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46" name="Rectangle 145"/>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grpSp>
      <p:cxnSp>
        <p:nvCxnSpPr>
          <p:cNvPr id="147" name="Straight Arrow Connector 146"/>
          <p:cNvCxnSpPr>
            <a:stCxn id="13" idx="6"/>
            <a:endCxn id="69" idx="2"/>
          </p:cNvCxnSpPr>
          <p:nvPr/>
        </p:nvCxnSpPr>
        <p:spPr>
          <a:xfrm flipV="1">
            <a:off x="1846583" y="2167687"/>
            <a:ext cx="1263914" cy="98053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60" name="Oval 159"/>
          <p:cNvSpPr/>
          <p:nvPr/>
        </p:nvSpPr>
        <p:spPr>
          <a:xfrm>
            <a:off x="6676779" y="1964758"/>
            <a:ext cx="1294035" cy="1294034"/>
          </a:xfrm>
          <a:prstGeom prst="ellipse">
            <a:avLst/>
          </a:prstGeom>
          <a:ln>
            <a:prstDash val="sysDash"/>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Aggregated </a:t>
            </a:r>
            <a:r>
              <a:rPr lang="en-US" sz="1400" dirty="0" err="1" smtClean="0"/>
              <a:t>State</a:t>
            </a:r>
            <a:r>
              <a:rPr lang="en-US" sz="1400" baseline="30000" dirty="0" err="1" smtClean="0"/>
              <a:t>Q</a:t>
            </a:r>
            <a:r>
              <a:rPr lang="en-US" sz="1400" baseline="30000" dirty="0" smtClean="0"/>
              <a:t>-Z</a:t>
            </a:r>
            <a:endParaRPr lang="en-US" sz="1400" baseline="30000" dirty="0"/>
          </a:p>
        </p:txBody>
      </p:sp>
      <p:sp>
        <p:nvSpPr>
          <p:cNvPr id="162" name="Rectangle 161"/>
          <p:cNvSpPr/>
          <p:nvPr/>
        </p:nvSpPr>
        <p:spPr>
          <a:xfrm>
            <a:off x="7659350" y="2693230"/>
            <a:ext cx="1191354" cy="166699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63" name="Rectangle 162"/>
          <p:cNvSpPr/>
          <p:nvPr/>
        </p:nvSpPr>
        <p:spPr>
          <a:xfrm>
            <a:off x="7990062" y="2911504"/>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64" name="Rectangle 163"/>
          <p:cNvSpPr/>
          <p:nvPr/>
        </p:nvSpPr>
        <p:spPr>
          <a:xfrm>
            <a:off x="7722656" y="3149750"/>
            <a:ext cx="507830" cy="197910"/>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65" name="Rectangle 164"/>
          <p:cNvSpPr/>
          <p:nvPr/>
        </p:nvSpPr>
        <p:spPr>
          <a:xfrm>
            <a:off x="7990062" y="4102737"/>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66" name="Rectangle 165"/>
          <p:cNvSpPr/>
          <p:nvPr/>
        </p:nvSpPr>
        <p:spPr>
          <a:xfrm>
            <a:off x="7990062" y="3387997"/>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67" name="Rectangle 166"/>
          <p:cNvSpPr/>
          <p:nvPr/>
        </p:nvSpPr>
        <p:spPr>
          <a:xfrm>
            <a:off x="7722656" y="3626244"/>
            <a:ext cx="507830" cy="19791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68" name="Rectangle 167"/>
          <p:cNvSpPr/>
          <p:nvPr/>
        </p:nvSpPr>
        <p:spPr>
          <a:xfrm>
            <a:off x="7722656" y="3864490"/>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sp>
        <p:nvSpPr>
          <p:cNvPr id="169" name="Rectangle 168"/>
          <p:cNvSpPr/>
          <p:nvPr/>
        </p:nvSpPr>
        <p:spPr>
          <a:xfrm>
            <a:off x="8280907" y="3151211"/>
            <a:ext cx="507830" cy="197910"/>
          </a:xfrm>
          <a:prstGeom prst="rect">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70" name="Rectangle 169"/>
          <p:cNvSpPr/>
          <p:nvPr/>
        </p:nvSpPr>
        <p:spPr>
          <a:xfrm>
            <a:off x="8280907" y="3862934"/>
            <a:ext cx="507830" cy="19791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sp>
        <p:nvSpPr>
          <p:cNvPr id="171" name="Rectangle 170"/>
          <p:cNvSpPr/>
          <p:nvPr/>
        </p:nvSpPr>
        <p:spPr>
          <a:xfrm>
            <a:off x="8280907" y="3620949"/>
            <a:ext cx="507830" cy="197910"/>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72" name="TextBox 171"/>
          <p:cNvSpPr txBox="1"/>
          <p:nvPr/>
        </p:nvSpPr>
        <p:spPr>
          <a:xfrm>
            <a:off x="6415762" y="4420128"/>
            <a:ext cx="2598843" cy="1600438"/>
          </a:xfrm>
          <a:prstGeom prst="rect">
            <a:avLst/>
          </a:prstGeom>
          <a:noFill/>
        </p:spPr>
        <p:txBody>
          <a:bodyPr wrap="square" rtlCol="0">
            <a:spAutoFit/>
          </a:bodyPr>
          <a:lstStyle/>
          <a:p>
            <a:r>
              <a:rPr lang="en-US" sz="1400" dirty="0" smtClean="0"/>
              <a:t>Aggregating across possible future states allows us to summarize many states.</a:t>
            </a:r>
          </a:p>
          <a:p>
            <a:endParaRPr lang="en-US" sz="1400" dirty="0" smtClean="0"/>
          </a:p>
          <a:p>
            <a:r>
              <a:rPr lang="en-US" sz="1400" dirty="0" smtClean="0"/>
              <a:t>We </a:t>
            </a:r>
            <a:r>
              <a:rPr lang="en-US" sz="1400" i="1" dirty="0" smtClean="0"/>
              <a:t>may</a:t>
            </a:r>
            <a:r>
              <a:rPr lang="en-US" sz="1400" dirty="0" smtClean="0"/>
              <a:t> be able to periodically aggregate and cluster states to limit the breadth over time. </a:t>
            </a:r>
            <a:endParaRPr lang="en-US" sz="1400" dirty="0"/>
          </a:p>
        </p:txBody>
      </p:sp>
    </p:spTree>
    <p:extLst>
      <p:ext uri="{BB962C8B-B14F-4D97-AF65-F5344CB8AC3E}">
        <p14:creationId xmlns:p14="http://schemas.microsoft.com/office/powerpoint/2010/main" val="217101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244566" y="1190444"/>
            <a:ext cx="8463962" cy="4382251"/>
            <a:chOff x="205585" y="1427490"/>
            <a:chExt cx="8463962" cy="4438490"/>
          </a:xfrm>
        </p:grpSpPr>
        <p:sp>
          <p:nvSpPr>
            <p:cNvPr id="97" name="Rectangle 96"/>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Rectangle 99"/>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950683" y="1173192"/>
            <a:ext cx="6715329" cy="4684162"/>
            <a:chOff x="950683" y="1702783"/>
            <a:chExt cx="6715329" cy="4266709"/>
          </a:xfrm>
        </p:grpSpPr>
        <p:cxnSp>
          <p:nvCxnSpPr>
            <p:cNvPr id="102" name="Straight Connector 101"/>
            <p:cNvCxnSpPr/>
            <p:nvPr/>
          </p:nvCxnSpPr>
          <p:spPr>
            <a:xfrm flipH="1" flipV="1">
              <a:off x="950683" y="1702783"/>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flipV="1">
              <a:off x="7650203"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flipV="1">
              <a:off x="3253603"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05" name="TextBox 104"/>
          <p:cNvSpPr txBox="1"/>
          <p:nvPr/>
        </p:nvSpPr>
        <p:spPr>
          <a:xfrm>
            <a:off x="2968236" y="5999590"/>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sp>
        <p:nvSpPr>
          <p:cNvPr id="106" name="TextBox 105"/>
          <p:cNvSpPr txBox="1"/>
          <p:nvPr/>
        </p:nvSpPr>
        <p:spPr>
          <a:xfrm>
            <a:off x="7175528" y="5973987"/>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Horizon</a:t>
            </a:r>
            <a:endParaRPr lang="en-US" sz="1400" dirty="0">
              <a:solidFill>
                <a:schemeClr val="bg1">
                  <a:lumMod val="50000"/>
                </a:schemeClr>
              </a:solidFill>
            </a:endParaRPr>
          </a:p>
        </p:txBody>
      </p:sp>
      <p:sp>
        <p:nvSpPr>
          <p:cNvPr id="108" name="TextBox 107"/>
          <p:cNvSpPr txBox="1"/>
          <p:nvPr/>
        </p:nvSpPr>
        <p:spPr>
          <a:xfrm>
            <a:off x="175558"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12" name="TextBox 111"/>
          <p:cNvSpPr txBox="1"/>
          <p:nvPr/>
        </p:nvSpPr>
        <p:spPr>
          <a:xfrm>
            <a:off x="946534"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13" name="TextBox 112"/>
          <p:cNvSpPr txBox="1"/>
          <p:nvPr/>
        </p:nvSpPr>
        <p:spPr>
          <a:xfrm>
            <a:off x="3248010"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sp>
        <p:nvSpPr>
          <p:cNvPr id="2" name="Title 1"/>
          <p:cNvSpPr>
            <a:spLocks noGrp="1"/>
          </p:cNvSpPr>
          <p:nvPr>
            <p:ph type="title"/>
          </p:nvPr>
        </p:nvSpPr>
        <p:spPr/>
        <p:txBody>
          <a:bodyPr/>
          <a:lstStyle/>
          <a:p>
            <a:r>
              <a:rPr lang="en-US" dirty="0" smtClean="0"/>
              <a:t>Proposed Aggregated to Baseline Comparison</a:t>
            </a:r>
            <a:endParaRPr lang="en-US" dirty="0"/>
          </a:p>
        </p:txBody>
      </p:sp>
      <p:cxnSp>
        <p:nvCxnSpPr>
          <p:cNvPr id="7" name="Straight Arrow Connector 6"/>
          <p:cNvCxnSpPr/>
          <p:nvPr/>
        </p:nvCxnSpPr>
        <p:spPr>
          <a:xfrm flipV="1">
            <a:off x="145202" y="58487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60" name="Oval 159"/>
          <p:cNvSpPr/>
          <p:nvPr/>
        </p:nvSpPr>
        <p:spPr>
          <a:xfrm>
            <a:off x="7015189" y="1830568"/>
            <a:ext cx="1294035" cy="1294034"/>
          </a:xfrm>
          <a:prstGeom prst="ellipse">
            <a:avLst/>
          </a:prstGeom>
          <a:ln>
            <a:prstDash val="sysDash"/>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Aggregated</a:t>
            </a:r>
          </a:p>
          <a:p>
            <a:pPr algn="ctr"/>
            <a:r>
              <a:rPr lang="en-US" sz="1400" dirty="0" smtClean="0"/>
              <a:t>Future </a:t>
            </a:r>
            <a:r>
              <a:rPr lang="en-US" sz="1400" dirty="0" err="1" smtClean="0"/>
              <a:t>State</a:t>
            </a:r>
            <a:r>
              <a:rPr lang="en-US" sz="1400" baseline="30000" dirty="0" err="1" smtClean="0"/>
              <a:t>Q</a:t>
            </a:r>
            <a:r>
              <a:rPr lang="en-US" sz="1400" baseline="30000" dirty="0" smtClean="0"/>
              <a:t>-Z</a:t>
            </a:r>
            <a:endParaRPr lang="en-US" sz="1400" baseline="30000" dirty="0"/>
          </a:p>
        </p:txBody>
      </p:sp>
      <p:sp>
        <p:nvSpPr>
          <p:cNvPr id="162" name="Rectangle 161"/>
          <p:cNvSpPr/>
          <p:nvPr/>
        </p:nvSpPr>
        <p:spPr>
          <a:xfrm>
            <a:off x="7078501" y="2911504"/>
            <a:ext cx="1191354" cy="166699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50" dirty="0" smtClean="0"/>
              <a:t>Features</a:t>
            </a:r>
            <a:endParaRPr lang="en-US" sz="1050" dirty="0"/>
          </a:p>
        </p:txBody>
      </p:sp>
      <p:sp>
        <p:nvSpPr>
          <p:cNvPr id="163" name="Rectangle 162"/>
          <p:cNvSpPr/>
          <p:nvPr/>
        </p:nvSpPr>
        <p:spPr>
          <a:xfrm>
            <a:off x="7409213" y="3129778"/>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1</a:t>
            </a:r>
            <a:endParaRPr lang="en-US" sz="1800" dirty="0"/>
          </a:p>
        </p:txBody>
      </p:sp>
      <p:sp>
        <p:nvSpPr>
          <p:cNvPr id="164" name="Rectangle 163"/>
          <p:cNvSpPr/>
          <p:nvPr/>
        </p:nvSpPr>
        <p:spPr>
          <a:xfrm>
            <a:off x="7141807" y="3368024"/>
            <a:ext cx="507830" cy="197910"/>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65" name="Rectangle 164"/>
          <p:cNvSpPr/>
          <p:nvPr/>
        </p:nvSpPr>
        <p:spPr>
          <a:xfrm>
            <a:off x="7409213" y="4321011"/>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6</a:t>
            </a:r>
            <a:endParaRPr lang="en-US" sz="1800" dirty="0"/>
          </a:p>
        </p:txBody>
      </p:sp>
      <p:sp>
        <p:nvSpPr>
          <p:cNvPr id="166" name="Rectangle 165"/>
          <p:cNvSpPr/>
          <p:nvPr/>
        </p:nvSpPr>
        <p:spPr>
          <a:xfrm>
            <a:off x="7409213" y="3606271"/>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3</a:t>
            </a:r>
            <a:endParaRPr lang="en-US" sz="1800" dirty="0"/>
          </a:p>
        </p:txBody>
      </p:sp>
      <p:sp>
        <p:nvSpPr>
          <p:cNvPr id="167" name="Rectangle 166"/>
          <p:cNvSpPr/>
          <p:nvPr/>
        </p:nvSpPr>
        <p:spPr>
          <a:xfrm>
            <a:off x="7141807" y="3844518"/>
            <a:ext cx="507830" cy="19791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68" name="Rectangle 167"/>
          <p:cNvSpPr/>
          <p:nvPr/>
        </p:nvSpPr>
        <p:spPr>
          <a:xfrm>
            <a:off x="7141807" y="4082764"/>
            <a:ext cx="507830" cy="197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sp>
        <p:nvSpPr>
          <p:cNvPr id="169" name="Rectangle 168"/>
          <p:cNvSpPr/>
          <p:nvPr/>
        </p:nvSpPr>
        <p:spPr>
          <a:xfrm>
            <a:off x="7700058" y="3369485"/>
            <a:ext cx="507830" cy="197910"/>
          </a:xfrm>
          <a:prstGeom prst="rect">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170" name="Rectangle 169"/>
          <p:cNvSpPr/>
          <p:nvPr/>
        </p:nvSpPr>
        <p:spPr>
          <a:xfrm>
            <a:off x="7700058" y="4081208"/>
            <a:ext cx="507830" cy="19791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5</a:t>
            </a:r>
            <a:endParaRPr lang="en-US" sz="1800" dirty="0"/>
          </a:p>
        </p:txBody>
      </p:sp>
      <p:sp>
        <p:nvSpPr>
          <p:cNvPr id="171" name="Rectangle 170"/>
          <p:cNvSpPr/>
          <p:nvPr/>
        </p:nvSpPr>
        <p:spPr>
          <a:xfrm>
            <a:off x="7700058" y="3839223"/>
            <a:ext cx="507830" cy="197910"/>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4</a:t>
            </a:r>
            <a:endParaRPr lang="en-US" sz="1800" dirty="0"/>
          </a:p>
        </p:txBody>
      </p:sp>
      <p:sp>
        <p:nvSpPr>
          <p:cNvPr id="172" name="TextBox 171"/>
          <p:cNvSpPr txBox="1"/>
          <p:nvPr/>
        </p:nvSpPr>
        <p:spPr>
          <a:xfrm>
            <a:off x="2476216" y="4791180"/>
            <a:ext cx="4662667" cy="738664"/>
          </a:xfrm>
          <a:prstGeom prst="rect">
            <a:avLst/>
          </a:prstGeom>
          <a:noFill/>
        </p:spPr>
        <p:txBody>
          <a:bodyPr wrap="square" rtlCol="0">
            <a:spAutoFit/>
          </a:bodyPr>
          <a:lstStyle/>
          <a:p>
            <a:r>
              <a:rPr lang="en-US" sz="1400" dirty="0" smtClean="0"/>
              <a:t>From Time A to Time B, we forecast that {feature 4} will change to {red} or {purple}, {feature 2} may change to {green}, {feature 5} may change to {yellow}.</a:t>
            </a:r>
            <a:endParaRPr lang="en-US" sz="1400" dirty="0"/>
          </a:p>
        </p:txBody>
      </p:sp>
      <p:sp>
        <p:nvSpPr>
          <p:cNvPr id="60" name="Oval 59"/>
          <p:cNvSpPr/>
          <p:nvPr/>
        </p:nvSpPr>
        <p:spPr>
          <a:xfrm>
            <a:off x="1489492" y="1784857"/>
            <a:ext cx="1225602" cy="122560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solidFill>
              </a:rPr>
              <a:t>Current </a:t>
            </a:r>
            <a:r>
              <a:rPr lang="en-US" sz="1400" dirty="0" err="1" smtClean="0">
                <a:solidFill>
                  <a:schemeClr val="bg1"/>
                </a:solidFill>
              </a:rPr>
              <a:t>Basline</a:t>
            </a:r>
            <a:endParaRPr lang="en-US" sz="1400" baseline="30000" dirty="0">
              <a:solidFill>
                <a:schemeClr val="bg1"/>
              </a:solidFill>
            </a:endParaRPr>
          </a:p>
        </p:txBody>
      </p:sp>
      <p:grpSp>
        <p:nvGrpSpPr>
          <p:cNvPr id="61" name="Group 60"/>
          <p:cNvGrpSpPr/>
          <p:nvPr/>
        </p:nvGrpSpPr>
        <p:grpSpPr>
          <a:xfrm>
            <a:off x="1799935" y="2894252"/>
            <a:ext cx="606827" cy="1695628"/>
            <a:chOff x="756247" y="3382329"/>
            <a:chExt cx="793629" cy="2118450"/>
          </a:xfrm>
        </p:grpSpPr>
        <p:sp>
          <p:nvSpPr>
            <p:cNvPr id="62" name="Rectangle 61"/>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Features</a:t>
              </a:r>
              <a:endParaRPr lang="en-US" sz="1000" dirty="0"/>
            </a:p>
          </p:txBody>
        </p:sp>
        <p:sp>
          <p:nvSpPr>
            <p:cNvPr id="63" name="Rectangle 62"/>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a:t>
              </a:r>
              <a:endParaRPr lang="en-US" sz="1600" dirty="0"/>
            </a:p>
          </p:txBody>
        </p:sp>
        <p:sp>
          <p:nvSpPr>
            <p:cNvPr id="64" name="Rectangle 63"/>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a:t>
              </a:r>
              <a:endParaRPr lang="en-US" sz="1600" dirty="0"/>
            </a:p>
          </p:txBody>
        </p:sp>
        <p:sp>
          <p:nvSpPr>
            <p:cNvPr id="65" name="Rectangle 64"/>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sp>
          <p:nvSpPr>
            <p:cNvPr id="66" name="Rectangle 65"/>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67" name="Rectangle 66"/>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68" name="Rectangle 67"/>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grpSp>
      <p:cxnSp>
        <p:nvCxnSpPr>
          <p:cNvPr id="4" name="Elbow Connector 3"/>
          <p:cNvCxnSpPr>
            <a:stCxn id="64" idx="3"/>
            <a:endCxn id="164" idx="1"/>
          </p:cNvCxnSpPr>
          <p:nvPr/>
        </p:nvCxnSpPr>
        <p:spPr>
          <a:xfrm>
            <a:off x="2356310" y="3459268"/>
            <a:ext cx="4785497" cy="7711"/>
          </a:xfrm>
          <a:prstGeom prst="bentConnector3">
            <a:avLst>
              <a:gd name="adj1" fmla="val 50000"/>
            </a:avLst>
          </a:prstGeom>
          <a:ln>
            <a:solidFill>
              <a:schemeClr val="tx1"/>
            </a:solidFill>
            <a:prstDash val="sys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Elbow Connector 71"/>
          <p:cNvCxnSpPr>
            <a:stCxn id="67" idx="3"/>
            <a:endCxn id="167" idx="1"/>
          </p:cNvCxnSpPr>
          <p:nvPr/>
        </p:nvCxnSpPr>
        <p:spPr>
          <a:xfrm flipV="1">
            <a:off x="2356310" y="3943473"/>
            <a:ext cx="4785497" cy="472"/>
          </a:xfrm>
          <a:prstGeom prst="bentConnector3">
            <a:avLst>
              <a:gd name="adj1" fmla="val 50000"/>
            </a:avLst>
          </a:prstGeom>
          <a:ln>
            <a:solidFill>
              <a:schemeClr val="tx1"/>
            </a:solidFill>
            <a:prstDash val="sys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6" name="Elbow Connector 75"/>
          <p:cNvCxnSpPr>
            <a:stCxn id="68" idx="3"/>
            <a:endCxn id="168" idx="1"/>
          </p:cNvCxnSpPr>
          <p:nvPr/>
        </p:nvCxnSpPr>
        <p:spPr>
          <a:xfrm flipV="1">
            <a:off x="2356310" y="4181719"/>
            <a:ext cx="4785497" cy="4564"/>
          </a:xfrm>
          <a:prstGeom prst="bentConnector3">
            <a:avLst>
              <a:gd name="adj1" fmla="val 50000"/>
            </a:avLst>
          </a:prstGeom>
          <a:ln>
            <a:solidFill>
              <a:schemeClr val="tx1"/>
            </a:solidFill>
            <a:prstDash val="sys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5654713" y="3166557"/>
            <a:ext cx="507830" cy="223118"/>
          </a:xfrm>
          <a:prstGeom prst="rect">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0" name="TextBox 19"/>
          <p:cNvSpPr txBox="1"/>
          <p:nvPr/>
        </p:nvSpPr>
        <p:spPr>
          <a:xfrm>
            <a:off x="3500060" y="3155676"/>
            <a:ext cx="2173993" cy="276999"/>
          </a:xfrm>
          <a:prstGeom prst="rect">
            <a:avLst/>
          </a:prstGeom>
          <a:noFill/>
        </p:spPr>
        <p:txBody>
          <a:bodyPr wrap="none" rtlCol="0">
            <a:spAutoFit/>
          </a:bodyPr>
          <a:lstStyle/>
          <a:p>
            <a:r>
              <a:rPr lang="en-US" sz="1200" dirty="0" smtClean="0"/>
              <a:t>Feature 2 may (%) change to</a:t>
            </a:r>
            <a:endParaRPr lang="en-US" sz="1200" dirty="0"/>
          </a:p>
        </p:txBody>
      </p:sp>
      <p:sp>
        <p:nvSpPr>
          <p:cNvPr id="90" name="Rectangle 89"/>
          <p:cNvSpPr/>
          <p:nvPr/>
        </p:nvSpPr>
        <p:spPr>
          <a:xfrm>
            <a:off x="5410317" y="3663997"/>
            <a:ext cx="507830" cy="22311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2" name="TextBox 91"/>
          <p:cNvSpPr txBox="1"/>
          <p:nvPr/>
        </p:nvSpPr>
        <p:spPr>
          <a:xfrm>
            <a:off x="3255664" y="3653116"/>
            <a:ext cx="2959465" cy="276999"/>
          </a:xfrm>
          <a:prstGeom prst="rect">
            <a:avLst/>
          </a:prstGeom>
          <a:noFill/>
        </p:spPr>
        <p:txBody>
          <a:bodyPr wrap="none" rtlCol="0">
            <a:spAutoFit/>
          </a:bodyPr>
          <a:lstStyle/>
          <a:p>
            <a:r>
              <a:rPr lang="en-US" sz="1200" dirty="0" smtClean="0"/>
              <a:t>Feature 2 may (%) change to               or</a:t>
            </a:r>
            <a:endParaRPr lang="en-US" sz="1200" dirty="0"/>
          </a:p>
        </p:txBody>
      </p:sp>
      <p:sp>
        <p:nvSpPr>
          <p:cNvPr id="93" name="Rectangle 92"/>
          <p:cNvSpPr/>
          <p:nvPr/>
        </p:nvSpPr>
        <p:spPr>
          <a:xfrm>
            <a:off x="5807113" y="4224687"/>
            <a:ext cx="507830" cy="22311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4" name="TextBox 93"/>
          <p:cNvSpPr txBox="1"/>
          <p:nvPr/>
        </p:nvSpPr>
        <p:spPr>
          <a:xfrm>
            <a:off x="3652460" y="4213806"/>
            <a:ext cx="2173993" cy="276999"/>
          </a:xfrm>
          <a:prstGeom prst="rect">
            <a:avLst/>
          </a:prstGeom>
          <a:noFill/>
        </p:spPr>
        <p:txBody>
          <a:bodyPr wrap="none" rtlCol="0">
            <a:spAutoFit/>
          </a:bodyPr>
          <a:lstStyle/>
          <a:p>
            <a:r>
              <a:rPr lang="en-US" sz="1200" dirty="0" smtClean="0"/>
              <a:t>Feature 2 may (%) change to</a:t>
            </a:r>
            <a:endParaRPr lang="en-US" sz="1200" dirty="0"/>
          </a:p>
        </p:txBody>
      </p:sp>
      <p:sp>
        <p:nvSpPr>
          <p:cNvPr id="95" name="Rectangle 94"/>
          <p:cNvSpPr/>
          <p:nvPr/>
        </p:nvSpPr>
        <p:spPr>
          <a:xfrm>
            <a:off x="6162543" y="3670368"/>
            <a:ext cx="507830" cy="22311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1" name="Left Brace 20"/>
          <p:cNvSpPr/>
          <p:nvPr/>
        </p:nvSpPr>
        <p:spPr>
          <a:xfrm rot="5400000">
            <a:off x="4711383" y="2449942"/>
            <a:ext cx="192334" cy="4662666"/>
          </a:xfrm>
          <a:prstGeom prst="leftBrace">
            <a:avLst/>
          </a:prstGeom>
          <a:ln w="317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TextBox 113"/>
          <p:cNvSpPr txBox="1"/>
          <p:nvPr/>
        </p:nvSpPr>
        <p:spPr>
          <a:xfrm>
            <a:off x="1475941" y="5006623"/>
            <a:ext cx="880369" cy="307777"/>
          </a:xfrm>
          <a:prstGeom prst="rect">
            <a:avLst/>
          </a:prstGeom>
          <a:noFill/>
        </p:spPr>
        <p:txBody>
          <a:bodyPr wrap="none" rtlCol="0">
            <a:spAutoFit/>
          </a:bodyPr>
          <a:lstStyle/>
          <a:p>
            <a:pPr algn="ctr"/>
            <a:r>
              <a:rPr lang="en-US" sz="1400" dirty="0" smtClean="0"/>
              <a:t>Forecast</a:t>
            </a:r>
            <a:endParaRPr lang="en-US" sz="1400" dirty="0"/>
          </a:p>
        </p:txBody>
      </p:sp>
    </p:spTree>
    <p:extLst>
      <p:ext uri="{BB962C8B-B14F-4D97-AF65-F5344CB8AC3E}">
        <p14:creationId xmlns:p14="http://schemas.microsoft.com/office/powerpoint/2010/main" val="150640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This is a draft for discussion.</a:t>
            </a:r>
          </a:p>
          <a:p>
            <a:r>
              <a:rPr lang="en-US" dirty="0" smtClean="0"/>
              <a:t>These slides contain some assumptions about the “science of projectors” and the knowledge representation of future states that have not been vetted with the team yet.</a:t>
            </a:r>
          </a:p>
          <a:p>
            <a:endParaRPr lang="en-US" dirty="0"/>
          </a:p>
        </p:txBody>
      </p:sp>
    </p:spTree>
    <p:extLst>
      <p:ext uri="{BB962C8B-B14F-4D97-AF65-F5344CB8AC3E}">
        <p14:creationId xmlns:p14="http://schemas.microsoft.com/office/powerpoint/2010/main" val="76175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deep structure of the mission domain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 think for any sufficiently complex mission domain, no single projector will give us the types of future state projections we need because different parts of the projection may be best modeled with different methodologies.</a:t>
            </a:r>
          </a:p>
          <a:p>
            <a:r>
              <a:rPr lang="en-US" dirty="0" smtClean="0"/>
              <a:t>We may need to have multiple projectors that deal with different parts of the problem </a:t>
            </a:r>
            <a:r>
              <a:rPr lang="en-US" u="sng" dirty="0" smtClean="0"/>
              <a:t>concurrently and interactively</a:t>
            </a:r>
            <a:r>
              <a:rPr lang="en-US" dirty="0" smtClean="0"/>
              <a:t>, for example:</a:t>
            </a:r>
          </a:p>
          <a:p>
            <a:pPr lvl="1"/>
            <a:r>
              <a:rPr lang="en-US" dirty="0" smtClean="0"/>
              <a:t>Deterministic – Physics, linear extrapolation, highly certain</a:t>
            </a:r>
          </a:p>
          <a:p>
            <a:pPr lvl="1"/>
            <a:r>
              <a:rPr lang="en-US" dirty="0" smtClean="0"/>
              <a:t>Stochastic – Meme/disease propagation, highly uncertain</a:t>
            </a:r>
          </a:p>
          <a:p>
            <a:pPr lvl="1"/>
            <a:r>
              <a:rPr lang="en-US" dirty="0" smtClean="0"/>
              <a:t>Productive – Agent directed actions within an episodic process (e.g., accumulate money)</a:t>
            </a:r>
          </a:p>
          <a:p>
            <a:pPr lvl="1"/>
            <a:r>
              <a:rPr lang="en-US" dirty="0" smtClean="0"/>
              <a:t>Progressive – Agent directed actions towards accomplishing a goal (e.g., attempting to get from one place to another)</a:t>
            </a:r>
          </a:p>
          <a:p>
            <a:pPr lvl="1"/>
            <a:r>
              <a:rPr lang="en-US" dirty="0"/>
              <a:t>Foraging – Processes look for supporting or conflicting evidence (e.g., from websites/twitter/etc...)</a:t>
            </a:r>
          </a:p>
          <a:p>
            <a:pPr lvl="1"/>
            <a:r>
              <a:rPr lang="en-US" dirty="0" smtClean="0"/>
              <a:t>Crowd-Sourced – Human input on future possible states, conditional events, and other things where automated models are challenged</a:t>
            </a:r>
          </a:p>
          <a:p>
            <a:pPr lvl="1"/>
            <a:r>
              <a:rPr lang="en-US" dirty="0"/>
              <a:t>Backtracking – Sample future space and back track what would need to occur for this to be true (may be useful for imagine, but may just be crazy</a:t>
            </a:r>
            <a:r>
              <a:rPr lang="en-US" dirty="0" smtClean="0"/>
              <a:t>)</a:t>
            </a:r>
            <a:endParaRPr lang="en-US" dirty="0"/>
          </a:p>
        </p:txBody>
      </p:sp>
    </p:spTree>
    <p:extLst>
      <p:ext uri="{BB962C8B-B14F-4D97-AF65-F5344CB8AC3E}">
        <p14:creationId xmlns:p14="http://schemas.microsoft.com/office/powerpoint/2010/main" val="239178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74593" y="1276704"/>
            <a:ext cx="8463962" cy="4692788"/>
            <a:chOff x="205585" y="1427490"/>
            <a:chExt cx="8463962" cy="4438490"/>
          </a:xfrm>
        </p:grpSpPr>
        <p:sp>
          <p:nvSpPr>
            <p:cNvPr id="98" name="Rectangle 97"/>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76561" y="1276704"/>
            <a:ext cx="6715329" cy="4692788"/>
            <a:chOff x="976561" y="1694926"/>
            <a:chExt cx="6715329" cy="4274566"/>
          </a:xfrm>
        </p:grpSpPr>
        <p:cxnSp>
          <p:nvCxnSpPr>
            <p:cNvPr id="80" name="Straight Connector 79"/>
            <p:cNvCxnSpPr/>
            <p:nvPr/>
          </p:nvCxnSpPr>
          <p:spPr>
            <a:xfrm flipH="1" flipV="1">
              <a:off x="976561" y="169492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7676081"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262229"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Proposed Future State Terminology</a:t>
            </a:r>
            <a:endParaRPr lang="en-US" dirty="0"/>
          </a:p>
        </p:txBody>
      </p:sp>
      <p:sp>
        <p:nvSpPr>
          <p:cNvPr id="4" name="Oval 3"/>
          <p:cNvSpPr/>
          <p:nvPr/>
        </p:nvSpPr>
        <p:spPr>
          <a:xfrm>
            <a:off x="379569"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Initial State</a:t>
            </a:r>
            <a:endParaRPr lang="en-US" sz="1400" dirty="0"/>
          </a:p>
        </p:txBody>
      </p:sp>
      <p:sp>
        <p:nvSpPr>
          <p:cNvPr id="5" name="Oval 4"/>
          <p:cNvSpPr/>
          <p:nvPr/>
        </p:nvSpPr>
        <p:spPr>
          <a:xfrm>
            <a:off x="2636808" y="4088932"/>
            <a:ext cx="1225602" cy="122560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solidFill>
              </a:rPr>
              <a:t>Baseline Current State</a:t>
            </a:r>
            <a:endParaRPr lang="en-US" sz="1400" dirty="0">
              <a:solidFill>
                <a:schemeClr val="bg1"/>
              </a:solidFill>
            </a:endParaRPr>
          </a:p>
        </p:txBody>
      </p:sp>
      <p:cxnSp>
        <p:nvCxnSpPr>
          <p:cNvPr id="7" name="Straight Arrow Connector 6"/>
          <p:cNvCxnSpPr/>
          <p:nvPr/>
        </p:nvCxnSpPr>
        <p:spPr>
          <a:xfrm flipV="1">
            <a:off x="265967" y="59694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5666210"/>
            <a:ext cx="848264" cy="307777"/>
          </a:xfrm>
          <a:prstGeom prst="rect">
            <a:avLst/>
          </a:prstGeom>
          <a:noFill/>
        </p:spPr>
        <p:txBody>
          <a:bodyPr wrap="square" rtlCol="0">
            <a:spAutoFit/>
          </a:bodyPr>
          <a:lstStyle/>
          <a:p>
            <a:r>
              <a:rPr lang="en-US" sz="1400" dirty="0" smtClean="0"/>
              <a:t>Time</a:t>
            </a:r>
            <a:endParaRPr lang="en-US" sz="1400" dirty="0"/>
          </a:p>
        </p:txBody>
      </p:sp>
      <p:sp>
        <p:nvSpPr>
          <p:cNvPr id="12" name="TextBox 11"/>
          <p:cNvSpPr txBox="1"/>
          <p:nvPr/>
        </p:nvSpPr>
        <p:spPr>
          <a:xfrm>
            <a:off x="2998723" y="5969492"/>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sp>
        <p:nvSpPr>
          <p:cNvPr id="13" name="Oval 12"/>
          <p:cNvSpPr/>
          <p:nvPr/>
        </p:nvSpPr>
        <p:spPr>
          <a:xfrm>
            <a:off x="3890388"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Possible Future State</a:t>
            </a:r>
            <a:endParaRPr lang="en-US" sz="1400" dirty="0"/>
          </a:p>
        </p:txBody>
      </p:sp>
      <p:sp>
        <p:nvSpPr>
          <p:cNvPr id="14" name="Oval 13"/>
          <p:cNvSpPr/>
          <p:nvPr/>
        </p:nvSpPr>
        <p:spPr>
          <a:xfrm>
            <a:off x="7053407" y="1661430"/>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Possible Future State</a:t>
            </a:r>
            <a:endParaRPr lang="en-US" sz="1400" dirty="0"/>
          </a:p>
        </p:txBody>
      </p:sp>
      <p:cxnSp>
        <p:nvCxnSpPr>
          <p:cNvPr id="15" name="Straight Arrow Connector 14"/>
          <p:cNvCxnSpPr>
            <a:stCxn id="4" idx="6"/>
            <a:endCxn id="28" idx="2"/>
          </p:cNvCxnSpPr>
          <p:nvPr/>
        </p:nvCxnSpPr>
        <p:spPr>
          <a:xfrm flipV="1">
            <a:off x="1605171" y="2955684"/>
            <a:ext cx="262401"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6"/>
            <a:endCxn id="14" idx="2"/>
          </p:cNvCxnSpPr>
          <p:nvPr/>
        </p:nvCxnSpPr>
        <p:spPr>
          <a:xfrm flipV="1">
            <a:off x="5115990" y="2274231"/>
            <a:ext cx="1937417" cy="68145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4" idx="6"/>
            <a:endCxn id="5" idx="2"/>
          </p:cNvCxnSpPr>
          <p:nvPr/>
        </p:nvCxnSpPr>
        <p:spPr>
          <a:xfrm>
            <a:off x="1608032" y="4701733"/>
            <a:ext cx="102877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82430" y="4088932"/>
            <a:ext cx="1225602" cy="122560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solidFill>
              </a:rPr>
              <a:t>Baseline Historic State</a:t>
            </a:r>
            <a:endParaRPr lang="en-US" sz="1400" dirty="0">
              <a:solidFill>
                <a:schemeClr val="bg1"/>
              </a:solidFill>
            </a:endParaRPr>
          </a:p>
        </p:txBody>
      </p:sp>
      <p:cxnSp>
        <p:nvCxnSpPr>
          <p:cNvPr id="25" name="Straight Arrow Connector 24"/>
          <p:cNvCxnSpPr>
            <a:stCxn id="24" idx="0"/>
            <a:endCxn id="4" idx="4"/>
          </p:cNvCxnSpPr>
          <p:nvPr/>
        </p:nvCxnSpPr>
        <p:spPr>
          <a:xfrm flipH="1" flipV="1">
            <a:off x="992370" y="3568486"/>
            <a:ext cx="2861" cy="5204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867572" y="2342883"/>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Possible Historic State</a:t>
            </a:r>
            <a:endParaRPr lang="en-US" sz="1400" dirty="0"/>
          </a:p>
        </p:txBody>
      </p:sp>
      <p:cxnSp>
        <p:nvCxnSpPr>
          <p:cNvPr id="30" name="Straight Arrow Connector 29"/>
          <p:cNvCxnSpPr>
            <a:stCxn id="28" idx="6"/>
            <a:endCxn id="13" idx="2"/>
          </p:cNvCxnSpPr>
          <p:nvPr/>
        </p:nvCxnSpPr>
        <p:spPr>
          <a:xfrm>
            <a:off x="3093174" y="2955684"/>
            <a:ext cx="797214"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385352" y="2014104"/>
            <a:ext cx="1312698" cy="523220"/>
          </a:xfrm>
          <a:prstGeom prst="rect">
            <a:avLst/>
          </a:prstGeom>
          <a:noFill/>
        </p:spPr>
        <p:txBody>
          <a:bodyPr wrap="square" rtlCol="0">
            <a:spAutoFit/>
          </a:bodyPr>
          <a:lstStyle/>
          <a:p>
            <a:r>
              <a:rPr lang="en-US" sz="1400" dirty="0" smtClean="0"/>
              <a:t>Projected State </a:t>
            </a:r>
            <a:r>
              <a:rPr lang="en-US" sz="1400" dirty="0" smtClean="0">
                <a:sym typeface="Wingdings 3"/>
              </a:rPr>
              <a:t></a:t>
            </a:r>
            <a:endParaRPr lang="en-US" sz="1400" dirty="0"/>
          </a:p>
        </p:txBody>
      </p:sp>
      <p:sp>
        <p:nvSpPr>
          <p:cNvPr id="35" name="TextBox 34"/>
          <p:cNvSpPr txBox="1"/>
          <p:nvPr/>
        </p:nvSpPr>
        <p:spPr>
          <a:xfrm>
            <a:off x="3470683" y="3676722"/>
            <a:ext cx="1176072" cy="523220"/>
          </a:xfrm>
          <a:prstGeom prst="rect">
            <a:avLst/>
          </a:prstGeom>
          <a:noFill/>
        </p:spPr>
        <p:txBody>
          <a:bodyPr wrap="square" rtlCol="0">
            <a:spAutoFit/>
          </a:bodyPr>
          <a:lstStyle/>
          <a:p>
            <a:r>
              <a:rPr lang="en-US" sz="1400" dirty="0" smtClean="0">
                <a:solidFill>
                  <a:schemeClr val="bg1">
                    <a:lumMod val="50000"/>
                  </a:schemeClr>
                </a:solidFill>
              </a:rPr>
              <a:t>Compared</a:t>
            </a:r>
          </a:p>
          <a:p>
            <a:r>
              <a:rPr lang="en-US" sz="1400" dirty="0" smtClean="0">
                <a:solidFill>
                  <a:schemeClr val="bg1">
                    <a:lumMod val="50000"/>
                  </a:schemeClr>
                </a:solidFill>
              </a:rPr>
              <a:t>State </a:t>
            </a:r>
            <a:r>
              <a:rPr lang="en-US" sz="1400" dirty="0" smtClean="0">
                <a:solidFill>
                  <a:schemeClr val="bg1">
                    <a:lumMod val="50000"/>
                  </a:schemeClr>
                </a:solidFill>
                <a:sym typeface="Wingdings 3"/>
              </a:rPr>
              <a:t></a:t>
            </a:r>
            <a:endParaRPr lang="en-US" sz="1400" dirty="0">
              <a:solidFill>
                <a:schemeClr val="bg1">
                  <a:lumMod val="50000"/>
                </a:schemeClr>
              </a:solidFill>
            </a:endParaRPr>
          </a:p>
        </p:txBody>
      </p:sp>
      <p:sp>
        <p:nvSpPr>
          <p:cNvPr id="36" name="TextBox 35"/>
          <p:cNvSpPr txBox="1"/>
          <p:nvPr/>
        </p:nvSpPr>
        <p:spPr>
          <a:xfrm>
            <a:off x="1608032" y="4144770"/>
            <a:ext cx="986738" cy="523220"/>
          </a:xfrm>
          <a:prstGeom prst="rect">
            <a:avLst/>
          </a:prstGeom>
          <a:noFill/>
        </p:spPr>
        <p:txBody>
          <a:bodyPr wrap="square" rtlCol="0">
            <a:spAutoFit/>
          </a:bodyPr>
          <a:lstStyle/>
          <a:p>
            <a:r>
              <a:rPr lang="en-US" sz="1400" dirty="0" smtClean="0"/>
              <a:t>Updated</a:t>
            </a:r>
            <a:br>
              <a:rPr lang="en-US" sz="1400" dirty="0" smtClean="0"/>
            </a:br>
            <a:r>
              <a:rPr lang="en-US" sz="1400" dirty="0" smtClean="0"/>
              <a:t>State </a:t>
            </a:r>
            <a:r>
              <a:rPr lang="en-US" sz="1400" dirty="0" smtClean="0">
                <a:sym typeface="Wingdings 3"/>
              </a:rPr>
              <a:t></a:t>
            </a:r>
            <a:endParaRPr lang="en-US" sz="1400" dirty="0"/>
          </a:p>
        </p:txBody>
      </p:sp>
      <p:cxnSp>
        <p:nvCxnSpPr>
          <p:cNvPr id="43" name="Straight Arrow Connector 42"/>
          <p:cNvCxnSpPr>
            <a:stCxn id="13" idx="5"/>
            <a:endCxn id="69" idx="0"/>
          </p:cNvCxnSpPr>
          <p:nvPr/>
        </p:nvCxnSpPr>
        <p:spPr>
          <a:xfrm>
            <a:off x="4936505" y="3389001"/>
            <a:ext cx="610048" cy="66170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7053407" y="4505217"/>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Possible Future State</a:t>
            </a:r>
            <a:endParaRPr lang="en-US" sz="1400" dirty="0"/>
          </a:p>
        </p:txBody>
      </p:sp>
      <p:sp>
        <p:nvSpPr>
          <p:cNvPr id="59" name="Oval 58"/>
          <p:cNvSpPr/>
          <p:nvPr/>
        </p:nvSpPr>
        <p:spPr>
          <a:xfrm>
            <a:off x="7053407" y="3094571"/>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Possible Future State</a:t>
            </a:r>
            <a:endParaRPr lang="en-US" sz="1400" dirty="0"/>
          </a:p>
        </p:txBody>
      </p:sp>
      <p:cxnSp>
        <p:nvCxnSpPr>
          <p:cNvPr id="60" name="Straight Arrow Connector 59"/>
          <p:cNvCxnSpPr>
            <a:stCxn id="69" idx="3"/>
            <a:endCxn id="59" idx="2"/>
          </p:cNvCxnSpPr>
          <p:nvPr/>
        </p:nvCxnSpPr>
        <p:spPr>
          <a:xfrm flipV="1">
            <a:off x="6291538" y="3707372"/>
            <a:ext cx="761869" cy="35225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9" idx="2"/>
            <a:endCxn id="46" idx="2"/>
          </p:cNvCxnSpPr>
          <p:nvPr/>
        </p:nvCxnSpPr>
        <p:spPr>
          <a:xfrm>
            <a:off x="6282615" y="4804612"/>
            <a:ext cx="770792" cy="3134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rot="18941171">
            <a:off x="5387762" y="3900836"/>
            <a:ext cx="1053644" cy="1053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chemeClr val="dk1"/>
              </a:solidFill>
            </a:endParaRPr>
          </a:p>
        </p:txBody>
      </p:sp>
      <p:sp>
        <p:nvSpPr>
          <p:cNvPr id="75" name="TextBox 74"/>
          <p:cNvSpPr txBox="1"/>
          <p:nvPr/>
        </p:nvSpPr>
        <p:spPr>
          <a:xfrm>
            <a:off x="5327731" y="4223576"/>
            <a:ext cx="1180131" cy="523220"/>
          </a:xfrm>
          <a:prstGeom prst="rect">
            <a:avLst/>
          </a:prstGeom>
          <a:noFill/>
        </p:spPr>
        <p:txBody>
          <a:bodyPr wrap="none" rtlCol="0">
            <a:spAutoFit/>
          </a:bodyPr>
          <a:lstStyle/>
          <a:p>
            <a:pPr algn="ctr"/>
            <a:r>
              <a:rPr lang="en-US" sz="1400" dirty="0" smtClean="0"/>
              <a:t>Conditioning</a:t>
            </a:r>
          </a:p>
          <a:p>
            <a:pPr algn="ctr"/>
            <a:r>
              <a:rPr lang="en-US" sz="1400" dirty="0" smtClean="0"/>
              <a:t>Event</a:t>
            </a:r>
            <a:endParaRPr lang="en-US" sz="1400" dirty="0"/>
          </a:p>
        </p:txBody>
      </p:sp>
      <p:sp>
        <p:nvSpPr>
          <p:cNvPr id="79" name="TextBox 78"/>
          <p:cNvSpPr txBox="1"/>
          <p:nvPr/>
        </p:nvSpPr>
        <p:spPr>
          <a:xfrm>
            <a:off x="7205555" y="5990907"/>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Horizon</a:t>
            </a:r>
            <a:endParaRPr lang="en-US" sz="1400" dirty="0">
              <a:solidFill>
                <a:schemeClr val="bg1">
                  <a:lumMod val="50000"/>
                </a:schemeClr>
              </a:solidFill>
            </a:endParaRPr>
          </a:p>
        </p:txBody>
      </p:sp>
      <p:sp>
        <p:nvSpPr>
          <p:cNvPr id="81" name="TextBox 80"/>
          <p:cNvSpPr txBox="1"/>
          <p:nvPr/>
        </p:nvSpPr>
        <p:spPr>
          <a:xfrm>
            <a:off x="501690" y="6015659"/>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Start</a:t>
            </a:r>
            <a:endParaRPr lang="en-US" sz="1400" dirty="0">
              <a:solidFill>
                <a:schemeClr val="bg1">
                  <a:lumMod val="50000"/>
                </a:schemeClr>
              </a:solidFill>
            </a:endParaRPr>
          </a:p>
        </p:txBody>
      </p:sp>
      <p:sp>
        <p:nvSpPr>
          <p:cNvPr id="83" name="Arc 82"/>
          <p:cNvSpPr/>
          <p:nvPr/>
        </p:nvSpPr>
        <p:spPr>
          <a:xfrm rot="4134618">
            <a:off x="4551327" y="2704876"/>
            <a:ext cx="958090" cy="899978"/>
          </a:xfrm>
          <a:prstGeom prst="arc">
            <a:avLst>
              <a:gd name="adj1" fmla="val 15499712"/>
              <a:gd name="adj2" fmla="val 0"/>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TextBox 81"/>
          <p:cNvSpPr txBox="1"/>
          <p:nvPr/>
        </p:nvSpPr>
        <p:spPr>
          <a:xfrm>
            <a:off x="5503423" y="2886676"/>
            <a:ext cx="1541358" cy="738664"/>
          </a:xfrm>
          <a:prstGeom prst="rect">
            <a:avLst/>
          </a:prstGeom>
          <a:noFill/>
        </p:spPr>
        <p:txBody>
          <a:bodyPr wrap="square" rtlCol="0">
            <a:spAutoFit/>
          </a:bodyPr>
          <a:lstStyle/>
          <a:p>
            <a:r>
              <a:rPr lang="en-US" sz="1400" dirty="0" smtClean="0">
                <a:solidFill>
                  <a:schemeClr val="bg1">
                    <a:lumMod val="50000"/>
                  </a:schemeClr>
                </a:solidFill>
              </a:rPr>
              <a:t>Projection</a:t>
            </a:r>
          </a:p>
          <a:p>
            <a:r>
              <a:rPr lang="en-US" sz="1400" dirty="0" smtClean="0">
                <a:solidFill>
                  <a:schemeClr val="bg1">
                    <a:lumMod val="50000"/>
                  </a:schemeClr>
                </a:solidFill>
              </a:rPr>
              <a:t>Branching Factor (uncertainty)</a:t>
            </a:r>
            <a:endParaRPr lang="en-US" sz="1400" dirty="0">
              <a:solidFill>
                <a:schemeClr val="bg1">
                  <a:lumMod val="50000"/>
                </a:schemeClr>
              </a:solidFill>
            </a:endParaRPr>
          </a:p>
        </p:txBody>
      </p:sp>
      <p:sp>
        <p:nvSpPr>
          <p:cNvPr id="84" name="Arc 83"/>
          <p:cNvSpPr/>
          <p:nvPr/>
        </p:nvSpPr>
        <p:spPr>
          <a:xfrm rot="5172124">
            <a:off x="3262613" y="3216791"/>
            <a:ext cx="1223570" cy="1188580"/>
          </a:xfrm>
          <a:prstGeom prst="arc">
            <a:avLst>
              <a:gd name="adj1" fmla="val 15499712"/>
              <a:gd name="adj2" fmla="val 0"/>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6" name="Straight Arrow Connector 85"/>
          <p:cNvCxnSpPr/>
          <p:nvPr/>
        </p:nvCxnSpPr>
        <p:spPr>
          <a:xfrm>
            <a:off x="8376259" y="1694926"/>
            <a:ext cx="0" cy="4028880"/>
          </a:xfrm>
          <a:prstGeom prst="straightConnector1">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rot="16200000">
            <a:off x="7617121" y="3545415"/>
            <a:ext cx="1759789" cy="307777"/>
          </a:xfrm>
          <a:prstGeom prst="rect">
            <a:avLst/>
          </a:prstGeom>
          <a:noFill/>
        </p:spPr>
        <p:txBody>
          <a:bodyPr wrap="square" rtlCol="0">
            <a:spAutoFit/>
          </a:bodyPr>
          <a:lstStyle/>
          <a:p>
            <a:r>
              <a:rPr lang="en-US" sz="1400" dirty="0" smtClean="0">
                <a:solidFill>
                  <a:schemeClr val="bg1">
                    <a:lumMod val="50000"/>
                  </a:schemeClr>
                </a:solidFill>
              </a:rPr>
              <a:t>Projection Breadth</a:t>
            </a:r>
            <a:endParaRPr lang="en-US" sz="1400" dirty="0">
              <a:solidFill>
                <a:schemeClr val="bg1">
                  <a:lumMod val="50000"/>
                </a:schemeClr>
              </a:solidFill>
            </a:endParaRPr>
          </a:p>
        </p:txBody>
      </p:sp>
      <p:cxnSp>
        <p:nvCxnSpPr>
          <p:cNvPr id="88" name="Straight Arrow Connector 87"/>
          <p:cNvCxnSpPr/>
          <p:nvPr/>
        </p:nvCxnSpPr>
        <p:spPr>
          <a:xfrm flipH="1" flipV="1">
            <a:off x="992049" y="1597490"/>
            <a:ext cx="6704185" cy="25877"/>
          </a:xfrm>
          <a:prstGeom prst="straightConnector1">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3894857" y="1603038"/>
            <a:ext cx="1759789" cy="307777"/>
          </a:xfrm>
          <a:prstGeom prst="rect">
            <a:avLst/>
          </a:prstGeom>
          <a:noFill/>
        </p:spPr>
        <p:txBody>
          <a:bodyPr wrap="square" rtlCol="0">
            <a:spAutoFit/>
          </a:bodyPr>
          <a:lstStyle/>
          <a:p>
            <a:r>
              <a:rPr lang="en-US" sz="1400" dirty="0" smtClean="0">
                <a:solidFill>
                  <a:schemeClr val="bg1">
                    <a:lumMod val="50000"/>
                  </a:schemeClr>
                </a:solidFill>
              </a:rPr>
              <a:t>Projection Depth</a:t>
            </a:r>
            <a:endParaRPr lang="en-US" sz="1400" dirty="0">
              <a:solidFill>
                <a:schemeClr val="bg1">
                  <a:lumMod val="50000"/>
                </a:schemeClr>
              </a:solidFill>
            </a:endParaRPr>
          </a:p>
        </p:txBody>
      </p:sp>
      <p:sp>
        <p:nvSpPr>
          <p:cNvPr id="102" name="TextBox 101"/>
          <p:cNvSpPr txBox="1"/>
          <p:nvPr/>
        </p:nvSpPr>
        <p:spPr>
          <a:xfrm>
            <a:off x="205585"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03" name="TextBox 102"/>
          <p:cNvSpPr txBox="1"/>
          <p:nvPr/>
        </p:nvSpPr>
        <p:spPr>
          <a:xfrm>
            <a:off x="976561"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04" name="TextBox 103"/>
          <p:cNvSpPr txBox="1"/>
          <p:nvPr/>
        </p:nvSpPr>
        <p:spPr>
          <a:xfrm>
            <a:off x="3278037"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cxnSp>
        <p:nvCxnSpPr>
          <p:cNvPr id="109" name="Straight Arrow Connector 108"/>
          <p:cNvCxnSpPr/>
          <p:nvPr/>
        </p:nvCxnSpPr>
        <p:spPr>
          <a:xfrm flipH="1" flipV="1">
            <a:off x="2465741" y="1986954"/>
            <a:ext cx="2052079" cy="25876"/>
          </a:xfrm>
          <a:prstGeom prst="straightConnector1">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flipH="1">
            <a:off x="4532454" y="2012830"/>
            <a:ext cx="2592965" cy="1277"/>
          </a:xfrm>
          <a:prstGeom prst="straightConnector1">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976561" y="1986954"/>
            <a:ext cx="1489182" cy="0"/>
          </a:xfrm>
          <a:prstGeom prst="straightConnector1">
            <a:avLst/>
          </a:prstGeom>
          <a:ln>
            <a:solidFill>
              <a:schemeClr val="bg1">
                <a:lumMod val="65000"/>
              </a:schemeClr>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2651760" y="1961076"/>
            <a:ext cx="1759789" cy="307777"/>
          </a:xfrm>
          <a:prstGeom prst="rect">
            <a:avLst/>
          </a:prstGeom>
          <a:noFill/>
        </p:spPr>
        <p:txBody>
          <a:bodyPr wrap="square" rtlCol="0">
            <a:spAutoFit/>
          </a:bodyPr>
          <a:lstStyle/>
          <a:p>
            <a:r>
              <a:rPr lang="en-US" sz="1400" dirty="0" smtClean="0">
                <a:solidFill>
                  <a:schemeClr val="bg1">
                    <a:lumMod val="50000"/>
                  </a:schemeClr>
                </a:solidFill>
              </a:rPr>
              <a:t>Projection Steps</a:t>
            </a:r>
            <a:endParaRPr lang="en-US" sz="1400" dirty="0">
              <a:solidFill>
                <a:schemeClr val="bg1">
                  <a:lumMod val="50000"/>
                </a:schemeClr>
              </a:solidFill>
            </a:endParaRPr>
          </a:p>
        </p:txBody>
      </p:sp>
    </p:spTree>
    <p:extLst>
      <p:ext uri="{BB962C8B-B14F-4D97-AF65-F5344CB8AC3E}">
        <p14:creationId xmlns:p14="http://schemas.microsoft.com/office/powerpoint/2010/main" val="399412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Repercussions for Mission Domain Choice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Projection Depth and Projection Horizon:</a:t>
            </a:r>
          </a:p>
          <a:p>
            <a:pPr lvl="1"/>
            <a:r>
              <a:rPr lang="en-US" dirty="0" smtClean="0"/>
              <a:t>A converging mission domain has more certainty at longer projection horizons. A diverging mission domain has less certainty over time.</a:t>
            </a:r>
          </a:p>
          <a:p>
            <a:r>
              <a:rPr lang="en-US" dirty="0" smtClean="0"/>
              <a:t>Projection Breadth:</a:t>
            </a:r>
          </a:p>
          <a:p>
            <a:pPr lvl="1"/>
            <a:r>
              <a:rPr lang="en-US" dirty="0" smtClean="0"/>
              <a:t>Domains with high branching factors and smaller projection steps will require many Possible Future States, state aggregation may be required.</a:t>
            </a:r>
          </a:p>
          <a:p>
            <a:pPr lvl="1"/>
            <a:r>
              <a:rPr lang="en-US" dirty="0" smtClean="0"/>
              <a:t>Domain/Projector combinations with larger projection steps may summarize state information.</a:t>
            </a:r>
          </a:p>
          <a:p>
            <a:r>
              <a:rPr lang="en-US" dirty="0" smtClean="0"/>
              <a:t>Deltas</a:t>
            </a:r>
          </a:p>
          <a:p>
            <a:pPr lvl="1"/>
            <a:r>
              <a:rPr lang="en-US" dirty="0" smtClean="0"/>
              <a:t>A Possible Future State is always </a:t>
            </a:r>
            <a:r>
              <a:rPr lang="en-US" i="1" u="sng" dirty="0" smtClean="0"/>
              <a:t>based</a:t>
            </a:r>
            <a:r>
              <a:rPr lang="en-US" dirty="0" smtClean="0"/>
              <a:t> on a previous state. The initial state (the root) can be a representation of the baseline (~ground truth) at the time the mission is created.</a:t>
            </a:r>
          </a:p>
          <a:p>
            <a:pPr lvl="1"/>
            <a:r>
              <a:rPr lang="en-US" dirty="0" smtClean="0"/>
              <a:t>Comparing two states (any states) helps identify when projections go astray. For example, when an interim projection state differs from baseline. Differences between </a:t>
            </a:r>
            <a:r>
              <a:rPr lang="en-US" dirty="0"/>
              <a:t>Possible Future </a:t>
            </a:r>
            <a:r>
              <a:rPr lang="en-US" dirty="0" smtClean="0"/>
              <a:t>States may not be in features that are important to the mission or conditional events, so they can be collapsed.</a:t>
            </a:r>
            <a:endParaRPr lang="en-US" dirty="0"/>
          </a:p>
        </p:txBody>
      </p:sp>
    </p:spTree>
    <p:extLst>
      <p:ext uri="{BB962C8B-B14F-4D97-AF65-F5344CB8AC3E}">
        <p14:creationId xmlns:p14="http://schemas.microsoft.com/office/powerpoint/2010/main" val="126053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74593" y="1276704"/>
            <a:ext cx="8463962" cy="4692788"/>
            <a:chOff x="205585" y="1427490"/>
            <a:chExt cx="8463962" cy="4438490"/>
          </a:xfrm>
        </p:grpSpPr>
        <p:sp>
          <p:nvSpPr>
            <p:cNvPr id="98" name="Rectangle 97"/>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76561" y="1276704"/>
            <a:ext cx="6715329" cy="4692788"/>
            <a:chOff x="976561" y="1694926"/>
            <a:chExt cx="6715329" cy="4274566"/>
          </a:xfrm>
        </p:grpSpPr>
        <p:cxnSp>
          <p:nvCxnSpPr>
            <p:cNvPr id="80" name="Straight Connector 79"/>
            <p:cNvCxnSpPr/>
            <p:nvPr/>
          </p:nvCxnSpPr>
          <p:spPr>
            <a:xfrm flipH="1" flipV="1">
              <a:off x="976561" y="169492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7676081"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262229"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Proposed Baseline Terminology</a:t>
            </a:r>
            <a:endParaRPr lang="en-US" dirty="0"/>
          </a:p>
        </p:txBody>
      </p:sp>
      <p:sp>
        <p:nvSpPr>
          <p:cNvPr id="5" name="Oval 4"/>
          <p:cNvSpPr/>
          <p:nvPr/>
        </p:nvSpPr>
        <p:spPr>
          <a:xfrm>
            <a:off x="2636808" y="2148082"/>
            <a:ext cx="1225602" cy="122560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solidFill>
              </a:rPr>
              <a:t>State</a:t>
            </a:r>
            <a:r>
              <a:rPr lang="en-US" sz="1400" baseline="30000" dirty="0" err="1" smtClean="0">
                <a:solidFill>
                  <a:schemeClr val="bg1"/>
                </a:solidFill>
              </a:rPr>
              <a:t>B</a:t>
            </a:r>
            <a:endParaRPr lang="en-US" sz="1400" baseline="30000" dirty="0">
              <a:solidFill>
                <a:schemeClr val="bg1"/>
              </a:solidFill>
            </a:endParaRPr>
          </a:p>
        </p:txBody>
      </p:sp>
      <p:cxnSp>
        <p:nvCxnSpPr>
          <p:cNvPr id="7" name="Straight Arrow Connector 6"/>
          <p:cNvCxnSpPr/>
          <p:nvPr/>
        </p:nvCxnSpPr>
        <p:spPr>
          <a:xfrm flipV="1">
            <a:off x="265967" y="59694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5666210"/>
            <a:ext cx="848264" cy="307777"/>
          </a:xfrm>
          <a:prstGeom prst="rect">
            <a:avLst/>
          </a:prstGeom>
          <a:noFill/>
        </p:spPr>
        <p:txBody>
          <a:bodyPr wrap="square" rtlCol="0">
            <a:spAutoFit/>
          </a:bodyPr>
          <a:lstStyle/>
          <a:p>
            <a:r>
              <a:rPr lang="en-US" sz="1400" dirty="0" smtClean="0"/>
              <a:t>Time</a:t>
            </a:r>
            <a:endParaRPr lang="en-US" sz="1400" dirty="0"/>
          </a:p>
        </p:txBody>
      </p:sp>
      <p:sp>
        <p:nvSpPr>
          <p:cNvPr id="12" name="TextBox 11"/>
          <p:cNvSpPr txBox="1"/>
          <p:nvPr/>
        </p:nvSpPr>
        <p:spPr>
          <a:xfrm>
            <a:off x="2998723" y="5969492"/>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cxnSp>
        <p:nvCxnSpPr>
          <p:cNvPr id="21" name="Straight Arrow Connector 20"/>
          <p:cNvCxnSpPr>
            <a:stCxn id="24" idx="6"/>
            <a:endCxn id="5" idx="2"/>
          </p:cNvCxnSpPr>
          <p:nvPr/>
        </p:nvCxnSpPr>
        <p:spPr>
          <a:xfrm>
            <a:off x="1608032" y="2760883"/>
            <a:ext cx="102877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82430" y="2148082"/>
            <a:ext cx="1225602" cy="122560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bg1"/>
                </a:solidFill>
              </a:rPr>
              <a:t>State</a:t>
            </a:r>
            <a:r>
              <a:rPr lang="en-US" sz="1400" baseline="30000" dirty="0" err="1" smtClean="0">
                <a:solidFill>
                  <a:schemeClr val="bg1"/>
                </a:solidFill>
              </a:rPr>
              <a:t>A</a:t>
            </a:r>
            <a:endParaRPr lang="en-US" sz="1400" baseline="30000" dirty="0">
              <a:solidFill>
                <a:schemeClr val="bg1"/>
              </a:solidFill>
            </a:endParaRPr>
          </a:p>
        </p:txBody>
      </p:sp>
      <p:sp>
        <p:nvSpPr>
          <p:cNvPr id="102" name="TextBox 101"/>
          <p:cNvSpPr txBox="1"/>
          <p:nvPr/>
        </p:nvSpPr>
        <p:spPr>
          <a:xfrm>
            <a:off x="205585"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03" name="TextBox 102"/>
          <p:cNvSpPr txBox="1"/>
          <p:nvPr/>
        </p:nvSpPr>
        <p:spPr>
          <a:xfrm>
            <a:off x="976561"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04" name="TextBox 103"/>
          <p:cNvSpPr txBox="1"/>
          <p:nvPr/>
        </p:nvSpPr>
        <p:spPr>
          <a:xfrm>
            <a:off x="3278037"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sp>
        <p:nvSpPr>
          <p:cNvPr id="54" name="Rectangle 53"/>
          <p:cNvSpPr/>
          <p:nvPr/>
        </p:nvSpPr>
        <p:spPr>
          <a:xfrm>
            <a:off x="603847" y="32299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3" name="Rectangle 2"/>
          <p:cNvSpPr/>
          <p:nvPr/>
        </p:nvSpPr>
        <p:spPr>
          <a:xfrm>
            <a:off x="684501" y="35073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9" name="Rectangle 48"/>
          <p:cNvSpPr/>
          <p:nvPr/>
        </p:nvSpPr>
        <p:spPr>
          <a:xfrm>
            <a:off x="684501" y="3810083"/>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0" name="Rectangle 49"/>
          <p:cNvSpPr/>
          <p:nvPr/>
        </p:nvSpPr>
        <p:spPr>
          <a:xfrm>
            <a:off x="684501" y="50211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51" name="Rectangle 50"/>
          <p:cNvSpPr/>
          <p:nvPr/>
        </p:nvSpPr>
        <p:spPr>
          <a:xfrm>
            <a:off x="684501" y="41128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52" name="Rectangle 51"/>
          <p:cNvSpPr/>
          <p:nvPr/>
        </p:nvSpPr>
        <p:spPr>
          <a:xfrm>
            <a:off x="684501" y="44156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3" name="Rectangle 52"/>
          <p:cNvSpPr/>
          <p:nvPr/>
        </p:nvSpPr>
        <p:spPr>
          <a:xfrm>
            <a:off x="684501" y="47183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nvGrpSpPr>
          <p:cNvPr id="6" name="Group 5"/>
          <p:cNvGrpSpPr/>
          <p:nvPr/>
        </p:nvGrpSpPr>
        <p:grpSpPr>
          <a:xfrm>
            <a:off x="2843739" y="3235687"/>
            <a:ext cx="793629" cy="2118450"/>
            <a:chOff x="756247" y="3382329"/>
            <a:chExt cx="793629" cy="2118450"/>
          </a:xfrm>
        </p:grpSpPr>
        <p:sp>
          <p:nvSpPr>
            <p:cNvPr id="55" name="Rectangle 54"/>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56" name="Rectangle 55"/>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7" name="Rectangle 56"/>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8" name="Rectangle 57"/>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61" name="Rectangle 60"/>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62" name="Rectangle 61"/>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64" name="Rectangle 63"/>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sp>
        <p:nvSpPr>
          <p:cNvPr id="74" name="TextBox 73"/>
          <p:cNvSpPr txBox="1"/>
          <p:nvPr/>
        </p:nvSpPr>
        <p:spPr>
          <a:xfrm>
            <a:off x="1371820" y="4050592"/>
            <a:ext cx="1512246" cy="523220"/>
          </a:xfrm>
          <a:prstGeom prst="rect">
            <a:avLst/>
          </a:prstGeom>
          <a:noFill/>
        </p:spPr>
        <p:txBody>
          <a:bodyPr wrap="square" rtlCol="0">
            <a:spAutoFit/>
          </a:bodyPr>
          <a:lstStyle/>
          <a:p>
            <a:r>
              <a:rPr lang="en-US" sz="1400" dirty="0" smtClean="0">
                <a:solidFill>
                  <a:schemeClr val="accent1">
                    <a:lumMod val="60000"/>
                    <a:lumOff val="40000"/>
                  </a:schemeClr>
                </a:solidFill>
              </a:rPr>
              <a:t>Instrumentation</a:t>
            </a:r>
          </a:p>
          <a:p>
            <a:r>
              <a:rPr lang="en-US" sz="1400" dirty="0" smtClean="0">
                <a:solidFill>
                  <a:schemeClr val="accent1">
                    <a:lumMod val="60000"/>
                    <a:lumOff val="40000"/>
                  </a:schemeClr>
                </a:solidFill>
              </a:rPr>
              <a:t>Update</a:t>
            </a:r>
            <a:r>
              <a:rPr lang="en-US" sz="1400" baseline="30000" dirty="0" smtClean="0">
                <a:solidFill>
                  <a:schemeClr val="accent1">
                    <a:lumMod val="60000"/>
                    <a:lumOff val="40000"/>
                  </a:schemeClr>
                </a:solidFill>
              </a:rPr>
              <a:t>1</a:t>
            </a:r>
            <a:endParaRPr lang="en-US" sz="1400" baseline="30000" dirty="0">
              <a:solidFill>
                <a:schemeClr val="accent1">
                  <a:lumMod val="60000"/>
                  <a:lumOff val="40000"/>
                </a:schemeClr>
              </a:solidFill>
            </a:endParaRPr>
          </a:p>
        </p:txBody>
      </p:sp>
      <p:cxnSp>
        <p:nvCxnSpPr>
          <p:cNvPr id="11" name="Elbow Connector 10"/>
          <p:cNvCxnSpPr>
            <a:stCxn id="74" idx="0"/>
            <a:endCxn id="57" idx="1"/>
          </p:cNvCxnSpPr>
          <p:nvPr/>
        </p:nvCxnSpPr>
        <p:spPr>
          <a:xfrm rot="5400000" flipH="1" flipV="1">
            <a:off x="2471670" y="3597869"/>
            <a:ext cx="108997" cy="796450"/>
          </a:xfrm>
          <a:prstGeom prst="bentConnector2">
            <a:avLst/>
          </a:prstGeom>
          <a:ln>
            <a:solidFill>
              <a:schemeClr val="accent1">
                <a:lumMod val="60000"/>
                <a:lumOff val="40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4928527" y="3051410"/>
            <a:ext cx="2516783" cy="461665"/>
            <a:chOff x="4704028" y="2774022"/>
            <a:chExt cx="2516783" cy="461665"/>
          </a:xfrm>
        </p:grpSpPr>
        <p:sp>
          <p:nvSpPr>
            <p:cNvPr id="20" name="Rectangle 19"/>
            <p:cNvSpPr/>
            <p:nvPr/>
          </p:nvSpPr>
          <p:spPr>
            <a:xfrm>
              <a:off x="4704028" y="2774022"/>
              <a:ext cx="779381" cy="461665"/>
            </a:xfrm>
            <a:prstGeom prst="rect">
              <a:avLst/>
            </a:prstGeom>
          </p:spPr>
          <p:txBody>
            <a:bodyPr wrap="none">
              <a:spAutoFit/>
            </a:bodyPr>
            <a:lstStyle/>
            <a:p>
              <a:r>
                <a:rPr lang="en-US" b="1" dirty="0" smtClean="0">
                  <a:sym typeface="Wingdings 3"/>
                </a:rPr>
                <a:t></a:t>
              </a:r>
              <a:r>
                <a:rPr lang="en-US" b="1" baseline="30000" dirty="0" smtClean="0">
                  <a:sym typeface="Wingdings 3"/>
                </a:rPr>
                <a:t>1</a:t>
              </a:r>
              <a:r>
                <a:rPr lang="en-US" dirty="0" smtClean="0">
                  <a:sym typeface="Wingdings 3"/>
                </a:rPr>
                <a:t>=</a:t>
              </a:r>
              <a:endParaRPr lang="en-US" dirty="0"/>
            </a:p>
          </p:txBody>
        </p:sp>
        <p:sp>
          <p:nvSpPr>
            <p:cNvPr id="85" name="Rectangle 84"/>
            <p:cNvSpPr/>
            <p:nvPr/>
          </p:nvSpPr>
          <p:spPr>
            <a:xfrm>
              <a:off x="5420907" y="2879100"/>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90" name="Rectangle 89"/>
            <p:cNvSpPr/>
            <p:nvPr/>
          </p:nvSpPr>
          <p:spPr>
            <a:xfrm>
              <a:off x="6573819" y="2879100"/>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2</a:t>
              </a:r>
              <a:endParaRPr lang="en-US" sz="1800" dirty="0"/>
            </a:p>
          </p:txBody>
        </p:sp>
        <p:sp>
          <p:nvSpPr>
            <p:cNvPr id="22" name="Right Arrow 21"/>
            <p:cNvSpPr/>
            <p:nvPr/>
          </p:nvSpPr>
          <p:spPr>
            <a:xfrm>
              <a:off x="6236895" y="2937999"/>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p:cNvSpPr/>
          <p:nvPr/>
        </p:nvSpPr>
        <p:spPr>
          <a:xfrm>
            <a:off x="1813163" y="2760883"/>
            <a:ext cx="599844" cy="461665"/>
          </a:xfrm>
          <a:prstGeom prst="rect">
            <a:avLst/>
          </a:prstGeom>
        </p:spPr>
        <p:txBody>
          <a:bodyPr wrap="none">
            <a:spAutoFit/>
          </a:bodyPr>
          <a:lstStyle/>
          <a:p>
            <a:r>
              <a:rPr lang="en-US" b="1" dirty="0">
                <a:sym typeface="Wingdings 3"/>
              </a:rPr>
              <a:t></a:t>
            </a:r>
            <a:r>
              <a:rPr lang="en-US" b="1" baseline="30000" dirty="0">
                <a:sym typeface="Wingdings 3"/>
              </a:rPr>
              <a:t>1</a:t>
            </a:r>
            <a:endParaRPr lang="en-US" dirty="0"/>
          </a:p>
        </p:txBody>
      </p:sp>
      <p:sp>
        <p:nvSpPr>
          <p:cNvPr id="27" name="Rectangle 26"/>
          <p:cNvSpPr/>
          <p:nvPr/>
        </p:nvSpPr>
        <p:spPr>
          <a:xfrm>
            <a:off x="5645406" y="3433943"/>
            <a:ext cx="1799903" cy="261610"/>
          </a:xfrm>
          <a:prstGeom prst="rect">
            <a:avLst/>
          </a:prstGeom>
        </p:spPr>
        <p:txBody>
          <a:bodyPr wrap="square">
            <a:spAutoFit/>
          </a:bodyPr>
          <a:lstStyle/>
          <a:p>
            <a:pPr algn="ctr"/>
            <a:r>
              <a:rPr lang="en-US" sz="1100" dirty="0" err="1" smtClean="0"/>
              <a:t>State</a:t>
            </a:r>
            <a:r>
              <a:rPr lang="en-US" sz="1100" baseline="30000" dirty="0" err="1" smtClean="0"/>
              <a:t>A</a:t>
            </a:r>
            <a:r>
              <a:rPr lang="en-US" sz="1100" baseline="30000" dirty="0" smtClean="0"/>
              <a:t> </a:t>
            </a:r>
            <a:r>
              <a:rPr lang="en-US" sz="1100" dirty="0" smtClean="0"/>
              <a:t>+ Update</a:t>
            </a:r>
            <a:r>
              <a:rPr lang="en-US" sz="1100" baseline="30000" dirty="0" smtClean="0"/>
              <a:t>1</a:t>
            </a:r>
            <a:endParaRPr lang="en-US" sz="1100" baseline="30000" dirty="0"/>
          </a:p>
        </p:txBody>
      </p:sp>
      <p:sp>
        <p:nvSpPr>
          <p:cNvPr id="93" name="TextBox 92"/>
          <p:cNvSpPr txBox="1"/>
          <p:nvPr/>
        </p:nvSpPr>
        <p:spPr>
          <a:xfrm>
            <a:off x="1567626" y="4873024"/>
            <a:ext cx="1239332" cy="307777"/>
          </a:xfrm>
          <a:prstGeom prst="rect">
            <a:avLst/>
          </a:prstGeom>
          <a:noFill/>
        </p:spPr>
        <p:txBody>
          <a:bodyPr wrap="square" rtlCol="0">
            <a:spAutoFit/>
          </a:bodyPr>
          <a:lstStyle/>
          <a:p>
            <a:r>
              <a:rPr lang="en-US" sz="1400" dirty="0" err="1" smtClean="0">
                <a:solidFill>
                  <a:schemeClr val="accent1">
                    <a:lumMod val="60000"/>
                    <a:lumOff val="40000"/>
                  </a:schemeClr>
                </a:solidFill>
              </a:rPr>
              <a:t>StatusQuo</a:t>
            </a:r>
            <a:endParaRPr lang="en-US" sz="1400" baseline="30000" dirty="0">
              <a:solidFill>
                <a:schemeClr val="accent1">
                  <a:lumMod val="60000"/>
                  <a:lumOff val="40000"/>
                </a:schemeClr>
              </a:solidFill>
            </a:endParaRPr>
          </a:p>
        </p:txBody>
      </p:sp>
      <p:cxnSp>
        <p:nvCxnSpPr>
          <p:cNvPr id="94" name="Elbow Connector 93"/>
          <p:cNvCxnSpPr>
            <a:stCxn id="50" idx="3"/>
            <a:endCxn id="58" idx="1"/>
          </p:cNvCxnSpPr>
          <p:nvPr/>
        </p:nvCxnSpPr>
        <p:spPr>
          <a:xfrm>
            <a:off x="1331493" y="5146909"/>
            <a:ext cx="1592900" cy="5758"/>
          </a:xfrm>
          <a:prstGeom prst="bentConnector3">
            <a:avLst>
              <a:gd name="adj1" fmla="val 50000"/>
            </a:avLst>
          </a:prstGeom>
          <a:ln>
            <a:solidFill>
              <a:schemeClr val="accent1">
                <a:lumMod val="60000"/>
                <a:lumOff val="40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21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74593" y="1276704"/>
            <a:ext cx="8463962" cy="4692788"/>
            <a:chOff x="205585" y="1427490"/>
            <a:chExt cx="8463962" cy="4438490"/>
          </a:xfrm>
        </p:grpSpPr>
        <p:sp>
          <p:nvSpPr>
            <p:cNvPr id="98" name="Rectangle 97"/>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76561" y="1276704"/>
            <a:ext cx="6715329" cy="4692788"/>
            <a:chOff x="976561" y="1694926"/>
            <a:chExt cx="6715329" cy="4274566"/>
          </a:xfrm>
        </p:grpSpPr>
        <p:cxnSp>
          <p:nvCxnSpPr>
            <p:cNvPr id="80" name="Straight Connector 79"/>
            <p:cNvCxnSpPr/>
            <p:nvPr/>
          </p:nvCxnSpPr>
          <p:spPr>
            <a:xfrm flipH="1" flipV="1">
              <a:off x="976561" y="169492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7676081"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262229"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Proposed Projection Terminology</a:t>
            </a:r>
            <a:endParaRPr lang="en-US" dirty="0"/>
          </a:p>
        </p:txBody>
      </p:sp>
      <p:sp>
        <p:nvSpPr>
          <p:cNvPr id="4" name="Oval 3"/>
          <p:cNvSpPr/>
          <p:nvPr/>
        </p:nvSpPr>
        <p:spPr>
          <a:xfrm>
            <a:off x="379569"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a:t>W</a:t>
            </a:r>
            <a:endParaRPr lang="en-US" sz="1400" baseline="30000" dirty="0"/>
          </a:p>
        </p:txBody>
      </p:sp>
      <p:cxnSp>
        <p:nvCxnSpPr>
          <p:cNvPr id="7" name="Straight Arrow Connector 6"/>
          <p:cNvCxnSpPr/>
          <p:nvPr/>
        </p:nvCxnSpPr>
        <p:spPr>
          <a:xfrm flipV="1">
            <a:off x="265967" y="59694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5666210"/>
            <a:ext cx="848264" cy="307777"/>
          </a:xfrm>
          <a:prstGeom prst="rect">
            <a:avLst/>
          </a:prstGeom>
          <a:noFill/>
        </p:spPr>
        <p:txBody>
          <a:bodyPr wrap="square" rtlCol="0">
            <a:spAutoFit/>
          </a:bodyPr>
          <a:lstStyle/>
          <a:p>
            <a:r>
              <a:rPr lang="en-US" sz="1400" dirty="0" smtClean="0"/>
              <a:t>Time</a:t>
            </a:r>
            <a:endParaRPr lang="en-US" sz="1400" dirty="0"/>
          </a:p>
        </p:txBody>
      </p:sp>
      <p:sp>
        <p:nvSpPr>
          <p:cNvPr id="12" name="TextBox 11"/>
          <p:cNvSpPr txBox="1"/>
          <p:nvPr/>
        </p:nvSpPr>
        <p:spPr>
          <a:xfrm>
            <a:off x="2998263" y="5999590"/>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sp>
        <p:nvSpPr>
          <p:cNvPr id="13" name="Oval 12"/>
          <p:cNvSpPr/>
          <p:nvPr/>
        </p:nvSpPr>
        <p:spPr>
          <a:xfrm>
            <a:off x="3812754"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X</a:t>
            </a:r>
            <a:endParaRPr lang="en-US" sz="1400" baseline="30000" dirty="0"/>
          </a:p>
        </p:txBody>
      </p:sp>
      <p:sp>
        <p:nvSpPr>
          <p:cNvPr id="14" name="Oval 13"/>
          <p:cNvSpPr/>
          <p:nvPr/>
        </p:nvSpPr>
        <p:spPr>
          <a:xfrm>
            <a:off x="7053407"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Z</a:t>
            </a:r>
            <a:endParaRPr lang="en-US" sz="1400" baseline="30000" dirty="0"/>
          </a:p>
        </p:txBody>
      </p:sp>
      <p:cxnSp>
        <p:nvCxnSpPr>
          <p:cNvPr id="15" name="Straight Arrow Connector 14"/>
          <p:cNvCxnSpPr>
            <a:stCxn id="4" idx="6"/>
            <a:endCxn id="13" idx="2"/>
          </p:cNvCxnSpPr>
          <p:nvPr/>
        </p:nvCxnSpPr>
        <p:spPr>
          <a:xfrm>
            <a:off x="1605171" y="2955685"/>
            <a:ext cx="220758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6"/>
            <a:endCxn id="14" idx="2"/>
          </p:cNvCxnSpPr>
          <p:nvPr/>
        </p:nvCxnSpPr>
        <p:spPr>
          <a:xfrm>
            <a:off x="5038356" y="2955685"/>
            <a:ext cx="201505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205555" y="5990907"/>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Horizon</a:t>
            </a:r>
            <a:endParaRPr lang="en-US" sz="1400" dirty="0">
              <a:solidFill>
                <a:schemeClr val="bg1">
                  <a:lumMod val="50000"/>
                </a:schemeClr>
              </a:solidFill>
            </a:endParaRPr>
          </a:p>
        </p:txBody>
      </p:sp>
      <p:sp>
        <p:nvSpPr>
          <p:cNvPr id="81" name="TextBox 80"/>
          <p:cNvSpPr txBox="1"/>
          <p:nvPr/>
        </p:nvSpPr>
        <p:spPr>
          <a:xfrm>
            <a:off x="501690" y="6015659"/>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Start</a:t>
            </a:r>
            <a:endParaRPr lang="en-US" sz="1400" dirty="0">
              <a:solidFill>
                <a:schemeClr val="bg1">
                  <a:lumMod val="50000"/>
                </a:schemeClr>
              </a:solidFill>
            </a:endParaRPr>
          </a:p>
        </p:txBody>
      </p:sp>
      <p:sp>
        <p:nvSpPr>
          <p:cNvPr id="102" name="TextBox 101"/>
          <p:cNvSpPr txBox="1"/>
          <p:nvPr/>
        </p:nvSpPr>
        <p:spPr>
          <a:xfrm>
            <a:off x="205585"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03" name="TextBox 102"/>
          <p:cNvSpPr txBox="1"/>
          <p:nvPr/>
        </p:nvSpPr>
        <p:spPr>
          <a:xfrm>
            <a:off x="976561"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04" name="TextBox 103"/>
          <p:cNvSpPr txBox="1"/>
          <p:nvPr/>
        </p:nvSpPr>
        <p:spPr>
          <a:xfrm>
            <a:off x="3278037"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grpSp>
        <p:nvGrpSpPr>
          <p:cNvPr id="49" name="Group 48"/>
          <p:cNvGrpSpPr/>
          <p:nvPr/>
        </p:nvGrpSpPr>
        <p:grpSpPr>
          <a:xfrm>
            <a:off x="586873" y="3425468"/>
            <a:ext cx="793629" cy="2118450"/>
            <a:chOff x="756247" y="3382329"/>
            <a:chExt cx="793629" cy="2118450"/>
          </a:xfrm>
        </p:grpSpPr>
        <p:sp>
          <p:nvSpPr>
            <p:cNvPr id="50" name="Rectangle 4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51" name="Rectangle 5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2" name="Rectangle 51"/>
            <p:cNvSpPr/>
            <p:nvPr/>
          </p:nvSpPr>
          <p:spPr>
            <a:xfrm>
              <a:off x="836901" y="3962483"/>
              <a:ext cx="646992" cy="25150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3" name="Rectangle 5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54" name="Rectangle 5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55" name="Rectangle 54"/>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6" name="Rectangle 55"/>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57" name="Group 56"/>
          <p:cNvGrpSpPr/>
          <p:nvPr/>
        </p:nvGrpSpPr>
        <p:grpSpPr>
          <a:xfrm>
            <a:off x="4028740" y="3433933"/>
            <a:ext cx="793629" cy="2118450"/>
            <a:chOff x="756247" y="3382329"/>
            <a:chExt cx="793629" cy="2118450"/>
          </a:xfrm>
        </p:grpSpPr>
        <p:sp>
          <p:nvSpPr>
            <p:cNvPr id="58" name="Rectangle 57"/>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61" name="Rectangle 6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62" name="Rectangle 6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4" name="Rectangle 63"/>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65" name="Rectangle 64"/>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66" name="Rectangle 65"/>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67" name="Rectangle 6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68" name="Group 67"/>
          <p:cNvGrpSpPr/>
          <p:nvPr/>
        </p:nvGrpSpPr>
        <p:grpSpPr>
          <a:xfrm>
            <a:off x="7269393" y="3425468"/>
            <a:ext cx="793629" cy="2118450"/>
            <a:chOff x="756247" y="3382329"/>
            <a:chExt cx="793629" cy="2118450"/>
          </a:xfrm>
        </p:grpSpPr>
        <p:sp>
          <p:nvSpPr>
            <p:cNvPr id="70" name="Rectangle 6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71" name="Rectangle 7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72" name="Rectangle 7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73" name="Rectangle 7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74" name="Rectangle 7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76" name="Rectangle 75"/>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77" name="Rectangle 7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sp>
        <p:nvSpPr>
          <p:cNvPr id="85" name="Rectangle 84"/>
          <p:cNvSpPr/>
          <p:nvPr/>
        </p:nvSpPr>
        <p:spPr>
          <a:xfrm>
            <a:off x="2095833" y="2613328"/>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2</a:t>
            </a:r>
            <a:endParaRPr lang="en-US" sz="1600" dirty="0"/>
          </a:p>
        </p:txBody>
      </p:sp>
      <p:sp>
        <p:nvSpPr>
          <p:cNvPr id="90" name="Rectangle 89"/>
          <p:cNvSpPr/>
          <p:nvPr/>
        </p:nvSpPr>
        <p:spPr>
          <a:xfrm>
            <a:off x="5316439" y="2604702"/>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3</a:t>
            </a:r>
            <a:endParaRPr lang="en-US" sz="1600" dirty="0"/>
          </a:p>
        </p:txBody>
      </p:sp>
      <p:grpSp>
        <p:nvGrpSpPr>
          <p:cNvPr id="9" name="Group 8"/>
          <p:cNvGrpSpPr/>
          <p:nvPr/>
        </p:nvGrpSpPr>
        <p:grpSpPr>
          <a:xfrm>
            <a:off x="5191966" y="4596618"/>
            <a:ext cx="1632657" cy="415499"/>
            <a:chOff x="4907985" y="3963468"/>
            <a:chExt cx="1632657" cy="415499"/>
          </a:xfrm>
        </p:grpSpPr>
        <p:grpSp>
          <p:nvGrpSpPr>
            <p:cNvPr id="105" name="Group 104"/>
            <p:cNvGrpSpPr/>
            <p:nvPr/>
          </p:nvGrpSpPr>
          <p:grpSpPr>
            <a:xfrm>
              <a:off x="4907985" y="3963468"/>
              <a:ext cx="1535950" cy="307777"/>
              <a:chOff x="4704028" y="2774022"/>
              <a:chExt cx="1840231" cy="596402"/>
            </a:xfrm>
          </p:grpSpPr>
          <p:sp>
            <p:nvSpPr>
              <p:cNvPr id="106" name="Rectangle 105"/>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3</a:t>
                </a:r>
                <a:r>
                  <a:rPr lang="en-US" sz="1400" dirty="0" smtClean="0">
                    <a:sym typeface="Wingdings 3"/>
                  </a:rPr>
                  <a:t>=</a:t>
                </a:r>
                <a:endParaRPr lang="en-US" sz="1400" dirty="0"/>
              </a:p>
            </p:txBody>
          </p:sp>
          <p:sp>
            <p:nvSpPr>
              <p:cNvPr id="107" name="Rectangle 106"/>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09" name="Rectangle 108"/>
              <p:cNvSpPr/>
              <p:nvPr/>
            </p:nvSpPr>
            <p:spPr>
              <a:xfrm>
                <a:off x="6139754" y="2879100"/>
                <a:ext cx="404505" cy="236693"/>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10" name="Right Arrow 109"/>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11" name="Rectangle 110"/>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X</a:t>
              </a:r>
              <a:r>
                <a:rPr lang="en-US" sz="800" baseline="30000" dirty="0" smtClean="0"/>
                <a:t> </a:t>
              </a:r>
              <a:r>
                <a:rPr lang="en-US" sz="800" dirty="0" smtClean="0"/>
                <a:t>+ Projected Change</a:t>
              </a:r>
              <a:endParaRPr lang="en-US" sz="800" baseline="30000" dirty="0"/>
            </a:p>
          </p:txBody>
        </p:sp>
      </p:grpSp>
      <p:grpSp>
        <p:nvGrpSpPr>
          <p:cNvPr id="112" name="Group 111"/>
          <p:cNvGrpSpPr/>
          <p:nvPr/>
        </p:nvGrpSpPr>
        <p:grpSpPr>
          <a:xfrm>
            <a:off x="1892633" y="4029410"/>
            <a:ext cx="1632657" cy="415499"/>
            <a:chOff x="4907985" y="3963468"/>
            <a:chExt cx="1632657" cy="415499"/>
          </a:xfrm>
        </p:grpSpPr>
        <p:grpSp>
          <p:nvGrpSpPr>
            <p:cNvPr id="113" name="Group 112"/>
            <p:cNvGrpSpPr/>
            <p:nvPr/>
          </p:nvGrpSpPr>
          <p:grpSpPr>
            <a:xfrm>
              <a:off x="4907985" y="3963468"/>
              <a:ext cx="1535950" cy="307777"/>
              <a:chOff x="4704028" y="2774022"/>
              <a:chExt cx="1840231" cy="596402"/>
            </a:xfrm>
          </p:grpSpPr>
          <p:sp>
            <p:nvSpPr>
              <p:cNvPr id="115" name="Rectangle 114"/>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2</a:t>
                </a:r>
                <a:r>
                  <a:rPr lang="en-US" sz="1400" dirty="0" smtClean="0">
                    <a:sym typeface="Wingdings 3"/>
                  </a:rPr>
                  <a:t>=</a:t>
                </a:r>
                <a:endParaRPr lang="en-US" sz="1400" dirty="0"/>
              </a:p>
            </p:txBody>
          </p:sp>
          <p:sp>
            <p:nvSpPr>
              <p:cNvPr id="116" name="Rectangle 115"/>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7" name="Rectangle 116"/>
              <p:cNvSpPr/>
              <p:nvPr/>
            </p:nvSpPr>
            <p:spPr>
              <a:xfrm>
                <a:off x="6139754" y="2879100"/>
                <a:ext cx="404505" cy="23669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8" name="Right Arrow 117"/>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14" name="Rectangle 113"/>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W</a:t>
              </a:r>
              <a:r>
                <a:rPr lang="en-US" sz="800" baseline="30000" dirty="0" smtClean="0"/>
                <a:t> </a:t>
              </a:r>
              <a:r>
                <a:rPr lang="en-US" sz="800" dirty="0" smtClean="0"/>
                <a:t>+ Projected Change</a:t>
              </a:r>
              <a:endParaRPr lang="en-US" sz="800" baseline="30000" dirty="0"/>
            </a:p>
          </p:txBody>
        </p:sp>
      </p:grpSp>
    </p:spTree>
    <p:extLst>
      <p:ext uri="{BB962C8B-B14F-4D97-AF65-F5344CB8AC3E}">
        <p14:creationId xmlns:p14="http://schemas.microsoft.com/office/powerpoint/2010/main" val="389373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74593" y="1190444"/>
            <a:ext cx="8463962" cy="4382251"/>
            <a:chOff x="205585" y="1427490"/>
            <a:chExt cx="8463962" cy="4438490"/>
          </a:xfrm>
        </p:grpSpPr>
        <p:sp>
          <p:nvSpPr>
            <p:cNvPr id="98" name="Rectangle 97"/>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Rectangle 94"/>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76561" y="1276704"/>
            <a:ext cx="6715329" cy="4692788"/>
            <a:chOff x="976561" y="1694926"/>
            <a:chExt cx="6715329" cy="4274566"/>
          </a:xfrm>
        </p:grpSpPr>
        <p:cxnSp>
          <p:nvCxnSpPr>
            <p:cNvPr id="80" name="Straight Connector 79"/>
            <p:cNvCxnSpPr/>
            <p:nvPr/>
          </p:nvCxnSpPr>
          <p:spPr>
            <a:xfrm flipH="1" flipV="1">
              <a:off x="976561" y="169492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7676081"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262229"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Proposed Projection Terminology 2</a:t>
            </a:r>
            <a:endParaRPr lang="en-US" dirty="0"/>
          </a:p>
        </p:txBody>
      </p:sp>
      <p:sp>
        <p:nvSpPr>
          <p:cNvPr id="4" name="Oval 3"/>
          <p:cNvSpPr/>
          <p:nvPr/>
        </p:nvSpPr>
        <p:spPr>
          <a:xfrm>
            <a:off x="379569"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a:t>W</a:t>
            </a:r>
            <a:endParaRPr lang="en-US" sz="1400" baseline="30000" dirty="0"/>
          </a:p>
        </p:txBody>
      </p:sp>
      <p:cxnSp>
        <p:nvCxnSpPr>
          <p:cNvPr id="7" name="Straight Arrow Connector 6"/>
          <p:cNvCxnSpPr/>
          <p:nvPr/>
        </p:nvCxnSpPr>
        <p:spPr>
          <a:xfrm flipV="1">
            <a:off x="265967" y="59694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5666210"/>
            <a:ext cx="848264" cy="307777"/>
          </a:xfrm>
          <a:prstGeom prst="rect">
            <a:avLst/>
          </a:prstGeom>
          <a:noFill/>
        </p:spPr>
        <p:txBody>
          <a:bodyPr wrap="square" rtlCol="0">
            <a:spAutoFit/>
          </a:bodyPr>
          <a:lstStyle/>
          <a:p>
            <a:r>
              <a:rPr lang="en-US" sz="1400" dirty="0" smtClean="0"/>
              <a:t>Time</a:t>
            </a:r>
            <a:endParaRPr lang="en-US" sz="1400" dirty="0"/>
          </a:p>
        </p:txBody>
      </p:sp>
      <p:sp>
        <p:nvSpPr>
          <p:cNvPr id="12" name="TextBox 11"/>
          <p:cNvSpPr txBox="1"/>
          <p:nvPr/>
        </p:nvSpPr>
        <p:spPr>
          <a:xfrm>
            <a:off x="2998263" y="5999590"/>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sp>
        <p:nvSpPr>
          <p:cNvPr id="13" name="Oval 12"/>
          <p:cNvSpPr/>
          <p:nvPr/>
        </p:nvSpPr>
        <p:spPr>
          <a:xfrm>
            <a:off x="3812754"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X</a:t>
            </a:r>
            <a:endParaRPr lang="en-US" sz="1400" baseline="30000" dirty="0"/>
          </a:p>
        </p:txBody>
      </p:sp>
      <p:sp>
        <p:nvSpPr>
          <p:cNvPr id="14" name="Oval 13"/>
          <p:cNvSpPr/>
          <p:nvPr/>
        </p:nvSpPr>
        <p:spPr>
          <a:xfrm>
            <a:off x="7053407" y="4098688"/>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Y</a:t>
            </a:r>
            <a:endParaRPr lang="en-US" sz="1400" baseline="30000" dirty="0"/>
          </a:p>
        </p:txBody>
      </p:sp>
      <p:cxnSp>
        <p:nvCxnSpPr>
          <p:cNvPr id="15" name="Straight Arrow Connector 14"/>
          <p:cNvCxnSpPr>
            <a:stCxn id="4" idx="6"/>
            <a:endCxn id="13" idx="2"/>
          </p:cNvCxnSpPr>
          <p:nvPr/>
        </p:nvCxnSpPr>
        <p:spPr>
          <a:xfrm>
            <a:off x="1605171" y="2955685"/>
            <a:ext cx="220758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6"/>
            <a:endCxn id="14" idx="2"/>
          </p:cNvCxnSpPr>
          <p:nvPr/>
        </p:nvCxnSpPr>
        <p:spPr>
          <a:xfrm>
            <a:off x="5038356" y="2955685"/>
            <a:ext cx="2015051" cy="175580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205555" y="5973987"/>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Horizon</a:t>
            </a:r>
            <a:endParaRPr lang="en-US" sz="1400" dirty="0">
              <a:solidFill>
                <a:schemeClr val="bg1">
                  <a:lumMod val="50000"/>
                </a:schemeClr>
              </a:solidFill>
            </a:endParaRPr>
          </a:p>
        </p:txBody>
      </p:sp>
      <p:sp>
        <p:nvSpPr>
          <p:cNvPr id="81" name="TextBox 80"/>
          <p:cNvSpPr txBox="1"/>
          <p:nvPr/>
        </p:nvSpPr>
        <p:spPr>
          <a:xfrm>
            <a:off x="501690" y="6015659"/>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Start</a:t>
            </a:r>
            <a:endParaRPr lang="en-US" sz="1400" dirty="0">
              <a:solidFill>
                <a:schemeClr val="bg1">
                  <a:lumMod val="50000"/>
                </a:schemeClr>
              </a:solidFill>
            </a:endParaRPr>
          </a:p>
        </p:txBody>
      </p:sp>
      <p:sp>
        <p:nvSpPr>
          <p:cNvPr id="102" name="TextBox 101"/>
          <p:cNvSpPr txBox="1"/>
          <p:nvPr/>
        </p:nvSpPr>
        <p:spPr>
          <a:xfrm>
            <a:off x="205585"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03" name="TextBox 102"/>
          <p:cNvSpPr txBox="1"/>
          <p:nvPr/>
        </p:nvSpPr>
        <p:spPr>
          <a:xfrm>
            <a:off x="976561"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04" name="TextBox 103"/>
          <p:cNvSpPr txBox="1"/>
          <p:nvPr/>
        </p:nvSpPr>
        <p:spPr>
          <a:xfrm>
            <a:off x="3278037"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grpSp>
        <p:nvGrpSpPr>
          <p:cNvPr id="49" name="Group 48"/>
          <p:cNvGrpSpPr/>
          <p:nvPr/>
        </p:nvGrpSpPr>
        <p:grpSpPr>
          <a:xfrm>
            <a:off x="586873" y="3425468"/>
            <a:ext cx="793629" cy="2118450"/>
            <a:chOff x="756247" y="3382329"/>
            <a:chExt cx="793629" cy="2118450"/>
          </a:xfrm>
        </p:grpSpPr>
        <p:sp>
          <p:nvSpPr>
            <p:cNvPr id="50" name="Rectangle 4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51" name="Rectangle 5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2" name="Rectangle 51"/>
            <p:cNvSpPr/>
            <p:nvPr/>
          </p:nvSpPr>
          <p:spPr>
            <a:xfrm>
              <a:off x="836901" y="3962483"/>
              <a:ext cx="646992" cy="25150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3" name="Rectangle 5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54" name="Rectangle 5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55" name="Rectangle 54"/>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6" name="Rectangle 55"/>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57" name="Group 56"/>
          <p:cNvGrpSpPr/>
          <p:nvPr/>
        </p:nvGrpSpPr>
        <p:grpSpPr>
          <a:xfrm>
            <a:off x="4028740" y="3433933"/>
            <a:ext cx="793629" cy="2118450"/>
            <a:chOff x="756247" y="3382329"/>
            <a:chExt cx="793629" cy="2118450"/>
          </a:xfrm>
        </p:grpSpPr>
        <p:sp>
          <p:nvSpPr>
            <p:cNvPr id="58" name="Rectangle 57"/>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61" name="Rectangle 6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62" name="Rectangle 6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4" name="Rectangle 63"/>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65" name="Rectangle 64"/>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66" name="Rectangle 65"/>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67" name="Rectangle 6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68" name="Group 67"/>
          <p:cNvGrpSpPr/>
          <p:nvPr/>
        </p:nvGrpSpPr>
        <p:grpSpPr>
          <a:xfrm>
            <a:off x="7978496" y="3663940"/>
            <a:ext cx="793629" cy="2118450"/>
            <a:chOff x="756247" y="3382329"/>
            <a:chExt cx="793629" cy="2118450"/>
          </a:xfrm>
        </p:grpSpPr>
        <p:sp>
          <p:nvSpPr>
            <p:cNvPr id="70" name="Rectangle 6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71" name="Rectangle 7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72" name="Rectangle 7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73" name="Rectangle 7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74" name="Rectangle 7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76" name="Rectangle 75"/>
            <p:cNvSpPr/>
            <p:nvPr/>
          </p:nvSpPr>
          <p:spPr>
            <a:xfrm>
              <a:off x="836901" y="4568019"/>
              <a:ext cx="646992" cy="25150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77" name="Rectangle 7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sp>
        <p:nvSpPr>
          <p:cNvPr id="85" name="Rectangle 84"/>
          <p:cNvSpPr/>
          <p:nvPr/>
        </p:nvSpPr>
        <p:spPr>
          <a:xfrm>
            <a:off x="2095833" y="2613328"/>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2</a:t>
            </a:r>
            <a:endParaRPr lang="en-US" sz="1600" dirty="0"/>
          </a:p>
        </p:txBody>
      </p:sp>
      <p:sp>
        <p:nvSpPr>
          <p:cNvPr id="90" name="Rectangle 89"/>
          <p:cNvSpPr/>
          <p:nvPr/>
        </p:nvSpPr>
        <p:spPr>
          <a:xfrm>
            <a:off x="5463088" y="1756126"/>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3</a:t>
            </a:r>
            <a:endParaRPr lang="en-US" sz="1600" dirty="0"/>
          </a:p>
        </p:txBody>
      </p:sp>
      <p:grpSp>
        <p:nvGrpSpPr>
          <p:cNvPr id="112" name="Group 111"/>
          <p:cNvGrpSpPr/>
          <p:nvPr/>
        </p:nvGrpSpPr>
        <p:grpSpPr>
          <a:xfrm>
            <a:off x="1892633" y="4029410"/>
            <a:ext cx="1632657" cy="415499"/>
            <a:chOff x="4907985" y="3963468"/>
            <a:chExt cx="1632657" cy="415499"/>
          </a:xfrm>
        </p:grpSpPr>
        <p:grpSp>
          <p:nvGrpSpPr>
            <p:cNvPr id="113" name="Group 112"/>
            <p:cNvGrpSpPr/>
            <p:nvPr/>
          </p:nvGrpSpPr>
          <p:grpSpPr>
            <a:xfrm>
              <a:off x="4907985" y="3963468"/>
              <a:ext cx="1535950" cy="307777"/>
              <a:chOff x="4704028" y="2774022"/>
              <a:chExt cx="1840231" cy="596402"/>
            </a:xfrm>
          </p:grpSpPr>
          <p:sp>
            <p:nvSpPr>
              <p:cNvPr id="115" name="Rectangle 114"/>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2</a:t>
                </a:r>
                <a:r>
                  <a:rPr lang="en-US" sz="1400" dirty="0" smtClean="0">
                    <a:sym typeface="Wingdings 3"/>
                  </a:rPr>
                  <a:t>=</a:t>
                </a:r>
                <a:endParaRPr lang="en-US" sz="1400" dirty="0"/>
              </a:p>
            </p:txBody>
          </p:sp>
          <p:sp>
            <p:nvSpPr>
              <p:cNvPr id="116" name="Rectangle 115"/>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7" name="Rectangle 116"/>
              <p:cNvSpPr/>
              <p:nvPr/>
            </p:nvSpPr>
            <p:spPr>
              <a:xfrm>
                <a:off x="6139754" y="2879100"/>
                <a:ext cx="404505" cy="23669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8" name="Right Arrow 117"/>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14" name="Rectangle 113"/>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W</a:t>
              </a:r>
              <a:r>
                <a:rPr lang="en-US" sz="800" baseline="30000" dirty="0" smtClean="0"/>
                <a:t> </a:t>
              </a:r>
              <a:r>
                <a:rPr lang="en-US" sz="800" dirty="0" smtClean="0"/>
                <a:t>+ Projected Change</a:t>
              </a:r>
              <a:endParaRPr lang="en-US" sz="800" baseline="30000" dirty="0"/>
            </a:p>
          </p:txBody>
        </p:sp>
      </p:grpSp>
      <p:sp>
        <p:nvSpPr>
          <p:cNvPr id="69" name="Oval 68"/>
          <p:cNvSpPr/>
          <p:nvPr/>
        </p:nvSpPr>
        <p:spPr>
          <a:xfrm>
            <a:off x="7050539" y="1813830"/>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Z</a:t>
            </a:r>
            <a:endParaRPr lang="en-US" sz="1400" baseline="30000" dirty="0"/>
          </a:p>
        </p:txBody>
      </p:sp>
      <p:grpSp>
        <p:nvGrpSpPr>
          <p:cNvPr id="75" name="Group 74"/>
          <p:cNvGrpSpPr/>
          <p:nvPr/>
        </p:nvGrpSpPr>
        <p:grpSpPr>
          <a:xfrm>
            <a:off x="7971161" y="1400990"/>
            <a:ext cx="793629" cy="2118450"/>
            <a:chOff x="756247" y="3382329"/>
            <a:chExt cx="793629" cy="2118450"/>
          </a:xfrm>
        </p:grpSpPr>
        <p:sp>
          <p:nvSpPr>
            <p:cNvPr id="82" name="Rectangle 81"/>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83" name="Rectangle 82"/>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4" name="Rectangle 83"/>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86" name="Rectangle 85"/>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87" name="Rectangle 86"/>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88" name="Rectangle 87"/>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9" name="Rectangle 88"/>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cxnSp>
        <p:nvCxnSpPr>
          <p:cNvPr id="91" name="Straight Arrow Connector 90"/>
          <p:cNvCxnSpPr>
            <a:stCxn id="13" idx="6"/>
            <a:endCxn id="69" idx="2"/>
          </p:cNvCxnSpPr>
          <p:nvPr/>
        </p:nvCxnSpPr>
        <p:spPr>
          <a:xfrm flipV="1">
            <a:off x="5038356" y="2426631"/>
            <a:ext cx="2012183" cy="52905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2" name="Rectangle 91"/>
          <p:cNvSpPr/>
          <p:nvPr/>
        </p:nvSpPr>
        <p:spPr>
          <a:xfrm>
            <a:off x="5467205" y="4409078"/>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4</a:t>
            </a:r>
            <a:endParaRPr lang="en-US" sz="1600" dirty="0"/>
          </a:p>
        </p:txBody>
      </p:sp>
      <p:grpSp>
        <p:nvGrpSpPr>
          <p:cNvPr id="93" name="Group 92"/>
          <p:cNvGrpSpPr/>
          <p:nvPr/>
        </p:nvGrpSpPr>
        <p:grpSpPr>
          <a:xfrm>
            <a:off x="5404755" y="4669019"/>
            <a:ext cx="1632657" cy="415499"/>
            <a:chOff x="4907985" y="3963468"/>
            <a:chExt cx="1632657" cy="415499"/>
          </a:xfrm>
        </p:grpSpPr>
        <p:grpSp>
          <p:nvGrpSpPr>
            <p:cNvPr id="94" name="Group 93"/>
            <p:cNvGrpSpPr/>
            <p:nvPr/>
          </p:nvGrpSpPr>
          <p:grpSpPr>
            <a:xfrm>
              <a:off x="4907985" y="3963468"/>
              <a:ext cx="1535950" cy="307777"/>
              <a:chOff x="4704028" y="2774022"/>
              <a:chExt cx="1840231" cy="596402"/>
            </a:xfrm>
          </p:grpSpPr>
          <p:sp>
            <p:nvSpPr>
              <p:cNvPr id="100" name="Rectangle 99"/>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4</a:t>
                </a:r>
                <a:r>
                  <a:rPr lang="en-US" sz="1400" dirty="0" smtClean="0">
                    <a:sym typeface="Wingdings 3"/>
                  </a:rPr>
                  <a:t>=</a:t>
                </a:r>
                <a:endParaRPr lang="en-US" sz="1400" dirty="0"/>
              </a:p>
            </p:txBody>
          </p:sp>
          <p:sp>
            <p:nvSpPr>
              <p:cNvPr id="119" name="Rectangle 118"/>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20" name="Rectangle 119"/>
              <p:cNvSpPr/>
              <p:nvPr/>
            </p:nvSpPr>
            <p:spPr>
              <a:xfrm>
                <a:off x="6139754" y="2879100"/>
                <a:ext cx="404505" cy="236693"/>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21" name="Right Arrow 120"/>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99" name="Rectangle 98"/>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X</a:t>
              </a:r>
              <a:r>
                <a:rPr lang="en-US" sz="800" baseline="30000" dirty="0" smtClean="0"/>
                <a:t> </a:t>
              </a:r>
              <a:r>
                <a:rPr lang="en-US" sz="800" dirty="0" smtClean="0"/>
                <a:t>+ Projected Change</a:t>
              </a:r>
              <a:endParaRPr lang="en-US" sz="800" baseline="30000" dirty="0"/>
            </a:p>
          </p:txBody>
        </p:sp>
      </p:grpSp>
      <p:grpSp>
        <p:nvGrpSpPr>
          <p:cNvPr id="9" name="Group 8"/>
          <p:cNvGrpSpPr/>
          <p:nvPr/>
        </p:nvGrpSpPr>
        <p:grpSpPr>
          <a:xfrm>
            <a:off x="5400638" y="2033319"/>
            <a:ext cx="1632657" cy="415499"/>
            <a:chOff x="4907985" y="3963468"/>
            <a:chExt cx="1632657" cy="415499"/>
          </a:xfrm>
        </p:grpSpPr>
        <p:grpSp>
          <p:nvGrpSpPr>
            <p:cNvPr id="105" name="Group 104"/>
            <p:cNvGrpSpPr/>
            <p:nvPr/>
          </p:nvGrpSpPr>
          <p:grpSpPr>
            <a:xfrm>
              <a:off x="4907985" y="3963468"/>
              <a:ext cx="1535950" cy="307777"/>
              <a:chOff x="4704028" y="2774022"/>
              <a:chExt cx="1840231" cy="596402"/>
            </a:xfrm>
          </p:grpSpPr>
          <p:sp>
            <p:nvSpPr>
              <p:cNvPr id="106" name="Rectangle 105"/>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3</a:t>
                </a:r>
                <a:r>
                  <a:rPr lang="en-US" sz="1400" dirty="0" smtClean="0">
                    <a:sym typeface="Wingdings 3"/>
                  </a:rPr>
                  <a:t>=</a:t>
                </a:r>
                <a:endParaRPr lang="en-US" sz="1400" dirty="0"/>
              </a:p>
            </p:txBody>
          </p:sp>
          <p:sp>
            <p:nvSpPr>
              <p:cNvPr id="107" name="Rectangle 106"/>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09" name="Rectangle 108"/>
              <p:cNvSpPr/>
              <p:nvPr/>
            </p:nvSpPr>
            <p:spPr>
              <a:xfrm>
                <a:off x="6139754" y="2879100"/>
                <a:ext cx="404505" cy="236693"/>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4</a:t>
                </a:r>
                <a:endParaRPr lang="en-US" sz="1100" dirty="0"/>
              </a:p>
            </p:txBody>
          </p:sp>
          <p:sp>
            <p:nvSpPr>
              <p:cNvPr id="110" name="Right Arrow 109"/>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11" name="Rectangle 110"/>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X</a:t>
              </a:r>
              <a:r>
                <a:rPr lang="en-US" sz="800" baseline="30000" dirty="0" smtClean="0"/>
                <a:t> </a:t>
              </a:r>
              <a:r>
                <a:rPr lang="en-US" sz="800" dirty="0" smtClean="0"/>
                <a:t>+ Projected Change</a:t>
              </a:r>
              <a:endParaRPr lang="en-US" sz="800" baseline="30000" dirty="0"/>
            </a:p>
          </p:txBody>
        </p:sp>
      </p:grpSp>
      <p:sp>
        <p:nvSpPr>
          <p:cNvPr id="11" name="TextBox 10"/>
          <p:cNvSpPr txBox="1"/>
          <p:nvPr/>
        </p:nvSpPr>
        <p:spPr>
          <a:xfrm>
            <a:off x="1755816" y="3002456"/>
            <a:ext cx="1906291" cy="276999"/>
          </a:xfrm>
          <a:prstGeom prst="rect">
            <a:avLst/>
          </a:prstGeom>
          <a:noFill/>
        </p:spPr>
        <p:txBody>
          <a:bodyPr wrap="none" rtlCol="0">
            <a:spAutoFit/>
          </a:bodyPr>
          <a:lstStyle/>
          <a:p>
            <a:r>
              <a:rPr lang="en-US" sz="1200" i="1" dirty="0" smtClean="0"/>
              <a:t>100% certainty projection</a:t>
            </a:r>
            <a:endParaRPr lang="en-US" sz="1200" i="1" dirty="0"/>
          </a:p>
        </p:txBody>
      </p:sp>
      <p:sp>
        <p:nvSpPr>
          <p:cNvPr id="122" name="TextBox 121"/>
          <p:cNvSpPr txBox="1"/>
          <p:nvPr/>
        </p:nvSpPr>
        <p:spPr>
          <a:xfrm>
            <a:off x="5040169" y="2600733"/>
            <a:ext cx="490840" cy="276999"/>
          </a:xfrm>
          <a:prstGeom prst="rect">
            <a:avLst/>
          </a:prstGeom>
          <a:noFill/>
        </p:spPr>
        <p:txBody>
          <a:bodyPr wrap="none" rtlCol="0">
            <a:spAutoFit/>
          </a:bodyPr>
          <a:lstStyle/>
          <a:p>
            <a:r>
              <a:rPr lang="en-US" sz="1200" i="1" dirty="0" smtClean="0"/>
              <a:t>60%</a:t>
            </a:r>
            <a:endParaRPr lang="en-US" sz="1200" i="1" dirty="0"/>
          </a:p>
        </p:txBody>
      </p:sp>
      <p:sp>
        <p:nvSpPr>
          <p:cNvPr id="123" name="TextBox 122"/>
          <p:cNvSpPr txBox="1"/>
          <p:nvPr/>
        </p:nvSpPr>
        <p:spPr>
          <a:xfrm>
            <a:off x="4972248" y="3192216"/>
            <a:ext cx="490840" cy="276999"/>
          </a:xfrm>
          <a:prstGeom prst="rect">
            <a:avLst/>
          </a:prstGeom>
          <a:noFill/>
        </p:spPr>
        <p:txBody>
          <a:bodyPr wrap="none" rtlCol="0">
            <a:spAutoFit/>
          </a:bodyPr>
          <a:lstStyle/>
          <a:p>
            <a:r>
              <a:rPr lang="en-US" sz="1200" i="1" dirty="0"/>
              <a:t>4</a:t>
            </a:r>
            <a:r>
              <a:rPr lang="en-US" sz="1200" i="1" dirty="0" smtClean="0"/>
              <a:t>0%</a:t>
            </a:r>
            <a:endParaRPr lang="en-US" sz="1200" i="1" dirty="0"/>
          </a:p>
        </p:txBody>
      </p:sp>
    </p:spTree>
    <p:extLst>
      <p:ext uri="{BB962C8B-B14F-4D97-AF65-F5344CB8AC3E}">
        <p14:creationId xmlns:p14="http://schemas.microsoft.com/office/powerpoint/2010/main" val="183199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44566" y="1190444"/>
            <a:ext cx="8463962" cy="4382251"/>
            <a:chOff x="205585" y="1427490"/>
            <a:chExt cx="8463962" cy="4438490"/>
          </a:xfrm>
        </p:grpSpPr>
        <p:sp>
          <p:nvSpPr>
            <p:cNvPr id="98" name="Rectangle 97"/>
            <p:cNvSpPr/>
            <p:nvPr/>
          </p:nvSpPr>
          <p:spPr>
            <a:xfrm>
              <a:off x="7614977" y="1427490"/>
              <a:ext cx="1054570" cy="4438490"/>
            </a:xfrm>
            <a:prstGeom prst="rect">
              <a:avLst/>
            </a:prstGeom>
            <a:solidFill>
              <a:srgbClr val="FFB7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93221" y="1427490"/>
              <a:ext cx="4421756" cy="4438490"/>
            </a:xfrm>
            <a:prstGeom prst="rect">
              <a:avLst/>
            </a:prstGeom>
            <a:solidFill>
              <a:srgbClr val="FEE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914680" y="1427490"/>
              <a:ext cx="2286445" cy="4438490"/>
            </a:xfrm>
            <a:prstGeom prst="rect">
              <a:avLst/>
            </a:prstGeom>
            <a:solidFill>
              <a:srgbClr val="F9F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Rectangle 94"/>
            <p:cNvSpPr/>
            <p:nvPr/>
          </p:nvSpPr>
          <p:spPr>
            <a:xfrm>
              <a:off x="205585" y="1427490"/>
              <a:ext cx="710594" cy="4438490"/>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76561" y="1276704"/>
            <a:ext cx="6715329" cy="4692788"/>
            <a:chOff x="976561" y="1694926"/>
            <a:chExt cx="6715329" cy="4274566"/>
          </a:xfrm>
        </p:grpSpPr>
        <p:cxnSp>
          <p:nvCxnSpPr>
            <p:cNvPr id="80" name="Straight Connector 79"/>
            <p:cNvCxnSpPr/>
            <p:nvPr/>
          </p:nvCxnSpPr>
          <p:spPr>
            <a:xfrm flipH="1" flipV="1">
              <a:off x="976561" y="169492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7676081" y="1728800"/>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3262229" y="1728806"/>
              <a:ext cx="15809" cy="4240686"/>
            </a:xfrm>
            <a:prstGeom prst="line">
              <a:avLst/>
            </a:prstGeom>
            <a:ln w="19050">
              <a:solidFill>
                <a:schemeClr val="bg1">
                  <a:lumMod val="50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Proposed Conditioning Event Terminology</a:t>
            </a:r>
            <a:endParaRPr lang="en-US" dirty="0"/>
          </a:p>
        </p:txBody>
      </p:sp>
      <p:sp>
        <p:nvSpPr>
          <p:cNvPr id="4" name="Oval 3"/>
          <p:cNvSpPr/>
          <p:nvPr/>
        </p:nvSpPr>
        <p:spPr>
          <a:xfrm>
            <a:off x="379569"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a:t>W</a:t>
            </a:r>
            <a:endParaRPr lang="en-US" sz="1400" baseline="30000" dirty="0"/>
          </a:p>
        </p:txBody>
      </p:sp>
      <p:cxnSp>
        <p:nvCxnSpPr>
          <p:cNvPr id="7" name="Straight Arrow Connector 6"/>
          <p:cNvCxnSpPr/>
          <p:nvPr/>
        </p:nvCxnSpPr>
        <p:spPr>
          <a:xfrm flipV="1">
            <a:off x="265967" y="5969486"/>
            <a:ext cx="8532973" cy="450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967" y="5666210"/>
            <a:ext cx="848264" cy="307777"/>
          </a:xfrm>
          <a:prstGeom prst="rect">
            <a:avLst/>
          </a:prstGeom>
          <a:noFill/>
        </p:spPr>
        <p:txBody>
          <a:bodyPr wrap="square" rtlCol="0">
            <a:spAutoFit/>
          </a:bodyPr>
          <a:lstStyle/>
          <a:p>
            <a:r>
              <a:rPr lang="en-US" sz="1400" dirty="0" smtClean="0"/>
              <a:t>Time</a:t>
            </a:r>
            <a:endParaRPr lang="en-US" sz="1400" dirty="0"/>
          </a:p>
        </p:txBody>
      </p:sp>
      <p:sp>
        <p:nvSpPr>
          <p:cNvPr id="12" name="TextBox 11"/>
          <p:cNvSpPr txBox="1"/>
          <p:nvPr/>
        </p:nvSpPr>
        <p:spPr>
          <a:xfrm>
            <a:off x="2968236" y="5999590"/>
            <a:ext cx="543739" cy="307777"/>
          </a:xfrm>
          <a:prstGeom prst="rect">
            <a:avLst/>
          </a:prstGeom>
          <a:noFill/>
        </p:spPr>
        <p:txBody>
          <a:bodyPr wrap="none" rtlCol="0">
            <a:spAutoFit/>
          </a:bodyPr>
          <a:lstStyle/>
          <a:p>
            <a:r>
              <a:rPr lang="en-US" sz="1400" dirty="0" smtClean="0">
                <a:solidFill>
                  <a:schemeClr val="bg1">
                    <a:lumMod val="50000"/>
                  </a:schemeClr>
                </a:solidFill>
              </a:rPr>
              <a:t>Now</a:t>
            </a:r>
            <a:endParaRPr lang="en-US" sz="1400" dirty="0">
              <a:solidFill>
                <a:schemeClr val="bg1">
                  <a:lumMod val="50000"/>
                </a:schemeClr>
              </a:solidFill>
            </a:endParaRPr>
          </a:p>
        </p:txBody>
      </p:sp>
      <p:sp>
        <p:nvSpPr>
          <p:cNvPr id="13" name="Oval 12"/>
          <p:cNvSpPr/>
          <p:nvPr/>
        </p:nvSpPr>
        <p:spPr>
          <a:xfrm>
            <a:off x="3812754" y="2342884"/>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X</a:t>
            </a:r>
            <a:endParaRPr lang="en-US" sz="1400" baseline="30000" dirty="0"/>
          </a:p>
        </p:txBody>
      </p:sp>
      <p:sp>
        <p:nvSpPr>
          <p:cNvPr id="14" name="Oval 13"/>
          <p:cNvSpPr/>
          <p:nvPr/>
        </p:nvSpPr>
        <p:spPr>
          <a:xfrm>
            <a:off x="7053407" y="4098688"/>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Y</a:t>
            </a:r>
            <a:endParaRPr lang="en-US" sz="1400" baseline="30000" dirty="0"/>
          </a:p>
        </p:txBody>
      </p:sp>
      <p:cxnSp>
        <p:nvCxnSpPr>
          <p:cNvPr id="15" name="Straight Arrow Connector 14"/>
          <p:cNvCxnSpPr>
            <a:stCxn id="4" idx="6"/>
            <a:endCxn id="13" idx="2"/>
          </p:cNvCxnSpPr>
          <p:nvPr/>
        </p:nvCxnSpPr>
        <p:spPr>
          <a:xfrm>
            <a:off x="1605171" y="2955685"/>
            <a:ext cx="220758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4" idx="2"/>
            <a:endCxn id="14" idx="2"/>
          </p:cNvCxnSpPr>
          <p:nvPr/>
        </p:nvCxnSpPr>
        <p:spPr>
          <a:xfrm>
            <a:off x="6485334" y="3357525"/>
            <a:ext cx="568073" cy="135396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175528" y="5973987"/>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Horizon</a:t>
            </a:r>
            <a:endParaRPr lang="en-US" sz="1400" dirty="0">
              <a:solidFill>
                <a:schemeClr val="bg1">
                  <a:lumMod val="50000"/>
                </a:schemeClr>
              </a:solidFill>
            </a:endParaRPr>
          </a:p>
        </p:txBody>
      </p:sp>
      <p:sp>
        <p:nvSpPr>
          <p:cNvPr id="81" name="TextBox 80"/>
          <p:cNvSpPr txBox="1"/>
          <p:nvPr/>
        </p:nvSpPr>
        <p:spPr>
          <a:xfrm>
            <a:off x="501690" y="6015659"/>
            <a:ext cx="981359" cy="523220"/>
          </a:xfrm>
          <a:prstGeom prst="rect">
            <a:avLst/>
          </a:prstGeom>
          <a:noFill/>
        </p:spPr>
        <p:txBody>
          <a:bodyPr wrap="none" rtlCol="0">
            <a:spAutoFit/>
          </a:bodyPr>
          <a:lstStyle/>
          <a:p>
            <a:pPr algn="ctr"/>
            <a:r>
              <a:rPr lang="en-US" sz="1400" dirty="0" smtClean="0">
                <a:solidFill>
                  <a:schemeClr val="bg1">
                    <a:lumMod val="50000"/>
                  </a:schemeClr>
                </a:solidFill>
              </a:rPr>
              <a:t>Projection</a:t>
            </a:r>
          </a:p>
          <a:p>
            <a:pPr algn="ctr"/>
            <a:r>
              <a:rPr lang="en-US" sz="1400" dirty="0" smtClean="0">
                <a:solidFill>
                  <a:schemeClr val="bg1">
                    <a:lumMod val="50000"/>
                  </a:schemeClr>
                </a:solidFill>
              </a:rPr>
              <a:t>Start</a:t>
            </a:r>
            <a:endParaRPr lang="en-US" sz="1400" dirty="0">
              <a:solidFill>
                <a:schemeClr val="bg1">
                  <a:lumMod val="50000"/>
                </a:schemeClr>
              </a:solidFill>
            </a:endParaRPr>
          </a:p>
        </p:txBody>
      </p:sp>
      <p:sp>
        <p:nvSpPr>
          <p:cNvPr id="102" name="TextBox 101"/>
          <p:cNvSpPr txBox="1"/>
          <p:nvPr/>
        </p:nvSpPr>
        <p:spPr>
          <a:xfrm>
            <a:off x="175558" y="1273972"/>
            <a:ext cx="848264" cy="307777"/>
          </a:xfrm>
          <a:prstGeom prst="rect">
            <a:avLst/>
          </a:prstGeom>
          <a:noFill/>
        </p:spPr>
        <p:txBody>
          <a:bodyPr wrap="square" rtlCol="0">
            <a:spAutoFit/>
          </a:bodyPr>
          <a:lstStyle/>
          <a:p>
            <a:r>
              <a:rPr lang="en-US" sz="1400" b="1" i="1" dirty="0" smtClean="0"/>
              <a:t>Reflect</a:t>
            </a:r>
            <a:endParaRPr lang="en-US" sz="1400" b="1" i="1" dirty="0"/>
          </a:p>
        </p:txBody>
      </p:sp>
      <p:sp>
        <p:nvSpPr>
          <p:cNvPr id="103" name="TextBox 102"/>
          <p:cNvSpPr txBox="1"/>
          <p:nvPr/>
        </p:nvSpPr>
        <p:spPr>
          <a:xfrm>
            <a:off x="946534" y="1276704"/>
            <a:ext cx="2273048" cy="307777"/>
          </a:xfrm>
          <a:prstGeom prst="rect">
            <a:avLst/>
          </a:prstGeom>
          <a:noFill/>
        </p:spPr>
        <p:txBody>
          <a:bodyPr wrap="square" rtlCol="0">
            <a:spAutoFit/>
          </a:bodyPr>
          <a:lstStyle/>
          <a:p>
            <a:pPr algn="ctr"/>
            <a:r>
              <a:rPr lang="en-US" sz="1400" b="1" i="1" dirty="0" smtClean="0"/>
              <a:t>Observe</a:t>
            </a:r>
            <a:endParaRPr lang="en-US" sz="1400" b="1" i="1" dirty="0"/>
          </a:p>
        </p:txBody>
      </p:sp>
      <p:sp>
        <p:nvSpPr>
          <p:cNvPr id="104" name="TextBox 103"/>
          <p:cNvSpPr txBox="1"/>
          <p:nvPr/>
        </p:nvSpPr>
        <p:spPr>
          <a:xfrm>
            <a:off x="3248010" y="1273971"/>
            <a:ext cx="5460517" cy="307777"/>
          </a:xfrm>
          <a:prstGeom prst="rect">
            <a:avLst/>
          </a:prstGeom>
          <a:noFill/>
        </p:spPr>
        <p:txBody>
          <a:bodyPr wrap="square" rtlCol="0">
            <a:spAutoFit/>
          </a:bodyPr>
          <a:lstStyle/>
          <a:p>
            <a:pPr algn="ctr"/>
            <a:r>
              <a:rPr lang="en-US" sz="1400" b="1" i="1" dirty="0" smtClean="0"/>
              <a:t>Imagine</a:t>
            </a:r>
            <a:endParaRPr lang="en-US" sz="1400" b="1" i="1" dirty="0"/>
          </a:p>
        </p:txBody>
      </p:sp>
      <p:grpSp>
        <p:nvGrpSpPr>
          <p:cNvPr id="49" name="Group 48"/>
          <p:cNvGrpSpPr/>
          <p:nvPr/>
        </p:nvGrpSpPr>
        <p:grpSpPr>
          <a:xfrm>
            <a:off x="586873" y="3425468"/>
            <a:ext cx="793629" cy="2118450"/>
            <a:chOff x="756247" y="3382329"/>
            <a:chExt cx="793629" cy="2118450"/>
          </a:xfrm>
        </p:grpSpPr>
        <p:sp>
          <p:nvSpPr>
            <p:cNvPr id="50" name="Rectangle 4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51" name="Rectangle 5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2" name="Rectangle 51"/>
            <p:cNvSpPr/>
            <p:nvPr/>
          </p:nvSpPr>
          <p:spPr>
            <a:xfrm>
              <a:off x="836901" y="3962483"/>
              <a:ext cx="646992" cy="25150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3" name="Rectangle 5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54" name="Rectangle 5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55" name="Rectangle 54"/>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6" name="Rectangle 55"/>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57" name="Group 56"/>
          <p:cNvGrpSpPr/>
          <p:nvPr/>
        </p:nvGrpSpPr>
        <p:grpSpPr>
          <a:xfrm>
            <a:off x="4028740" y="3433933"/>
            <a:ext cx="793629" cy="2118450"/>
            <a:chOff x="756247" y="3382329"/>
            <a:chExt cx="793629" cy="2118450"/>
          </a:xfrm>
        </p:grpSpPr>
        <p:sp>
          <p:nvSpPr>
            <p:cNvPr id="58" name="Rectangle 57"/>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61" name="Rectangle 6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62" name="Rectangle 6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4" name="Rectangle 63"/>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65" name="Rectangle 64"/>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66" name="Rectangle 65"/>
            <p:cNvSpPr/>
            <p:nvPr/>
          </p:nvSpPr>
          <p:spPr>
            <a:xfrm>
              <a:off x="836901" y="4568019"/>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67" name="Rectangle 6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grpSp>
        <p:nvGrpSpPr>
          <p:cNvPr id="68" name="Group 67"/>
          <p:cNvGrpSpPr/>
          <p:nvPr/>
        </p:nvGrpSpPr>
        <p:grpSpPr>
          <a:xfrm>
            <a:off x="7978496" y="3663940"/>
            <a:ext cx="793629" cy="2118450"/>
            <a:chOff x="756247" y="3382329"/>
            <a:chExt cx="793629" cy="2118450"/>
          </a:xfrm>
        </p:grpSpPr>
        <p:sp>
          <p:nvSpPr>
            <p:cNvPr id="70" name="Rectangle 69"/>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71" name="Rectangle 70"/>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72" name="Rectangle 71"/>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73" name="Rectangle 72"/>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74" name="Rectangle 73"/>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76" name="Rectangle 75"/>
            <p:cNvSpPr/>
            <p:nvPr/>
          </p:nvSpPr>
          <p:spPr>
            <a:xfrm>
              <a:off x="836901" y="4568019"/>
              <a:ext cx="646992" cy="25150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77" name="Rectangle 76"/>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sp>
        <p:nvSpPr>
          <p:cNvPr id="85" name="Rectangle 84"/>
          <p:cNvSpPr/>
          <p:nvPr/>
        </p:nvSpPr>
        <p:spPr>
          <a:xfrm>
            <a:off x="2095833" y="2613328"/>
            <a:ext cx="1383712" cy="338554"/>
          </a:xfrm>
          <a:prstGeom prst="rect">
            <a:avLst/>
          </a:prstGeom>
        </p:spPr>
        <p:txBody>
          <a:bodyPr wrap="none">
            <a:spAutoFit/>
          </a:bodyPr>
          <a:lstStyle/>
          <a:p>
            <a:r>
              <a:rPr lang="en-US" sz="1600" dirty="0" smtClean="0">
                <a:sym typeface="Wingdings 3"/>
              </a:rPr>
              <a:t>Projected</a:t>
            </a:r>
            <a:r>
              <a:rPr lang="en-US" sz="1600" b="1" dirty="0" smtClean="0">
                <a:sym typeface="Wingdings 3"/>
              </a:rPr>
              <a:t> </a:t>
            </a:r>
            <a:r>
              <a:rPr lang="en-US" sz="1600" b="1" baseline="30000" dirty="0" smtClean="0">
                <a:sym typeface="Wingdings 3"/>
              </a:rPr>
              <a:t>2</a:t>
            </a:r>
            <a:endParaRPr lang="en-US" sz="1600" dirty="0"/>
          </a:p>
        </p:txBody>
      </p:sp>
      <p:grpSp>
        <p:nvGrpSpPr>
          <p:cNvPr id="112" name="Group 111"/>
          <p:cNvGrpSpPr/>
          <p:nvPr/>
        </p:nvGrpSpPr>
        <p:grpSpPr>
          <a:xfrm>
            <a:off x="1892633" y="4029410"/>
            <a:ext cx="1632657" cy="415499"/>
            <a:chOff x="4907985" y="3963468"/>
            <a:chExt cx="1632657" cy="415499"/>
          </a:xfrm>
        </p:grpSpPr>
        <p:grpSp>
          <p:nvGrpSpPr>
            <p:cNvPr id="113" name="Group 112"/>
            <p:cNvGrpSpPr/>
            <p:nvPr/>
          </p:nvGrpSpPr>
          <p:grpSpPr>
            <a:xfrm>
              <a:off x="4907985" y="3963468"/>
              <a:ext cx="1535950" cy="307777"/>
              <a:chOff x="4704028" y="2774022"/>
              <a:chExt cx="1840231" cy="596402"/>
            </a:xfrm>
          </p:grpSpPr>
          <p:sp>
            <p:nvSpPr>
              <p:cNvPr id="115" name="Rectangle 114"/>
              <p:cNvSpPr/>
              <p:nvPr/>
            </p:nvSpPr>
            <p:spPr>
              <a:xfrm>
                <a:off x="4704028" y="2774022"/>
                <a:ext cx="638015" cy="596402"/>
              </a:xfrm>
              <a:prstGeom prst="rect">
                <a:avLst/>
              </a:prstGeom>
            </p:spPr>
            <p:txBody>
              <a:bodyPr wrap="none">
                <a:spAutoFit/>
              </a:bodyPr>
              <a:lstStyle/>
              <a:p>
                <a:r>
                  <a:rPr lang="en-US" sz="1400" b="1" dirty="0" smtClean="0">
                    <a:sym typeface="Wingdings 3"/>
                  </a:rPr>
                  <a:t></a:t>
                </a:r>
                <a:r>
                  <a:rPr lang="en-US" sz="1400" b="1" baseline="30000" dirty="0" smtClean="0">
                    <a:sym typeface="Wingdings 3"/>
                  </a:rPr>
                  <a:t>2</a:t>
                </a:r>
                <a:r>
                  <a:rPr lang="en-US" sz="1400" dirty="0" smtClean="0">
                    <a:sym typeface="Wingdings 3"/>
                  </a:rPr>
                  <a:t>=</a:t>
                </a:r>
                <a:endParaRPr lang="en-US" sz="1400" dirty="0"/>
              </a:p>
            </p:txBody>
          </p:sp>
          <p:sp>
            <p:nvSpPr>
              <p:cNvPr id="116" name="Rectangle 115"/>
              <p:cNvSpPr/>
              <p:nvPr/>
            </p:nvSpPr>
            <p:spPr>
              <a:xfrm>
                <a:off x="5420907" y="2879100"/>
                <a:ext cx="410215" cy="251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7" name="Rectangle 116"/>
              <p:cNvSpPr/>
              <p:nvPr/>
            </p:nvSpPr>
            <p:spPr>
              <a:xfrm>
                <a:off x="6139754" y="2879100"/>
                <a:ext cx="404505" cy="23669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2</a:t>
                </a:r>
                <a:endParaRPr lang="en-US" sz="1100" dirty="0"/>
              </a:p>
            </p:txBody>
          </p:sp>
          <p:sp>
            <p:nvSpPr>
              <p:cNvPr id="118" name="Right Arrow 117"/>
              <p:cNvSpPr/>
              <p:nvPr/>
            </p:nvSpPr>
            <p:spPr>
              <a:xfrm>
                <a:off x="5906178" y="2954714"/>
                <a:ext cx="172529" cy="133710"/>
              </a:xfrm>
              <a:prstGeom prst="rightArrow">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14" name="Rectangle 113"/>
            <p:cNvSpPr/>
            <p:nvPr/>
          </p:nvSpPr>
          <p:spPr>
            <a:xfrm>
              <a:off x="5038356" y="4163523"/>
              <a:ext cx="1502286" cy="215444"/>
            </a:xfrm>
            <a:prstGeom prst="rect">
              <a:avLst/>
            </a:prstGeom>
          </p:spPr>
          <p:txBody>
            <a:bodyPr wrap="square">
              <a:spAutoFit/>
            </a:bodyPr>
            <a:lstStyle/>
            <a:p>
              <a:pPr algn="ctr"/>
              <a:r>
                <a:rPr lang="en-US" sz="800" dirty="0" err="1" smtClean="0"/>
                <a:t>State</a:t>
              </a:r>
              <a:r>
                <a:rPr lang="en-US" sz="800" baseline="30000" dirty="0" err="1" smtClean="0"/>
                <a:t>W</a:t>
              </a:r>
              <a:r>
                <a:rPr lang="en-US" sz="800" baseline="30000" dirty="0" smtClean="0"/>
                <a:t> </a:t>
              </a:r>
              <a:r>
                <a:rPr lang="en-US" sz="800" dirty="0" smtClean="0"/>
                <a:t>+ Projected Change</a:t>
              </a:r>
              <a:endParaRPr lang="en-US" sz="800" baseline="30000" dirty="0"/>
            </a:p>
          </p:txBody>
        </p:sp>
      </p:grpSp>
      <p:sp>
        <p:nvSpPr>
          <p:cNvPr id="69" name="Oval 68"/>
          <p:cNvSpPr/>
          <p:nvPr/>
        </p:nvSpPr>
        <p:spPr>
          <a:xfrm>
            <a:off x="7050539" y="1813830"/>
            <a:ext cx="1225602" cy="1225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State</a:t>
            </a:r>
            <a:r>
              <a:rPr lang="en-US" sz="1400" baseline="30000" dirty="0" err="1" smtClean="0"/>
              <a:t>Z</a:t>
            </a:r>
            <a:endParaRPr lang="en-US" sz="1400" baseline="30000" dirty="0"/>
          </a:p>
        </p:txBody>
      </p:sp>
      <p:grpSp>
        <p:nvGrpSpPr>
          <p:cNvPr id="75" name="Group 74"/>
          <p:cNvGrpSpPr/>
          <p:nvPr/>
        </p:nvGrpSpPr>
        <p:grpSpPr>
          <a:xfrm>
            <a:off x="7971161" y="1400990"/>
            <a:ext cx="793629" cy="2118450"/>
            <a:chOff x="756247" y="3382329"/>
            <a:chExt cx="793629" cy="2118450"/>
          </a:xfrm>
        </p:grpSpPr>
        <p:sp>
          <p:nvSpPr>
            <p:cNvPr id="82" name="Rectangle 81"/>
            <p:cNvSpPr/>
            <p:nvPr/>
          </p:nvSpPr>
          <p:spPr>
            <a:xfrm>
              <a:off x="756247" y="3382329"/>
              <a:ext cx="793629" cy="21184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200" dirty="0" smtClean="0"/>
                <a:t>Features</a:t>
              </a:r>
              <a:endParaRPr lang="en-US" sz="1200" dirty="0"/>
            </a:p>
          </p:txBody>
        </p:sp>
        <p:sp>
          <p:nvSpPr>
            <p:cNvPr id="83" name="Rectangle 82"/>
            <p:cNvSpPr/>
            <p:nvPr/>
          </p:nvSpPr>
          <p:spPr>
            <a:xfrm>
              <a:off x="836901" y="365971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4" name="Rectangle 83"/>
            <p:cNvSpPr/>
            <p:nvPr/>
          </p:nvSpPr>
          <p:spPr>
            <a:xfrm>
              <a:off x="836901" y="3962483"/>
              <a:ext cx="646992" cy="251508"/>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86" name="Rectangle 85"/>
            <p:cNvSpPr/>
            <p:nvPr/>
          </p:nvSpPr>
          <p:spPr>
            <a:xfrm>
              <a:off x="836901" y="5173555"/>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87" name="Rectangle 86"/>
            <p:cNvSpPr/>
            <p:nvPr/>
          </p:nvSpPr>
          <p:spPr>
            <a:xfrm>
              <a:off x="836901" y="4265251"/>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88" name="Rectangle 87"/>
            <p:cNvSpPr/>
            <p:nvPr/>
          </p:nvSpPr>
          <p:spPr>
            <a:xfrm>
              <a:off x="836901" y="4568019"/>
              <a:ext cx="646992" cy="25150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9" name="Rectangle 88"/>
            <p:cNvSpPr/>
            <p:nvPr/>
          </p:nvSpPr>
          <p:spPr>
            <a:xfrm>
              <a:off x="836901" y="4870787"/>
              <a:ext cx="646992" cy="251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grpSp>
      <p:cxnSp>
        <p:nvCxnSpPr>
          <p:cNvPr id="91" name="Straight Arrow Connector 90"/>
          <p:cNvCxnSpPr>
            <a:stCxn id="124" idx="3"/>
            <a:endCxn id="69" idx="2"/>
          </p:cNvCxnSpPr>
          <p:nvPr/>
        </p:nvCxnSpPr>
        <p:spPr>
          <a:xfrm flipV="1">
            <a:off x="6494257" y="2426631"/>
            <a:ext cx="556282" cy="1859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55816" y="3002456"/>
            <a:ext cx="1906291" cy="276999"/>
          </a:xfrm>
          <a:prstGeom prst="rect">
            <a:avLst/>
          </a:prstGeom>
          <a:noFill/>
        </p:spPr>
        <p:txBody>
          <a:bodyPr wrap="none" rtlCol="0">
            <a:spAutoFit/>
          </a:bodyPr>
          <a:lstStyle/>
          <a:p>
            <a:r>
              <a:rPr lang="en-US" sz="1200" i="1" dirty="0" smtClean="0"/>
              <a:t>100% certainty projection</a:t>
            </a:r>
            <a:endParaRPr lang="en-US" sz="1200" i="1" dirty="0"/>
          </a:p>
        </p:txBody>
      </p:sp>
      <p:sp>
        <p:nvSpPr>
          <p:cNvPr id="122" name="TextBox 121"/>
          <p:cNvSpPr txBox="1"/>
          <p:nvPr/>
        </p:nvSpPr>
        <p:spPr>
          <a:xfrm>
            <a:off x="6503599" y="2226150"/>
            <a:ext cx="490840" cy="276999"/>
          </a:xfrm>
          <a:prstGeom prst="rect">
            <a:avLst/>
          </a:prstGeom>
          <a:noFill/>
        </p:spPr>
        <p:txBody>
          <a:bodyPr wrap="none" rtlCol="0">
            <a:spAutoFit/>
          </a:bodyPr>
          <a:lstStyle/>
          <a:p>
            <a:r>
              <a:rPr lang="en-US" sz="1200" i="1" dirty="0" smtClean="0"/>
              <a:t>60%</a:t>
            </a:r>
            <a:endParaRPr lang="en-US" sz="1200" i="1" dirty="0"/>
          </a:p>
        </p:txBody>
      </p:sp>
      <p:sp>
        <p:nvSpPr>
          <p:cNvPr id="123" name="TextBox 122"/>
          <p:cNvSpPr txBox="1"/>
          <p:nvPr/>
        </p:nvSpPr>
        <p:spPr>
          <a:xfrm>
            <a:off x="6704516" y="3685828"/>
            <a:ext cx="490840" cy="276999"/>
          </a:xfrm>
          <a:prstGeom prst="rect">
            <a:avLst/>
          </a:prstGeom>
          <a:noFill/>
        </p:spPr>
        <p:txBody>
          <a:bodyPr wrap="none" rtlCol="0">
            <a:spAutoFit/>
          </a:bodyPr>
          <a:lstStyle/>
          <a:p>
            <a:r>
              <a:rPr lang="en-US" sz="1200" i="1" dirty="0"/>
              <a:t>4</a:t>
            </a:r>
            <a:r>
              <a:rPr lang="en-US" sz="1200" i="1" dirty="0" smtClean="0"/>
              <a:t>0%</a:t>
            </a:r>
            <a:endParaRPr lang="en-US" sz="1200" i="1" dirty="0"/>
          </a:p>
        </p:txBody>
      </p:sp>
      <p:sp>
        <p:nvSpPr>
          <p:cNvPr id="124" name="Rectangle 123"/>
          <p:cNvSpPr/>
          <p:nvPr/>
        </p:nvSpPr>
        <p:spPr>
          <a:xfrm rot="18941171">
            <a:off x="5590481" y="2453749"/>
            <a:ext cx="1053644" cy="1053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chemeClr val="dk1"/>
              </a:solidFill>
            </a:endParaRPr>
          </a:p>
        </p:txBody>
      </p:sp>
      <p:cxnSp>
        <p:nvCxnSpPr>
          <p:cNvPr id="125" name="Straight Arrow Connector 124"/>
          <p:cNvCxnSpPr>
            <a:stCxn id="13" idx="6"/>
          </p:cNvCxnSpPr>
          <p:nvPr/>
        </p:nvCxnSpPr>
        <p:spPr>
          <a:xfrm>
            <a:off x="5038356" y="2955685"/>
            <a:ext cx="33396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5524385" y="2714956"/>
            <a:ext cx="1180131" cy="523220"/>
          </a:xfrm>
          <a:prstGeom prst="rect">
            <a:avLst/>
          </a:prstGeom>
          <a:noFill/>
        </p:spPr>
        <p:txBody>
          <a:bodyPr wrap="none" rtlCol="0">
            <a:spAutoFit/>
          </a:bodyPr>
          <a:lstStyle/>
          <a:p>
            <a:pPr algn="ctr"/>
            <a:r>
              <a:rPr lang="en-US" sz="1400" dirty="0" smtClean="0"/>
              <a:t>Conditioning</a:t>
            </a:r>
          </a:p>
          <a:p>
            <a:pPr algn="ctr"/>
            <a:r>
              <a:rPr lang="en-US" sz="1400" dirty="0" smtClean="0"/>
              <a:t>Event</a:t>
            </a:r>
            <a:endParaRPr lang="en-US" sz="1400" dirty="0"/>
          </a:p>
        </p:txBody>
      </p:sp>
      <p:sp>
        <p:nvSpPr>
          <p:cNvPr id="127" name="TextBox 126"/>
          <p:cNvSpPr txBox="1"/>
          <p:nvPr/>
        </p:nvSpPr>
        <p:spPr>
          <a:xfrm>
            <a:off x="5151942" y="4963777"/>
            <a:ext cx="1512246" cy="523220"/>
          </a:xfrm>
          <a:prstGeom prst="rect">
            <a:avLst/>
          </a:prstGeom>
          <a:noFill/>
        </p:spPr>
        <p:txBody>
          <a:bodyPr wrap="square" rtlCol="0">
            <a:spAutoFit/>
          </a:bodyPr>
          <a:lstStyle/>
          <a:p>
            <a:r>
              <a:rPr lang="en-US" sz="1400" dirty="0" smtClean="0">
                <a:solidFill>
                  <a:schemeClr val="accent1">
                    <a:lumMod val="60000"/>
                    <a:lumOff val="40000"/>
                  </a:schemeClr>
                </a:solidFill>
              </a:rPr>
              <a:t>Instrumentation</a:t>
            </a:r>
          </a:p>
          <a:p>
            <a:r>
              <a:rPr lang="en-US" sz="1400" dirty="0" smtClean="0">
                <a:solidFill>
                  <a:schemeClr val="accent1">
                    <a:lumMod val="60000"/>
                    <a:lumOff val="40000"/>
                  </a:schemeClr>
                </a:solidFill>
              </a:rPr>
              <a:t>Watch List?</a:t>
            </a:r>
            <a:endParaRPr lang="en-US" sz="1400" baseline="30000" dirty="0">
              <a:solidFill>
                <a:schemeClr val="accent1">
                  <a:lumMod val="60000"/>
                  <a:lumOff val="40000"/>
                </a:schemeClr>
              </a:solidFill>
            </a:endParaRPr>
          </a:p>
        </p:txBody>
      </p:sp>
      <p:cxnSp>
        <p:nvCxnSpPr>
          <p:cNvPr id="128" name="Elbow Connector 127"/>
          <p:cNvCxnSpPr>
            <a:stCxn id="127" idx="0"/>
          </p:cNvCxnSpPr>
          <p:nvPr/>
        </p:nvCxnSpPr>
        <p:spPr>
          <a:xfrm rot="5400000" flipH="1" flipV="1">
            <a:off x="5392147" y="4241475"/>
            <a:ext cx="1238220" cy="206385"/>
          </a:xfrm>
          <a:prstGeom prst="bentConnector3">
            <a:avLst>
              <a:gd name="adj1" fmla="val 50000"/>
            </a:avLst>
          </a:prstGeom>
          <a:ln>
            <a:solidFill>
              <a:schemeClr val="accent1">
                <a:lumMod val="60000"/>
                <a:lumOff val="40000"/>
              </a:schemeClr>
            </a:solidFill>
            <a:prstDash val="sysDash"/>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475676" y="1522916"/>
            <a:ext cx="2598843" cy="738664"/>
          </a:xfrm>
          <a:prstGeom prst="rect">
            <a:avLst/>
          </a:prstGeom>
          <a:noFill/>
        </p:spPr>
        <p:txBody>
          <a:bodyPr wrap="square" rtlCol="0">
            <a:spAutoFit/>
          </a:bodyPr>
          <a:lstStyle/>
          <a:p>
            <a:r>
              <a:rPr lang="en-US" sz="1400" dirty="0" smtClean="0"/>
              <a:t>Events from humans or (possibly) inferred from states being projected. </a:t>
            </a:r>
            <a:endParaRPr lang="en-US" sz="1400" dirty="0"/>
          </a:p>
        </p:txBody>
      </p:sp>
    </p:spTree>
    <p:extLst>
      <p:ext uri="{BB962C8B-B14F-4D97-AF65-F5344CB8AC3E}">
        <p14:creationId xmlns:p14="http://schemas.microsoft.com/office/powerpoint/2010/main" val="1459603782"/>
      </p:ext>
    </p:extLst>
  </p:cSld>
  <p:clrMapOvr>
    <a:masterClrMapping/>
  </p:clrMapOvr>
</p:sld>
</file>

<file path=ppt/theme/theme1.xml><?xml version="1.0" encoding="utf-8"?>
<a:theme xmlns:a="http://schemas.openxmlformats.org/drawingml/2006/main" name="Scalable Computing Template">
  <a:themeElements>
    <a:clrScheme name="ARA Colors">
      <a:dk1>
        <a:srgbClr val="000000"/>
      </a:dk1>
      <a:lt1>
        <a:srgbClr val="FFFFFF"/>
      </a:lt1>
      <a:dk2>
        <a:srgbClr val="624834"/>
      </a:dk2>
      <a:lt2>
        <a:srgbClr val="B7DD3F"/>
      </a:lt2>
      <a:accent1>
        <a:srgbClr val="003F97"/>
      </a:accent1>
      <a:accent2>
        <a:srgbClr val="82281B"/>
      </a:accent2>
      <a:accent3>
        <a:srgbClr val="5A6546"/>
      </a:accent3>
      <a:accent4>
        <a:srgbClr val="5C4676"/>
      </a:accent4>
      <a:accent5>
        <a:srgbClr val="C09B00"/>
      </a:accent5>
      <a:accent6>
        <a:srgbClr val="FF772A"/>
      </a:accent6>
      <a:hlink>
        <a:srgbClr val="82281B"/>
      </a:hlink>
      <a:folHlink>
        <a:srgbClr val="6248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accent1">
              <a:lumMod val="75000"/>
            </a:schemeClr>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RA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A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A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A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A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A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A P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A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A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A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A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A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RA PPT Template 13">
        <a:dk1>
          <a:srgbClr val="181247"/>
        </a:dk1>
        <a:lt1>
          <a:srgbClr val="FFFFFF"/>
        </a:lt1>
        <a:dk2>
          <a:srgbClr val="181247"/>
        </a:dk2>
        <a:lt2>
          <a:srgbClr val="808080"/>
        </a:lt2>
        <a:accent1>
          <a:srgbClr val="E5D3A9"/>
        </a:accent1>
        <a:accent2>
          <a:srgbClr val="1B2148"/>
        </a:accent2>
        <a:accent3>
          <a:srgbClr val="FFFFFF"/>
        </a:accent3>
        <a:accent4>
          <a:srgbClr val="130E3B"/>
        </a:accent4>
        <a:accent5>
          <a:srgbClr val="F0E6D1"/>
        </a:accent5>
        <a:accent6>
          <a:srgbClr val="171D40"/>
        </a:accent6>
        <a:hlink>
          <a:srgbClr val="76241D"/>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RA_Theme_Portrait">
  <a:themeElements>
    <a:clrScheme name="Custom 1">
      <a:dk1>
        <a:srgbClr val="000000"/>
      </a:dk1>
      <a:lt1>
        <a:sysClr val="window" lastClr="FFFFFF"/>
      </a:lt1>
      <a:dk2>
        <a:srgbClr val="624834"/>
      </a:dk2>
      <a:lt2>
        <a:srgbClr val="4CB9C8"/>
      </a:lt2>
      <a:accent1>
        <a:srgbClr val="004A8B"/>
      </a:accent1>
      <a:accent2>
        <a:srgbClr val="8E0C0C"/>
      </a:accent2>
      <a:accent3>
        <a:srgbClr val="5A6546"/>
      </a:accent3>
      <a:accent4>
        <a:srgbClr val="5C4676"/>
      </a:accent4>
      <a:accent5>
        <a:srgbClr val="C09B00"/>
      </a:accent5>
      <a:accent6>
        <a:srgbClr val="BD5907"/>
      </a:accent6>
      <a:hlink>
        <a:srgbClr val="8E0C0C"/>
      </a:hlink>
      <a:folHlink>
        <a:srgbClr val="5E2C0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RA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A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A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A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A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A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A P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A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A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A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A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A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RA PPT Template 13">
        <a:dk1>
          <a:srgbClr val="181247"/>
        </a:dk1>
        <a:lt1>
          <a:srgbClr val="FFFFFF"/>
        </a:lt1>
        <a:dk2>
          <a:srgbClr val="181247"/>
        </a:dk2>
        <a:lt2>
          <a:srgbClr val="808080"/>
        </a:lt2>
        <a:accent1>
          <a:srgbClr val="E5D3A9"/>
        </a:accent1>
        <a:accent2>
          <a:srgbClr val="1B2148"/>
        </a:accent2>
        <a:accent3>
          <a:srgbClr val="FFFFFF"/>
        </a:accent3>
        <a:accent4>
          <a:srgbClr val="130E3B"/>
        </a:accent4>
        <a:accent5>
          <a:srgbClr val="F0E6D1"/>
        </a:accent5>
        <a:accent6>
          <a:srgbClr val="171D40"/>
        </a:accent6>
        <a:hlink>
          <a:srgbClr val="76241D"/>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8CE72C6ADC1C4C991E631E4A75D989" ma:contentTypeVersion="0" ma:contentTypeDescription="Create a new document." ma:contentTypeScope="" ma:versionID="b0cfc6dff101a4673971021a6cf660f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7ADE415-4702-476D-834D-05D6634D61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9DC61B5-5A5A-40BD-9F4B-FCF9C90B6913}">
  <ds:schemaRefs>
    <ds:schemaRef ds:uri="http://schemas.microsoft.com/sharepoint/v3/contenttype/forms"/>
  </ds:schemaRefs>
</ds:datastoreItem>
</file>

<file path=customXml/itemProps3.xml><?xml version="1.0" encoding="utf-8"?>
<ds:datastoreItem xmlns:ds="http://schemas.openxmlformats.org/officeDocument/2006/customXml" ds:itemID="{DFB008E4-DFE7-4E1D-AAC2-2E80AE31AE80}">
  <ds:schemaRefs>
    <ds:schemaRef ds:uri="http://www.w3.org/XML/1998/namespace"/>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Scalable Computing Template</Template>
  <TotalTime>317</TotalTime>
  <Words>1002</Words>
  <Application>Microsoft Office PowerPoint</Application>
  <PresentationFormat>On-screen Show (4:3)</PresentationFormat>
  <Paragraphs>366</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Scalable Computing Template</vt:lpstr>
      <vt:lpstr>ARA_Theme_Portrait</vt:lpstr>
      <vt:lpstr>LAS FSP 11/20/14 Term/Concept Suggestions</vt:lpstr>
      <vt:lpstr>Disclaimer</vt:lpstr>
      <vt:lpstr>The deep structure of the mission domain</vt:lpstr>
      <vt:lpstr>Proposed Future State Terminology</vt:lpstr>
      <vt:lpstr>Some Repercussions for Mission Domain Choice</vt:lpstr>
      <vt:lpstr>Proposed Baseline Terminology</vt:lpstr>
      <vt:lpstr>Proposed Projection Terminology</vt:lpstr>
      <vt:lpstr>Proposed Projection Terminology 2</vt:lpstr>
      <vt:lpstr>Proposed Conditioning Event Terminology</vt:lpstr>
      <vt:lpstr>Proposed Projector Terminology/Structure</vt:lpstr>
      <vt:lpstr>Proposed Aggregated State Terminology</vt:lpstr>
      <vt:lpstr>Proposed Aggregated to Baseline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FSP 11/20/14</dc:title>
  <dc:creator>Chris Argenta  ARA/SED</dc:creator>
  <cp:lastModifiedBy>Chris Argenta  ARA/SED</cp:lastModifiedBy>
  <cp:revision>29</cp:revision>
  <cp:lastPrinted>2007-07-25T17:00:19Z</cp:lastPrinted>
  <dcterms:created xsi:type="dcterms:W3CDTF">2014-11-20T14:10:21Z</dcterms:created>
  <dcterms:modified xsi:type="dcterms:W3CDTF">2014-11-20T19:27:36Z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0x010100878CE72C6ADC1C4C991E631E4A75D989</vt:lpwstr>
  </property>
</Properties>
</file>