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y="0" x="0"/>
          <a:ext cy="0" cx="0"/>
          <a:chOff y="0" x="0"/>
          <a:chExt cy="0" cx="0"/>
        </a:xfrm>
      </p:grpSpPr>
      <p:sp>
        <p:nvSpPr>
          <p:cNvPr id="19" name="Shape 1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y="0" x="0"/>
          <a:ext cy="0" cx="0"/>
          <a:chOff y="0" x="0"/>
          <a:chExt cy="0" cx="0"/>
        </a:xfrm>
      </p:grpSpPr>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5.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2.jpg" Type="http://schemas.openxmlformats.org/officeDocument/2006/relationships/image" Id="rId3"/><Relationship Target="../media/image04.jp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sz="3600" lang="en"/>
              <a:t>Reflection and Refraction through Environment Mapping</a:t>
            </a:r>
          </a:p>
        </p:txBody>
      </p:sp>
      <p:sp>
        <p:nvSpPr>
          <p:cNvPr id="36" name="Shape 36"/>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sz="1800" lang="en"/>
              <a:t>Khyati Thakur, Rahul Chauhan, Lyle Franklin, Sasan Tavakkol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- 1</a:t>
            </a:r>
          </a:p>
        </p:txBody>
      </p:sp>
      <p:sp>
        <p:nvSpPr>
          <p:cNvPr id="99" name="Shape 99"/>
          <p:cNvSpPr txBox="1"/>
          <p:nvPr>
            <p:ph idx="1" type="body"/>
          </p:nvPr>
        </p:nvSpPr>
        <p:spPr>
          <a:xfrm>
            <a:off y="1460500" x="457200"/>
            <a:ext cy="3465299" cx="3449100"/>
          </a:xfrm>
          <a:prstGeom prst="rect">
            <a:avLst/>
          </a:prstGeom>
        </p:spPr>
        <p:txBody>
          <a:bodyPr bIns="91425" rIns="91425" lIns="91425" tIns="91425" anchor="t" anchorCtr="0">
            <a:noAutofit/>
          </a:bodyPr>
          <a:lstStyle/>
          <a:p>
            <a:pPr rtl="0" lvl="0">
              <a:spcBef>
                <a:spcPts val="0"/>
              </a:spcBef>
              <a:buNone/>
            </a:pPr>
            <a:r>
              <a:rPr sz="1800" lang="en"/>
              <a:t>Computing refraction:</a:t>
            </a:r>
          </a:p>
          <a:p>
            <a:pPr rtl="0" lvl="0" indent="-342900" marL="457200">
              <a:spcBef>
                <a:spcPts val="0"/>
              </a:spcBef>
              <a:buClr>
                <a:schemeClr val="dk2"/>
              </a:buClr>
              <a:buSzPct val="100000"/>
              <a:buFont typeface="Arial"/>
              <a:buAutoNum type="arabicPeriod"/>
            </a:pPr>
            <a:r>
              <a:rPr sz="1800" lang="en"/>
              <a:t>Setup I and N as with reflection</a:t>
            </a:r>
          </a:p>
          <a:p>
            <a:pPr rtl="0" lvl="0" indent="-342900" marL="457200">
              <a:spcBef>
                <a:spcPts val="0"/>
              </a:spcBef>
              <a:buClr>
                <a:schemeClr val="dk2"/>
              </a:buClr>
              <a:buSzPct val="100000"/>
              <a:buFont typeface="Arial"/>
              <a:buAutoNum type="arabicPeriod"/>
            </a:pPr>
            <a:r>
              <a:rPr sz="1800" lang="en"/>
              <a:t>Compute refraction vector using Snell’s law</a:t>
            </a:r>
          </a:p>
          <a:p>
            <a:pPr rtl="0" lvl="0" indent="-342900" marL="457200">
              <a:spcBef>
                <a:spcPts val="0"/>
              </a:spcBef>
              <a:buClr>
                <a:schemeClr val="dk2"/>
              </a:buClr>
              <a:buSzPct val="100000"/>
              <a:buFont typeface="Arial"/>
              <a:buAutoNum type="arabicPeriod"/>
            </a:pPr>
            <a:r>
              <a:rPr sz="1800" lang="en"/>
              <a:t>Perform cube map lookup as with reflection </a:t>
            </a:r>
          </a:p>
        </p:txBody>
      </p:sp>
      <p:sp>
        <p:nvSpPr>
          <p:cNvPr id="100" name="Shape 100"/>
          <p:cNvSpPr txBox="1"/>
          <p:nvPr/>
        </p:nvSpPr>
        <p:spPr>
          <a:xfrm>
            <a:off y="4028975" x="4246325"/>
            <a:ext cy="657600" cx="2529899"/>
          </a:xfrm>
          <a:prstGeom prst="rect">
            <a:avLst/>
          </a:prstGeom>
          <a:noFill/>
          <a:ln w="19050"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lang="en"/>
              <a:t>h</a:t>
            </a:r>
            <a:r>
              <a:rPr baseline="-25000" lang="en"/>
              <a:t>1</a:t>
            </a:r>
            <a:r>
              <a:rPr lang="en"/>
              <a:t>sin(θ</a:t>
            </a:r>
            <a:r>
              <a:rPr baseline="-25000" lang="en"/>
              <a:t>I</a:t>
            </a:r>
            <a:r>
              <a:rPr lang="en"/>
              <a:t>) = h</a:t>
            </a:r>
            <a:r>
              <a:rPr baseline="-25000" lang="en"/>
              <a:t>2</a:t>
            </a:r>
            <a:r>
              <a:rPr lang="en"/>
              <a:t>sin(</a:t>
            </a:r>
            <a:r>
              <a:rPr lang="en">
                <a:solidFill>
                  <a:schemeClr val="dk1"/>
                </a:solidFill>
              </a:rPr>
              <a:t>θ</a:t>
            </a:r>
            <a:r>
              <a:rPr baseline="-25000" lang="en">
                <a:solidFill>
                  <a:schemeClr val="dk1"/>
                </a:solidFill>
              </a:rPr>
              <a:t>T</a:t>
            </a:r>
            <a:r>
              <a:rPr lang="en">
                <a:solidFill>
                  <a:schemeClr val="dk1"/>
                </a:solidFill>
              </a:rPr>
              <a:t>)</a:t>
            </a:r>
          </a:p>
        </p:txBody>
      </p:sp>
      <p:pic>
        <p:nvPicPr>
          <p:cNvPr id="101" name="Shape 101"/>
          <p:cNvPicPr preferRelativeResize="0"/>
          <p:nvPr/>
        </p:nvPicPr>
        <p:blipFill>
          <a:blip r:embed="rId3">
            <a:alphaModFix/>
          </a:blip>
          <a:stretch>
            <a:fillRect/>
          </a:stretch>
        </p:blipFill>
        <p:spPr>
          <a:xfrm>
            <a:off y="1561049" x="4638837"/>
            <a:ext cy="2254350" cx="17448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- 2</a:t>
            </a:r>
          </a:p>
        </p:txBody>
      </p:sp>
      <p:sp>
        <p:nvSpPr>
          <p:cNvPr id="107" name="Shape 107"/>
          <p:cNvSpPr txBox="1"/>
          <p:nvPr>
            <p:ph idx="1" type="body"/>
          </p:nvPr>
        </p:nvSpPr>
        <p:spPr>
          <a:xfrm>
            <a:off y="1460500" x="457200"/>
            <a:ext cy="3465299" cx="8229600"/>
          </a:xfrm>
          <a:prstGeom prst="rect">
            <a:avLst/>
          </a:prstGeom>
        </p:spPr>
        <p:txBody>
          <a:bodyPr bIns="91425" rIns="91425" lIns="91425" tIns="91425" anchor="t" anchorCtr="0">
            <a:noAutofit/>
          </a:bodyPr>
          <a:lstStyle/>
          <a:p>
            <a:pPr rtl="0">
              <a:spcBef>
                <a:spcPts val="0"/>
              </a:spcBef>
              <a:buNone/>
            </a:pPr>
            <a:r>
              <a:rPr sz="2400" lang="en"/>
              <a:t>Index of Refraction:</a:t>
            </a:r>
          </a:p>
          <a:p>
            <a:pPr rtl="0" lvl="0" indent="-381000" marL="457200">
              <a:lnSpc>
                <a:spcPct val="150000"/>
              </a:lnSpc>
              <a:spcBef>
                <a:spcPts val="0"/>
              </a:spcBef>
              <a:buClr>
                <a:schemeClr val="dk2"/>
              </a:buClr>
              <a:buSzPct val="100000"/>
              <a:buFont typeface="Arial"/>
              <a:buChar char="●"/>
            </a:pPr>
            <a:r>
              <a:rPr sz="2400" lang="en"/>
              <a:t>Air = 1.0</a:t>
            </a:r>
          </a:p>
          <a:p>
            <a:pPr rtl="0" lvl="0" indent="-381000" marL="457200">
              <a:lnSpc>
                <a:spcPct val="150000"/>
              </a:lnSpc>
              <a:spcBef>
                <a:spcPts val="0"/>
              </a:spcBef>
              <a:buClr>
                <a:schemeClr val="dk2"/>
              </a:buClr>
              <a:buSzPct val="100000"/>
              <a:buFont typeface="Arial"/>
              <a:buChar char="●"/>
            </a:pPr>
            <a:r>
              <a:rPr sz="2400" lang="en"/>
              <a:t>Water = 1.325</a:t>
            </a:r>
          </a:p>
          <a:p>
            <a:pPr rtl="0" lvl="0" indent="-381000" marL="457200">
              <a:lnSpc>
                <a:spcPct val="150000"/>
              </a:lnSpc>
              <a:spcBef>
                <a:spcPts val="0"/>
              </a:spcBef>
              <a:buClr>
                <a:schemeClr val="dk2"/>
              </a:buClr>
              <a:buSzPct val="100000"/>
              <a:buFont typeface="Arial"/>
              <a:buChar char="●"/>
            </a:pPr>
            <a:r>
              <a:rPr sz="2400" lang="en"/>
              <a:t>Glass = 1.5</a:t>
            </a:r>
          </a:p>
          <a:p>
            <a:pPr rtl="0" lvl="0" indent="-381000" marL="457200">
              <a:lnSpc>
                <a:spcPct val="150000"/>
              </a:lnSpc>
              <a:spcBef>
                <a:spcPts val="0"/>
              </a:spcBef>
              <a:buClr>
                <a:schemeClr val="dk2"/>
              </a:buClr>
              <a:buSzPct val="100000"/>
              <a:buFont typeface="Arial"/>
              <a:buChar char="●"/>
            </a:pPr>
            <a:r>
              <a:rPr sz="2400" lang="en"/>
              <a:t>Diamond = 2.418</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- 3</a:t>
            </a:r>
          </a:p>
        </p:txBody>
      </p:sp>
      <p:sp>
        <p:nvSpPr>
          <p:cNvPr id="113" name="Shape 113"/>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rPr sz="2400" lang="en"/>
              <a:t>Refraction Demo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Final with AA</a:t>
            </a:r>
          </a:p>
        </p:txBody>
      </p:sp>
      <p:sp>
        <p:nvSpPr>
          <p:cNvPr id="119" name="Shape 119"/>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rPr sz="2400" lang="en"/>
              <a:t>Final shot with AA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Future work</a:t>
            </a:r>
          </a:p>
        </p:txBody>
      </p:sp>
      <p:sp>
        <p:nvSpPr>
          <p:cNvPr id="125" name="Shape 125"/>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indent="-381000" marL="457200">
              <a:lnSpc>
                <a:spcPct val="150000"/>
              </a:lnSpc>
              <a:spcBef>
                <a:spcPts val="0"/>
              </a:spcBef>
              <a:buClr>
                <a:schemeClr val="dk2"/>
              </a:buClr>
              <a:buSzPct val="100000"/>
              <a:buFont typeface="Arial"/>
              <a:buChar char="●"/>
            </a:pPr>
            <a:r>
              <a:rPr sz="2400" lang="en"/>
              <a:t>Fresnel effect</a:t>
            </a:r>
          </a:p>
          <a:p>
            <a:pPr rtl="0" lvl="0" indent="-381000" marL="457200">
              <a:lnSpc>
                <a:spcPct val="150000"/>
              </a:lnSpc>
              <a:spcBef>
                <a:spcPts val="0"/>
              </a:spcBef>
              <a:buClr>
                <a:schemeClr val="dk2"/>
              </a:buClr>
              <a:buSzPct val="100000"/>
              <a:buFont typeface="Arial"/>
              <a:buChar char="●"/>
            </a:pPr>
            <a:r>
              <a:rPr sz="2400" lang="en"/>
              <a:t>Multi-hop refraction</a:t>
            </a:r>
          </a:p>
          <a:p>
            <a:pPr rtl="0" lvl="0" indent="-381000" marL="457200">
              <a:lnSpc>
                <a:spcPct val="150000"/>
              </a:lnSpc>
              <a:spcBef>
                <a:spcPts val="0"/>
              </a:spcBef>
              <a:buClr>
                <a:schemeClr val="dk2"/>
              </a:buClr>
              <a:buSzPct val="100000"/>
              <a:buFont typeface="Arial"/>
              <a:buChar char="●"/>
            </a:pPr>
            <a:r>
              <a:rPr sz="2400" lang="en"/>
              <a:t>Chromatic Dispersion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Citations</a:t>
            </a:r>
          </a:p>
        </p:txBody>
      </p:sp>
      <p:sp>
        <p:nvSpPr>
          <p:cNvPr id="131" name="Shape 131"/>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indent="-228600" marL="457200">
              <a:lnSpc>
                <a:spcPct val="150000"/>
              </a:lnSpc>
              <a:spcBef>
                <a:spcPts val="0"/>
              </a:spcBef>
              <a:buSzPct val="218181"/>
              <a:buNone/>
            </a:pPr>
            <a:r>
              <a:rPr sz="1100" lang="en"/>
              <a:t>Greene, N., "Environment Mapping and Other Applications of World Projections," Computer Graphics and Applications, IEEE , vol.6, no.11, pp.21,29, Nov. 1986. http://ieeexplore.ieee.org.libproxy.usc.edu/stamp/stamp.jsp?tp=&amp;arnumber=4056759&amp;isnumber=4056747</a:t>
            </a:r>
          </a:p>
          <a:p>
            <a:pPr rtl="0" lvl="0" indent="-228600" marL="457200">
              <a:lnSpc>
                <a:spcPct val="150000"/>
              </a:lnSpc>
              <a:spcBef>
                <a:spcPts val="0"/>
              </a:spcBef>
              <a:buSzPct val="218181"/>
              <a:buNone/>
            </a:pPr>
            <a:r>
              <a:rPr sz="1100" lang="en"/>
              <a:t>Douglas Scott Kay and Donald Greenberg. 1979. Transparency for computer synthesized images. InProceedings of the 6th annual conference on Computer graphics and interactive techniques (SIGGRAPH '79). ACM, New York, NY, USA, 158-164. http://doi.acm.org.libproxy.usc.edu/10.1145/800249.807438</a:t>
            </a:r>
          </a:p>
          <a:p>
            <a:pPr rtl="0" lvl="0" indent="-228600" marL="457200">
              <a:lnSpc>
                <a:spcPct val="150000"/>
              </a:lnSpc>
              <a:spcBef>
                <a:spcPts val="0"/>
              </a:spcBef>
              <a:buSzPct val="218181"/>
              <a:buNone/>
            </a:pPr>
            <a:r>
              <a:rPr sz="1100" lang="en"/>
              <a:t>Chris Wyman. 2005. An approximate image-space approach for interactive refraction. ACM Trans. Graph. 24, 3 (July 2005), 1050-1053. http://doi.acm.org.libproxy.usc.edu/10.1145/1073204.1073310</a:t>
            </a:r>
          </a:p>
          <a:p>
            <a:pPr rtl="0" lvl="0" indent="-228600" marL="457200">
              <a:lnSpc>
                <a:spcPct val="150000"/>
              </a:lnSpc>
              <a:spcBef>
                <a:spcPts val="0"/>
              </a:spcBef>
              <a:buSzPct val="218181"/>
              <a:buNone/>
            </a:pPr>
            <a:r>
              <a:rPr sz="1100" lang="en"/>
              <a:t>2011 Pixel and Poly, LLC. IOR - Index of Refraction values. http://www.pixelandpoly.com/ior.html</a:t>
            </a:r>
          </a:p>
          <a:p>
            <a:pPr rtl="0" lvl="0" indent="-228600" marL="457200">
              <a:lnSpc>
                <a:spcPct val="150000"/>
              </a:lnSpc>
              <a:spcBef>
                <a:spcPts val="0"/>
              </a:spcBef>
              <a:buSzPct val="218181"/>
              <a:buNone/>
            </a:pPr>
            <a:r>
              <a:rPr sz="1100" lang="en"/>
              <a:t>Han-Wei Sheen. Ohio State University. Environment Mapping. http://web.cse.ohio-state.edu/~whmin/courses/cse5542-2013-spring/17-env.pdf</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Our Results</a:t>
            </a:r>
          </a:p>
        </p:txBody>
      </p:sp>
      <p:sp>
        <p:nvSpPr>
          <p:cNvPr id="42" name="Shape 4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lnSpc>
                <a:spcPct val="150000"/>
              </a:lnSpc>
              <a:spcBef>
                <a:spcPts val="0"/>
              </a:spcBef>
              <a:buNone/>
            </a:pPr>
            <a:r>
              <a:rPr lang="en"/>
              <a:t>HW 6 plus:</a:t>
            </a:r>
          </a:p>
          <a:p>
            <a:pPr rtl="0" lvl="0" indent="-419100" marL="457200">
              <a:lnSpc>
                <a:spcPct val="150000"/>
              </a:lnSpc>
              <a:spcBef>
                <a:spcPts val="0"/>
              </a:spcBef>
              <a:buClr>
                <a:schemeClr val="dk2"/>
              </a:buClr>
              <a:buSzPct val="100000"/>
              <a:buFont typeface="Arial"/>
              <a:buAutoNum type="arabicPeriod"/>
            </a:pPr>
            <a:r>
              <a:rPr lang="en"/>
              <a:t>Skybox</a:t>
            </a:r>
          </a:p>
          <a:p>
            <a:pPr rtl="0" lvl="0" indent="-419100" marL="457200">
              <a:lnSpc>
                <a:spcPct val="150000"/>
              </a:lnSpc>
              <a:spcBef>
                <a:spcPts val="0"/>
              </a:spcBef>
              <a:buClr>
                <a:schemeClr val="dk2"/>
              </a:buClr>
              <a:buSzPct val="100000"/>
              <a:buFont typeface="Arial"/>
              <a:buAutoNum type="arabicPeriod"/>
            </a:pPr>
            <a:r>
              <a:rPr lang="en"/>
              <a:t>Reflection</a:t>
            </a:r>
          </a:p>
          <a:p>
            <a:pPr rtl="0" lvl="0" indent="-419100" marL="457200">
              <a:lnSpc>
                <a:spcPct val="150000"/>
              </a:lnSpc>
              <a:spcBef>
                <a:spcPts val="0"/>
              </a:spcBef>
              <a:buClr>
                <a:schemeClr val="dk2"/>
              </a:buClr>
              <a:buSzPct val="100000"/>
              <a:buFont typeface="Arial"/>
              <a:buAutoNum type="arabicPeriod"/>
            </a:pPr>
            <a:r>
              <a:rPr lang="en"/>
              <a:t>Refraction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Skybox - 1</a:t>
            </a:r>
          </a:p>
        </p:txBody>
      </p:sp>
      <p:sp>
        <p:nvSpPr>
          <p:cNvPr id="48" name="Shape 48"/>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rPr sz="2400" lang="en"/>
              <a:t>Start with a cube map-&gt;</a:t>
            </a:r>
          </a:p>
        </p:txBody>
      </p:sp>
      <p:pic>
        <p:nvPicPr>
          <p:cNvPr id="49" name="Shape 49"/>
          <p:cNvPicPr preferRelativeResize="0"/>
          <p:nvPr/>
        </p:nvPicPr>
        <p:blipFill>
          <a:blip r:embed="rId3">
            <a:alphaModFix/>
          </a:blip>
          <a:stretch>
            <a:fillRect/>
          </a:stretch>
        </p:blipFill>
        <p:spPr>
          <a:xfrm>
            <a:off y="1677350" x="3973250"/>
            <a:ext cy="2941399" cx="392187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Skybox - 2</a:t>
            </a:r>
          </a:p>
        </p:txBody>
      </p:sp>
      <p:sp>
        <p:nvSpPr>
          <p:cNvPr id="55" name="Shape 5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6 faces, 6 plane models</a:t>
            </a:r>
          </a:p>
        </p:txBody>
      </p:sp>
      <p:pic>
        <p:nvPicPr>
          <p:cNvPr id="56" name="Shape 56"/>
          <p:cNvPicPr preferRelativeResize="0"/>
          <p:nvPr/>
        </p:nvPicPr>
        <p:blipFill>
          <a:blip r:embed="rId3">
            <a:alphaModFix/>
          </a:blip>
          <a:stretch>
            <a:fillRect/>
          </a:stretch>
        </p:blipFill>
        <p:spPr>
          <a:xfrm>
            <a:off y="1633299" x="3945400"/>
            <a:ext cy="3004074" cx="40054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Skybox - 3</a:t>
            </a:r>
          </a:p>
        </p:txBody>
      </p:sp>
      <p:sp>
        <p:nvSpPr>
          <p:cNvPr id="62" name="Shape 6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Skybox demo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- 1</a:t>
            </a:r>
          </a:p>
        </p:txBody>
      </p:sp>
      <p:sp>
        <p:nvSpPr>
          <p:cNvPr id="68" name="Shape 68"/>
          <p:cNvSpPr txBox="1"/>
          <p:nvPr>
            <p:ph idx="1" type="body"/>
          </p:nvPr>
        </p:nvSpPr>
        <p:spPr>
          <a:xfrm>
            <a:off y="1460500" x="457200"/>
            <a:ext cy="3465299" cx="3449100"/>
          </a:xfrm>
          <a:prstGeom prst="rect">
            <a:avLst/>
          </a:prstGeom>
        </p:spPr>
        <p:txBody>
          <a:bodyPr bIns="91425" rIns="91425" lIns="91425" tIns="91425" anchor="t" anchorCtr="0">
            <a:noAutofit/>
          </a:bodyPr>
          <a:lstStyle/>
          <a:p>
            <a:pPr rtl="0">
              <a:spcBef>
                <a:spcPts val="0"/>
              </a:spcBef>
              <a:buNone/>
            </a:pPr>
            <a:r>
              <a:rPr sz="1800" lang="en"/>
              <a:t>Computing reflection:</a:t>
            </a:r>
          </a:p>
          <a:p>
            <a:pPr rtl="0" lvl="0" indent="-342900" marL="457200">
              <a:spcBef>
                <a:spcPts val="0"/>
              </a:spcBef>
              <a:buClr>
                <a:schemeClr val="dk2"/>
              </a:buClr>
              <a:buSzPct val="100000"/>
              <a:buFont typeface="Arial"/>
              <a:buAutoNum type="arabicPeriod"/>
            </a:pPr>
            <a:r>
              <a:rPr sz="1800" lang="en"/>
              <a:t>Need N, Pos., Eye in World Space</a:t>
            </a:r>
          </a:p>
          <a:p>
            <a:pPr rtl="0" lvl="0" indent="-342900" marL="457200">
              <a:spcBef>
                <a:spcPts val="0"/>
              </a:spcBef>
              <a:buClr>
                <a:schemeClr val="dk2"/>
              </a:buClr>
              <a:buSzPct val="100000"/>
              <a:buFont typeface="Arial"/>
              <a:buAutoNum type="arabicPeriod"/>
            </a:pPr>
            <a:r>
              <a:rPr sz="1800" lang="en"/>
              <a:t>Interpolate N and Pos. for a given pixel</a:t>
            </a:r>
          </a:p>
          <a:p>
            <a:pPr rtl="0" lvl="0" indent="-342900" marL="457200">
              <a:spcBef>
                <a:spcPts val="0"/>
              </a:spcBef>
              <a:buClr>
                <a:schemeClr val="dk2"/>
              </a:buClr>
              <a:buSzPct val="100000"/>
              <a:buFont typeface="Arial"/>
              <a:buAutoNum type="arabicPeriod"/>
            </a:pPr>
            <a:r>
              <a:rPr sz="1800" lang="en"/>
              <a:t>Compute I and normalize</a:t>
            </a:r>
          </a:p>
          <a:p>
            <a:pPr rtl="0" lvl="0" indent="-342900" marL="457200">
              <a:spcBef>
                <a:spcPts val="0"/>
              </a:spcBef>
              <a:buClr>
                <a:schemeClr val="dk2"/>
              </a:buClr>
              <a:buSzPct val="100000"/>
              <a:buFont typeface="Arial"/>
              <a:buAutoNum type="arabicPeriod"/>
            </a:pPr>
            <a:r>
              <a:rPr sz="1800" lang="en"/>
              <a:t>Compute R</a:t>
            </a:r>
          </a:p>
        </p:txBody>
      </p:sp>
      <p:pic>
        <p:nvPicPr>
          <p:cNvPr id="69" name="Shape 69"/>
          <p:cNvPicPr preferRelativeResize="0"/>
          <p:nvPr/>
        </p:nvPicPr>
        <p:blipFill>
          <a:blip r:embed="rId3">
            <a:alphaModFix/>
          </a:blip>
          <a:stretch>
            <a:fillRect/>
          </a:stretch>
        </p:blipFill>
        <p:spPr>
          <a:xfrm>
            <a:off y="1631500" x="4151700"/>
            <a:ext cy="1969700" cx="2647450"/>
          </a:xfrm>
          <a:prstGeom prst="rect">
            <a:avLst/>
          </a:prstGeom>
          <a:noFill/>
          <a:ln>
            <a:noFill/>
          </a:ln>
        </p:spPr>
      </p:pic>
      <p:sp>
        <p:nvSpPr>
          <p:cNvPr id="70" name="Shape 70"/>
          <p:cNvSpPr txBox="1"/>
          <p:nvPr/>
        </p:nvSpPr>
        <p:spPr>
          <a:xfrm>
            <a:off y="4028975" x="4246325"/>
            <a:ext cy="657600" cx="2529899"/>
          </a:xfrm>
          <a:prstGeom prst="rect">
            <a:avLst/>
          </a:prstGeom>
          <a:noFill/>
          <a:ln w="19050"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lang="en"/>
              <a:t>I = Pos - Eye</a:t>
            </a:r>
          </a:p>
          <a:p>
            <a:pPr>
              <a:spcBef>
                <a:spcPts val="0"/>
              </a:spcBef>
              <a:buNone/>
            </a:pPr>
            <a:r>
              <a:rPr lang="en"/>
              <a:t>R = I - 2N(N• I)</a:t>
            </a:r>
            <a:r>
              <a:rPr sz="1100" lang="en">
                <a:solidFill>
                  <a:srgbClr val="262626"/>
                </a:solidFill>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- 2</a:t>
            </a:r>
          </a:p>
        </p:txBody>
      </p:sp>
      <p:sp>
        <p:nvSpPr>
          <p:cNvPr id="76" name="Shape 7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Lookup reflection vector in cube map</a:t>
            </a:r>
          </a:p>
        </p:txBody>
      </p:sp>
      <p:pic>
        <p:nvPicPr>
          <p:cNvPr id="77" name="Shape 77"/>
          <p:cNvPicPr preferRelativeResize="0"/>
          <p:nvPr/>
        </p:nvPicPr>
        <p:blipFill>
          <a:blip r:embed="rId3">
            <a:alphaModFix/>
          </a:blip>
          <a:stretch>
            <a:fillRect/>
          </a:stretch>
        </p:blipFill>
        <p:spPr>
          <a:xfrm>
            <a:off y="2407874" x="457200"/>
            <a:ext cy="2172374" cx="2896499"/>
          </a:xfrm>
          <a:prstGeom prst="rect">
            <a:avLst/>
          </a:prstGeom>
          <a:noFill/>
          <a:ln>
            <a:noFill/>
          </a:ln>
        </p:spPr>
      </p:pic>
      <p:pic>
        <p:nvPicPr>
          <p:cNvPr id="78" name="Shape 78"/>
          <p:cNvPicPr preferRelativeResize="0"/>
          <p:nvPr/>
        </p:nvPicPr>
        <p:blipFill>
          <a:blip r:embed="rId4">
            <a:alphaModFix/>
          </a:blip>
          <a:stretch>
            <a:fillRect/>
          </a:stretch>
        </p:blipFill>
        <p:spPr>
          <a:xfrm>
            <a:off y="2168750" x="4565900"/>
            <a:ext cy="2650625" cx="35266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- 3</a:t>
            </a:r>
          </a:p>
        </p:txBody>
      </p:sp>
      <p:sp>
        <p:nvSpPr>
          <p:cNvPr id="84" name="Shape 8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Reflection Demo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- 4</a:t>
            </a:r>
          </a:p>
        </p:txBody>
      </p:sp>
      <p:sp>
        <p:nvSpPr>
          <p:cNvPr id="90" name="Shape 9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Other camera angles:</a:t>
            </a:r>
          </a:p>
        </p:txBody>
      </p:sp>
      <p:pic>
        <p:nvPicPr>
          <p:cNvPr id="91" name="Shape 91"/>
          <p:cNvPicPr preferRelativeResize="0"/>
          <p:nvPr/>
        </p:nvPicPr>
        <p:blipFill>
          <a:blip r:embed="rId3">
            <a:alphaModFix/>
          </a:blip>
          <a:stretch>
            <a:fillRect/>
          </a:stretch>
        </p:blipFill>
        <p:spPr>
          <a:xfrm>
            <a:off y="2050325" x="3332337"/>
            <a:ext cy="2875474" cx="2479324"/>
          </a:xfrm>
          <a:prstGeom prst="rect">
            <a:avLst/>
          </a:prstGeom>
          <a:noFill/>
          <a:ln>
            <a:noFill/>
          </a:ln>
        </p:spPr>
      </p:pic>
      <p:pic>
        <p:nvPicPr>
          <p:cNvPr id="92" name="Shape 92"/>
          <p:cNvPicPr preferRelativeResize="0"/>
          <p:nvPr/>
        </p:nvPicPr>
        <p:blipFill>
          <a:blip r:embed="rId4">
            <a:alphaModFix/>
          </a:blip>
          <a:stretch>
            <a:fillRect/>
          </a:stretch>
        </p:blipFill>
        <p:spPr>
          <a:xfrm>
            <a:off y="2050325" x="556725"/>
            <a:ext cy="2875480" cx="2479324"/>
          </a:xfrm>
          <a:prstGeom prst="rect">
            <a:avLst/>
          </a:prstGeom>
          <a:noFill/>
          <a:ln>
            <a:noFill/>
          </a:ln>
        </p:spPr>
      </p:pic>
      <p:pic>
        <p:nvPicPr>
          <p:cNvPr id="93" name="Shape 93"/>
          <p:cNvPicPr preferRelativeResize="0"/>
          <p:nvPr/>
        </p:nvPicPr>
        <p:blipFill>
          <a:blip r:embed="rId5">
            <a:alphaModFix/>
          </a:blip>
          <a:stretch>
            <a:fillRect/>
          </a:stretch>
        </p:blipFill>
        <p:spPr>
          <a:xfrm>
            <a:off y="2050325" x="6171375"/>
            <a:ext cy="2875469" cx="2479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