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1.xml" Type="http://schemas.openxmlformats.org/officeDocument/2006/relationships/theme" Id="rId1"/><Relationship Target="slides/slide18.xml" Type="http://schemas.openxmlformats.org/officeDocument/2006/relationships/slide" Id="rId23"/><Relationship Target="slideMasters/slideMaster1.xml" Type="http://schemas.openxmlformats.org/officeDocument/2006/relationships/slideMaster" Id="rId4"/><Relationship Target="slides/slide5.xml" Type="http://schemas.openxmlformats.org/officeDocument/2006/relationships/slide" Id="rId10"/><Relationship Target="slides/slide19.xml" Type="http://schemas.openxmlformats.org/officeDocument/2006/relationships/slide" Id="rId24"/><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1" name="Shape 1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7" name="Shape 127"/>
        <p:cNvGrpSpPr/>
        <p:nvPr/>
      </p:nvGrpSpPr>
      <p:grpSpPr>
        <a:xfrm>
          <a:off y="0" x="0"/>
          <a:ext cy="0" cx="0"/>
          <a:chOff y="0" x="0"/>
          <a:chExt cy="0" cx="0"/>
        </a:xfrm>
      </p:grpSpPr>
      <p:sp>
        <p:nvSpPr>
          <p:cNvPr id="128" name="Shape 1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9" name="Shape 1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3" name="Shape 143"/>
        <p:cNvGrpSpPr/>
        <p:nvPr/>
      </p:nvGrpSpPr>
      <p:grpSpPr>
        <a:xfrm>
          <a:off y="0" x="0"/>
          <a:ext cy="0" cx="0"/>
          <a:chOff y="0" x="0"/>
          <a:chExt cy="0" cx="0"/>
        </a:xfrm>
      </p:grpSpPr>
      <p:sp>
        <p:nvSpPr>
          <p:cNvPr id="144" name="Shape 1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5" name="Shape 1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3" name="Shape 15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1" name="Shape 1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7" name="Shape 1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3" name="Shape 1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9" name="Shape 5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0" name="Shape 10"/>
          <p:cNvSpPr txBox="1"/>
          <p:nvPr>
            <p:ph type="ctrTitle"/>
          </p:nvPr>
        </p:nvSpPr>
        <p:spPr>
          <a:xfrm>
            <a:off y="1300757" x="685800"/>
            <a:ext cy="1684199" cx="7772400"/>
          </a:xfrm>
          <a:prstGeom prst="rect">
            <a:avLst/>
          </a:prstGeom>
        </p:spPr>
        <p:txBody>
          <a:bodyPr bIns="91425" rIns="91425" lIns="91425" t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y="3093357" x="685800"/>
            <a:ext cy="712499" cx="7772400"/>
          </a:xfrm>
          <a:prstGeom prst="rect">
            <a:avLst/>
          </a:prstGeom>
        </p:spPr>
        <p:txBody>
          <a:bodyPr bIns="91425" rIns="91425" lIns="91425" t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5" name="Shape 15"/>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y="1460499" x="457200"/>
            <a:ext cy="34652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y="0" x="0"/>
          <a:ext cy="0" cx="0"/>
          <a:chOff y="0" x="0"/>
          <a:chExt cy="0" cx="0"/>
        </a:xfrm>
      </p:grpSpPr>
      <p:sp>
        <p:nvSpPr>
          <p:cNvPr id="19" name="Shape 19"/>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y="1460499" x="457200"/>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y="1461908" x="4656667"/>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30" name="Shape 30"/>
          <p:cNvSpPr txBox="1"/>
          <p:nvPr>
            <p:ph idx="1" type="body"/>
          </p:nvPr>
        </p:nvSpPr>
        <p:spPr>
          <a:xfrm>
            <a:off y="4406309" x="457200"/>
            <a:ext cy="519599" cx="8229600"/>
          </a:xfrm>
          <a:prstGeom prst="rect">
            <a:avLst/>
          </a:prstGeom>
        </p:spPr>
        <p:txBody>
          <a:bodyPr bIns="91425" rIns="91425" lIns="91425" tIns="91425" anchor="ctr" anchorCtr="0"/>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y="0" x="0"/>
          <a:ext cy="0" cx="0"/>
          <a:chOff y="0" x="0"/>
          <a:chExt cy="0" cx="0"/>
        </a:xfrm>
      </p:grpSpPr>
      <p:sp>
        <p:nvSpPr>
          <p:cNvPr id="33" name="Shape 3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a:noFill/>
          <a:ln>
            <a:noFill/>
          </a:ln>
        </p:spPr>
        <p:txBody>
          <a:bodyPr bIns="91425" rIns="91425" lIns="91425" tIns="91425" anchor="b" anchorCtr="0"/>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a:noFill/>
          <a:ln>
            <a:noFill/>
          </a:ln>
        </p:spPr>
        <p:txBody>
          <a:bodyPr bIns="91425" rIns="91425" lIns="91425" t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4"/><Relationship Target="../media/image04.jpg" Type="http://schemas.openxmlformats.org/officeDocument/2006/relationships/image" Id="rId3"/><Relationship Target="../media/image12.jp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13.jpg" Type="http://schemas.openxmlformats.org/officeDocument/2006/relationships/image" Id="rId4"/><Relationship Target="../media/image11.jp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16.jpg" Type="http://schemas.openxmlformats.org/officeDocument/2006/relationships/image" Id="rId4"/><Relationship Target="../media/image14.jp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18.jpg" Type="http://schemas.openxmlformats.org/officeDocument/2006/relationships/image" Id="rId4"/><Relationship Target="../media/image17.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19.jpg" Type="http://schemas.openxmlformats.org/officeDocument/2006/relationships/image" Id="rId4"/><Relationship Target="../media/image20.jp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22.jpg" Type="http://schemas.openxmlformats.org/officeDocument/2006/relationships/image" Id="rId4"/><Relationship Target="../media/image21.jp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10.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15.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7.jpg" Type="http://schemas.openxmlformats.org/officeDocument/2006/relationships/image" Id="rId4"/><Relationship Target="../media/image01.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15.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4"/><Relationship Target="../media/image02.jp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ctrTitle"/>
          </p:nvPr>
        </p:nvSpPr>
        <p:spPr>
          <a:xfrm>
            <a:off y="1300757" x="685800"/>
            <a:ext cy="1684199" cx="7772400"/>
          </a:xfrm>
          <a:prstGeom prst="rect">
            <a:avLst/>
          </a:prstGeom>
        </p:spPr>
        <p:txBody>
          <a:bodyPr bIns="91425" rIns="91425" lIns="91425" tIns="91425" anchor="b" anchorCtr="0">
            <a:noAutofit/>
          </a:bodyPr>
          <a:lstStyle/>
          <a:p>
            <a:pPr>
              <a:spcBef>
                <a:spcPts val="0"/>
              </a:spcBef>
              <a:buNone/>
            </a:pPr>
            <a:r>
              <a:rPr sz="3600" lang="en"/>
              <a:t>Reflection and Refraction through Environment Mapping</a:t>
            </a:r>
          </a:p>
        </p:txBody>
      </p:sp>
      <p:sp>
        <p:nvSpPr>
          <p:cNvPr id="36" name="Shape 36"/>
          <p:cNvSpPr txBox="1"/>
          <p:nvPr>
            <p:ph idx="1" type="subTitle"/>
          </p:nvPr>
        </p:nvSpPr>
        <p:spPr>
          <a:xfrm>
            <a:off y="3093357" x="685800"/>
            <a:ext cy="712499" cx="7772400"/>
          </a:xfrm>
          <a:prstGeom prst="rect">
            <a:avLst/>
          </a:prstGeom>
        </p:spPr>
        <p:txBody>
          <a:bodyPr bIns="91425" rIns="91425" lIns="91425" tIns="91425" anchor="ctr" anchorCtr="0">
            <a:noAutofit/>
          </a:bodyPr>
          <a:lstStyle/>
          <a:p>
            <a:pPr>
              <a:spcBef>
                <a:spcPts val="0"/>
              </a:spcBef>
              <a:buNone/>
            </a:pPr>
            <a:r>
              <a:rPr sz="1800" lang="en"/>
              <a:t>Khyati Thakur, Rahul Chauhan, Lyle Franklin, Sasan Tavakkol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Reflection - 4</a:t>
            </a:r>
          </a:p>
        </p:txBody>
      </p:sp>
      <p:sp>
        <p:nvSpPr>
          <p:cNvPr id="101" name="Shape 101"/>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2400" lang="en"/>
              <a:t>Other camera angles:</a:t>
            </a:r>
          </a:p>
        </p:txBody>
      </p:sp>
      <p:pic>
        <p:nvPicPr>
          <p:cNvPr id="102" name="Shape 102"/>
          <p:cNvPicPr preferRelativeResize="0"/>
          <p:nvPr/>
        </p:nvPicPr>
        <p:blipFill>
          <a:blip r:embed="rId3">
            <a:alphaModFix/>
          </a:blip>
          <a:stretch>
            <a:fillRect/>
          </a:stretch>
        </p:blipFill>
        <p:spPr>
          <a:xfrm>
            <a:off y="2050325" x="3332337"/>
            <a:ext cy="2875474" cx="2479324"/>
          </a:xfrm>
          <a:prstGeom prst="rect">
            <a:avLst/>
          </a:prstGeom>
          <a:noFill/>
          <a:ln>
            <a:noFill/>
          </a:ln>
        </p:spPr>
      </p:pic>
      <p:pic>
        <p:nvPicPr>
          <p:cNvPr id="103" name="Shape 103"/>
          <p:cNvPicPr preferRelativeResize="0"/>
          <p:nvPr/>
        </p:nvPicPr>
        <p:blipFill>
          <a:blip r:embed="rId4">
            <a:alphaModFix/>
          </a:blip>
          <a:stretch>
            <a:fillRect/>
          </a:stretch>
        </p:blipFill>
        <p:spPr>
          <a:xfrm>
            <a:off y="2050325" x="556725"/>
            <a:ext cy="2875480" cx="2479324"/>
          </a:xfrm>
          <a:prstGeom prst="rect">
            <a:avLst/>
          </a:prstGeom>
          <a:noFill/>
          <a:ln>
            <a:noFill/>
          </a:ln>
        </p:spPr>
      </p:pic>
      <p:pic>
        <p:nvPicPr>
          <p:cNvPr id="104" name="Shape 104"/>
          <p:cNvPicPr preferRelativeResize="0"/>
          <p:nvPr/>
        </p:nvPicPr>
        <p:blipFill>
          <a:blip r:embed="rId5">
            <a:alphaModFix/>
          </a:blip>
          <a:stretch>
            <a:fillRect/>
          </a:stretch>
        </p:blipFill>
        <p:spPr>
          <a:xfrm>
            <a:off y="2050325" x="6171375"/>
            <a:ext cy="2875469" cx="24793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Refraction - 1</a:t>
            </a:r>
          </a:p>
        </p:txBody>
      </p:sp>
      <p:sp>
        <p:nvSpPr>
          <p:cNvPr id="110" name="Shape 110"/>
          <p:cNvSpPr txBox="1"/>
          <p:nvPr>
            <p:ph idx="1" type="body"/>
          </p:nvPr>
        </p:nvSpPr>
        <p:spPr>
          <a:xfrm>
            <a:off y="1460500" x="457200"/>
            <a:ext cy="3465299" cx="3449100"/>
          </a:xfrm>
          <a:prstGeom prst="rect">
            <a:avLst/>
          </a:prstGeom>
        </p:spPr>
        <p:txBody>
          <a:bodyPr bIns="91425" rIns="91425" lIns="91425" tIns="91425" anchor="t" anchorCtr="0">
            <a:noAutofit/>
          </a:bodyPr>
          <a:lstStyle/>
          <a:p>
            <a:pPr rtl="0" lvl="0">
              <a:spcBef>
                <a:spcPts val="0"/>
              </a:spcBef>
              <a:buNone/>
            </a:pPr>
            <a:r>
              <a:rPr sz="1800" lang="en"/>
              <a:t>Computing refraction:</a:t>
            </a:r>
          </a:p>
          <a:p>
            <a:pPr rtl="0" lvl="0" indent="-342900" marL="457200">
              <a:spcBef>
                <a:spcPts val="0"/>
              </a:spcBef>
              <a:buClr>
                <a:schemeClr val="dk2"/>
              </a:buClr>
              <a:buSzPct val="100000"/>
              <a:buFont typeface="Arial"/>
              <a:buAutoNum type="arabicPeriod"/>
            </a:pPr>
            <a:r>
              <a:rPr sz="1800" lang="en"/>
              <a:t>Setup I and N as with reflection</a:t>
            </a:r>
          </a:p>
          <a:p>
            <a:pPr rtl="0" lvl="0" indent="-342900" marL="457200">
              <a:spcBef>
                <a:spcPts val="0"/>
              </a:spcBef>
              <a:buClr>
                <a:schemeClr val="dk2"/>
              </a:buClr>
              <a:buSzPct val="100000"/>
              <a:buFont typeface="Arial"/>
              <a:buAutoNum type="arabicPeriod"/>
            </a:pPr>
            <a:r>
              <a:rPr sz="1800" lang="en"/>
              <a:t>Compute refraction vector using Snell’s law</a:t>
            </a:r>
          </a:p>
          <a:p>
            <a:pPr rtl="0" lvl="0" indent="-342900" marL="457200">
              <a:spcBef>
                <a:spcPts val="0"/>
              </a:spcBef>
              <a:buClr>
                <a:schemeClr val="dk2"/>
              </a:buClr>
              <a:buSzPct val="100000"/>
              <a:buFont typeface="Arial"/>
              <a:buAutoNum type="arabicPeriod"/>
            </a:pPr>
            <a:r>
              <a:rPr sz="1800" lang="en"/>
              <a:t>Perform cube map lookup as with reflection </a:t>
            </a:r>
          </a:p>
        </p:txBody>
      </p:sp>
      <p:sp>
        <p:nvSpPr>
          <p:cNvPr id="111" name="Shape 111"/>
          <p:cNvSpPr txBox="1"/>
          <p:nvPr/>
        </p:nvSpPr>
        <p:spPr>
          <a:xfrm>
            <a:off y="4028975" x="4246325"/>
            <a:ext cy="657600" cx="2529899"/>
          </a:xfrm>
          <a:prstGeom prst="rect">
            <a:avLst/>
          </a:prstGeom>
          <a:noFill/>
          <a:ln w="19050" cap="flat">
            <a:solidFill>
              <a:srgbClr val="000000"/>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lang="en"/>
              <a:t>h</a:t>
            </a:r>
            <a:r>
              <a:rPr baseline="-25000" lang="en"/>
              <a:t>1</a:t>
            </a:r>
            <a:r>
              <a:rPr lang="en"/>
              <a:t>sin(θ</a:t>
            </a:r>
            <a:r>
              <a:rPr baseline="-25000" lang="en"/>
              <a:t>I</a:t>
            </a:r>
            <a:r>
              <a:rPr lang="en"/>
              <a:t>) = h</a:t>
            </a:r>
            <a:r>
              <a:rPr baseline="-25000" lang="en"/>
              <a:t>2</a:t>
            </a:r>
            <a:r>
              <a:rPr lang="en"/>
              <a:t>sin(</a:t>
            </a:r>
            <a:r>
              <a:rPr lang="en">
                <a:solidFill>
                  <a:schemeClr val="dk1"/>
                </a:solidFill>
              </a:rPr>
              <a:t>θ</a:t>
            </a:r>
            <a:r>
              <a:rPr baseline="-25000" lang="en">
                <a:solidFill>
                  <a:schemeClr val="dk1"/>
                </a:solidFill>
              </a:rPr>
              <a:t>T</a:t>
            </a:r>
            <a:r>
              <a:rPr lang="en">
                <a:solidFill>
                  <a:schemeClr val="dk1"/>
                </a:solidFill>
              </a:rPr>
              <a:t>)</a:t>
            </a:r>
          </a:p>
        </p:txBody>
      </p:sp>
      <p:pic>
        <p:nvPicPr>
          <p:cNvPr id="112" name="Shape 112"/>
          <p:cNvPicPr preferRelativeResize="0"/>
          <p:nvPr/>
        </p:nvPicPr>
        <p:blipFill>
          <a:blip r:embed="rId3">
            <a:alphaModFix/>
          </a:blip>
          <a:stretch>
            <a:fillRect/>
          </a:stretch>
        </p:blipFill>
        <p:spPr>
          <a:xfrm>
            <a:off y="1561049" x="4638837"/>
            <a:ext cy="2254350" cx="17448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Refraction - 2</a:t>
            </a:r>
          </a:p>
        </p:txBody>
      </p:sp>
      <p:sp>
        <p:nvSpPr>
          <p:cNvPr id="118" name="Shape 118"/>
          <p:cNvSpPr txBox="1"/>
          <p:nvPr>
            <p:ph idx="1" type="body"/>
          </p:nvPr>
        </p:nvSpPr>
        <p:spPr>
          <a:xfrm>
            <a:off y="1460500" x="457200"/>
            <a:ext cy="3465299" cx="8229600"/>
          </a:xfrm>
          <a:prstGeom prst="rect">
            <a:avLst/>
          </a:prstGeom>
        </p:spPr>
        <p:txBody>
          <a:bodyPr bIns="91425" rIns="91425" lIns="91425" tIns="91425" anchor="t" anchorCtr="0">
            <a:noAutofit/>
          </a:bodyPr>
          <a:lstStyle/>
          <a:p>
            <a:pPr rtl="0">
              <a:spcBef>
                <a:spcPts val="0"/>
              </a:spcBef>
              <a:buNone/>
            </a:pPr>
            <a:r>
              <a:rPr sz="2400" lang="en"/>
              <a:t>Index of Refraction:</a:t>
            </a:r>
          </a:p>
          <a:p>
            <a:pPr rtl="0" lvl="0" indent="-381000" marL="457200">
              <a:lnSpc>
                <a:spcPct val="150000"/>
              </a:lnSpc>
              <a:spcBef>
                <a:spcPts val="0"/>
              </a:spcBef>
              <a:buClr>
                <a:schemeClr val="dk2"/>
              </a:buClr>
              <a:buSzPct val="100000"/>
              <a:buFont typeface="Arial"/>
              <a:buChar char="●"/>
            </a:pPr>
            <a:r>
              <a:rPr sz="2400" lang="en"/>
              <a:t>Air = 1.0</a:t>
            </a:r>
          </a:p>
          <a:p>
            <a:pPr rtl="0" lvl="0" indent="-381000" marL="457200">
              <a:lnSpc>
                <a:spcPct val="150000"/>
              </a:lnSpc>
              <a:spcBef>
                <a:spcPts val="0"/>
              </a:spcBef>
              <a:buClr>
                <a:schemeClr val="dk2"/>
              </a:buClr>
              <a:buSzPct val="100000"/>
              <a:buFont typeface="Arial"/>
              <a:buChar char="●"/>
            </a:pPr>
            <a:r>
              <a:rPr sz="2400" lang="en"/>
              <a:t>Water = 1.325</a:t>
            </a:r>
          </a:p>
          <a:p>
            <a:pPr rtl="0" lvl="0" indent="-381000" marL="457200">
              <a:lnSpc>
                <a:spcPct val="150000"/>
              </a:lnSpc>
              <a:spcBef>
                <a:spcPts val="0"/>
              </a:spcBef>
              <a:buClr>
                <a:schemeClr val="dk2"/>
              </a:buClr>
              <a:buSzPct val="100000"/>
              <a:buFont typeface="Arial"/>
              <a:buChar char="●"/>
            </a:pPr>
            <a:r>
              <a:rPr sz="2400" lang="en"/>
              <a:t>Glass = 1.5</a:t>
            </a:r>
          </a:p>
          <a:p>
            <a:pPr rtl="0" lvl="0" indent="-381000" marL="457200">
              <a:lnSpc>
                <a:spcPct val="150000"/>
              </a:lnSpc>
              <a:spcBef>
                <a:spcPts val="0"/>
              </a:spcBef>
              <a:buClr>
                <a:schemeClr val="dk2"/>
              </a:buClr>
              <a:buSzPct val="100000"/>
              <a:buFont typeface="Arial"/>
              <a:buChar char="●"/>
            </a:pPr>
            <a:r>
              <a:rPr sz="2400" lang="en"/>
              <a:t>Diamond = 2.418</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Refraction - 3</a:t>
            </a:r>
          </a:p>
        </p:txBody>
      </p:sp>
      <p:sp>
        <p:nvSpPr>
          <p:cNvPr id="124" name="Shape 124"/>
          <p:cNvSpPr txBox="1"/>
          <p:nvPr>
            <p:ph idx="1" type="body"/>
          </p:nvPr>
        </p:nvSpPr>
        <p:spPr>
          <a:xfrm>
            <a:off y="1460500" x="457200"/>
            <a:ext cy="3465299" cx="8229600"/>
          </a:xfrm>
          <a:prstGeom prst="rect">
            <a:avLst/>
          </a:prstGeom>
        </p:spPr>
        <p:txBody>
          <a:bodyPr bIns="91425" rIns="91425" lIns="91425" tIns="91425" anchor="t" anchorCtr="0">
            <a:noAutofit/>
          </a:bodyPr>
          <a:lstStyle/>
          <a:p>
            <a:pPr rtl="0" lvl="0">
              <a:lnSpc>
                <a:spcPct val="150000"/>
              </a:lnSpc>
              <a:spcBef>
                <a:spcPts val="0"/>
              </a:spcBef>
              <a:buNone/>
            </a:pPr>
            <a:r>
              <a:t/>
            </a:r>
            <a:endParaRPr sz="2400"/>
          </a:p>
        </p:txBody>
      </p:sp>
      <p:pic>
        <p:nvPicPr>
          <p:cNvPr id="125" name="Shape 125"/>
          <p:cNvPicPr preferRelativeResize="0"/>
          <p:nvPr/>
        </p:nvPicPr>
        <p:blipFill>
          <a:blip r:embed="rId3">
            <a:alphaModFix/>
          </a:blip>
          <a:stretch>
            <a:fillRect/>
          </a:stretch>
        </p:blipFill>
        <p:spPr>
          <a:xfrm>
            <a:off y="1571475" x="637974"/>
            <a:ext cy="3193099" cx="2748049"/>
          </a:xfrm>
          <a:prstGeom prst="rect">
            <a:avLst/>
          </a:prstGeom>
          <a:noFill/>
          <a:ln>
            <a:noFill/>
          </a:ln>
        </p:spPr>
      </p:pic>
      <p:pic>
        <p:nvPicPr>
          <p:cNvPr id="126" name="Shape 126"/>
          <p:cNvPicPr preferRelativeResize="0"/>
          <p:nvPr/>
        </p:nvPicPr>
        <p:blipFill>
          <a:blip r:embed="rId4">
            <a:alphaModFix/>
          </a:blip>
          <a:stretch>
            <a:fillRect/>
          </a:stretch>
        </p:blipFill>
        <p:spPr>
          <a:xfrm>
            <a:off y="1574450" x="5161474"/>
            <a:ext cy="3187132" cx="274804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y="0" x="0"/>
          <a:ext cy="0" cx="0"/>
          <a:chOff y="0" x="0"/>
          <a:chExt cy="0" cx="0"/>
        </a:xfrm>
      </p:grpSpPr>
      <p:sp>
        <p:nvSpPr>
          <p:cNvPr id="131" name="Shape 131"/>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Refraction - 4</a:t>
            </a:r>
          </a:p>
        </p:txBody>
      </p:sp>
      <p:sp>
        <p:nvSpPr>
          <p:cNvPr id="132" name="Shape 132"/>
          <p:cNvSpPr txBox="1"/>
          <p:nvPr>
            <p:ph idx="1" type="body"/>
          </p:nvPr>
        </p:nvSpPr>
        <p:spPr>
          <a:xfrm>
            <a:off y="1460500" x="457200"/>
            <a:ext cy="3465299" cx="8229600"/>
          </a:xfrm>
          <a:prstGeom prst="rect">
            <a:avLst/>
          </a:prstGeom>
        </p:spPr>
        <p:txBody>
          <a:bodyPr bIns="91425" rIns="91425" lIns="91425" tIns="91425" anchor="t" anchorCtr="0">
            <a:noAutofit/>
          </a:bodyPr>
          <a:lstStyle/>
          <a:p>
            <a:pPr rtl="0" lvl="0">
              <a:lnSpc>
                <a:spcPct val="150000"/>
              </a:lnSpc>
              <a:spcBef>
                <a:spcPts val="0"/>
              </a:spcBef>
              <a:buNone/>
            </a:pPr>
            <a:r>
              <a:t/>
            </a:r>
            <a:endParaRPr sz="2400"/>
          </a:p>
        </p:txBody>
      </p:sp>
      <p:pic>
        <p:nvPicPr>
          <p:cNvPr id="133" name="Shape 133"/>
          <p:cNvPicPr preferRelativeResize="0"/>
          <p:nvPr/>
        </p:nvPicPr>
        <p:blipFill>
          <a:blip r:embed="rId3">
            <a:alphaModFix/>
          </a:blip>
          <a:stretch>
            <a:fillRect/>
          </a:stretch>
        </p:blipFill>
        <p:spPr>
          <a:xfrm>
            <a:off y="1574456" x="5161474"/>
            <a:ext cy="3187118" cx="2748049"/>
          </a:xfrm>
          <a:prstGeom prst="rect">
            <a:avLst/>
          </a:prstGeom>
          <a:noFill/>
          <a:ln>
            <a:noFill/>
          </a:ln>
        </p:spPr>
      </p:pic>
      <p:pic>
        <p:nvPicPr>
          <p:cNvPr id="134" name="Shape 134"/>
          <p:cNvPicPr preferRelativeResize="0"/>
          <p:nvPr/>
        </p:nvPicPr>
        <p:blipFill>
          <a:blip r:embed="rId4">
            <a:alphaModFix/>
          </a:blip>
          <a:stretch>
            <a:fillRect/>
          </a:stretch>
        </p:blipFill>
        <p:spPr>
          <a:xfrm>
            <a:off y="1571464" x="637974"/>
            <a:ext cy="3193119" cx="274804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Refraction - 5</a:t>
            </a:r>
          </a:p>
        </p:txBody>
      </p:sp>
      <p:sp>
        <p:nvSpPr>
          <p:cNvPr id="140" name="Shape 140"/>
          <p:cNvSpPr txBox="1"/>
          <p:nvPr>
            <p:ph idx="1" type="body"/>
          </p:nvPr>
        </p:nvSpPr>
        <p:spPr>
          <a:xfrm>
            <a:off y="1460500" x="457200"/>
            <a:ext cy="3465299" cx="8229600"/>
          </a:xfrm>
          <a:prstGeom prst="rect">
            <a:avLst/>
          </a:prstGeom>
        </p:spPr>
        <p:txBody>
          <a:bodyPr bIns="91425" rIns="91425" lIns="91425" tIns="91425" anchor="t" anchorCtr="0">
            <a:noAutofit/>
          </a:bodyPr>
          <a:lstStyle/>
          <a:p>
            <a:pPr rtl="0" lvl="0">
              <a:lnSpc>
                <a:spcPct val="150000"/>
              </a:lnSpc>
              <a:spcBef>
                <a:spcPts val="0"/>
              </a:spcBef>
              <a:buNone/>
            </a:pPr>
            <a:r>
              <a:t/>
            </a:r>
            <a:endParaRPr sz="2400"/>
          </a:p>
        </p:txBody>
      </p:sp>
      <p:pic>
        <p:nvPicPr>
          <p:cNvPr id="141" name="Shape 141"/>
          <p:cNvPicPr preferRelativeResize="0"/>
          <p:nvPr/>
        </p:nvPicPr>
        <p:blipFill>
          <a:blip r:embed="rId3">
            <a:alphaModFix/>
          </a:blip>
          <a:stretch>
            <a:fillRect/>
          </a:stretch>
        </p:blipFill>
        <p:spPr>
          <a:xfrm>
            <a:off y="1574456" x="5161474"/>
            <a:ext cy="3187118" cx="2748049"/>
          </a:xfrm>
          <a:prstGeom prst="rect">
            <a:avLst/>
          </a:prstGeom>
          <a:noFill/>
          <a:ln>
            <a:noFill/>
          </a:ln>
        </p:spPr>
      </p:pic>
      <p:pic>
        <p:nvPicPr>
          <p:cNvPr id="142" name="Shape 142"/>
          <p:cNvPicPr preferRelativeResize="0"/>
          <p:nvPr/>
        </p:nvPicPr>
        <p:blipFill>
          <a:blip r:embed="rId4">
            <a:alphaModFix/>
          </a:blip>
          <a:stretch>
            <a:fillRect/>
          </a:stretch>
        </p:blipFill>
        <p:spPr>
          <a:xfrm>
            <a:off y="1588153" x="637974"/>
            <a:ext cy="3159742" cx="274804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y="0" x="0"/>
          <a:ext cy="0" cx="0"/>
          <a:chOff y="0" x="0"/>
          <a:chExt cy="0" cx="0"/>
        </a:xfrm>
      </p:grpSpPr>
      <p:sp>
        <p:nvSpPr>
          <p:cNvPr id="147" name="Shape 147"/>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Refraction - 6</a:t>
            </a:r>
          </a:p>
        </p:txBody>
      </p:sp>
      <p:sp>
        <p:nvSpPr>
          <p:cNvPr id="148" name="Shape 148"/>
          <p:cNvSpPr txBox="1"/>
          <p:nvPr>
            <p:ph idx="1" type="body"/>
          </p:nvPr>
        </p:nvSpPr>
        <p:spPr>
          <a:xfrm>
            <a:off y="1460500" x="457200"/>
            <a:ext cy="3465299" cx="8229600"/>
          </a:xfrm>
          <a:prstGeom prst="rect">
            <a:avLst/>
          </a:prstGeom>
        </p:spPr>
        <p:txBody>
          <a:bodyPr bIns="91425" rIns="91425" lIns="91425" tIns="91425" anchor="t" anchorCtr="0">
            <a:noAutofit/>
          </a:bodyPr>
          <a:lstStyle/>
          <a:p>
            <a:pPr rtl="0" lvl="0">
              <a:lnSpc>
                <a:spcPct val="150000"/>
              </a:lnSpc>
              <a:spcBef>
                <a:spcPts val="0"/>
              </a:spcBef>
              <a:buNone/>
            </a:pPr>
            <a:r>
              <a:t/>
            </a:r>
            <a:endParaRPr sz="2400"/>
          </a:p>
        </p:txBody>
      </p:sp>
      <p:pic>
        <p:nvPicPr>
          <p:cNvPr id="149" name="Shape 149"/>
          <p:cNvPicPr preferRelativeResize="0"/>
          <p:nvPr/>
        </p:nvPicPr>
        <p:blipFill>
          <a:blip r:embed="rId3">
            <a:alphaModFix/>
          </a:blip>
          <a:stretch>
            <a:fillRect/>
          </a:stretch>
        </p:blipFill>
        <p:spPr>
          <a:xfrm>
            <a:off y="1574456" x="5161474"/>
            <a:ext cy="3187118" cx="2748049"/>
          </a:xfrm>
          <a:prstGeom prst="rect">
            <a:avLst/>
          </a:prstGeom>
          <a:noFill/>
          <a:ln>
            <a:noFill/>
          </a:ln>
        </p:spPr>
      </p:pic>
      <p:pic>
        <p:nvPicPr>
          <p:cNvPr id="150" name="Shape 150"/>
          <p:cNvPicPr preferRelativeResize="0"/>
          <p:nvPr/>
        </p:nvPicPr>
        <p:blipFill>
          <a:blip r:embed="rId4">
            <a:alphaModFix/>
          </a:blip>
          <a:stretch>
            <a:fillRect/>
          </a:stretch>
        </p:blipFill>
        <p:spPr>
          <a:xfrm>
            <a:off y="1580833" x="637974"/>
            <a:ext cy="3174381" cx="2748048"/>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With AA</a:t>
            </a:r>
          </a:p>
        </p:txBody>
      </p:sp>
      <p:sp>
        <p:nvSpPr>
          <p:cNvPr id="156" name="Shape 156"/>
          <p:cNvSpPr txBox="1"/>
          <p:nvPr>
            <p:ph idx="1" type="body"/>
          </p:nvPr>
        </p:nvSpPr>
        <p:spPr>
          <a:xfrm>
            <a:off y="1460500" x="457200"/>
            <a:ext cy="3465299" cx="8229600"/>
          </a:xfrm>
          <a:prstGeom prst="rect">
            <a:avLst/>
          </a:prstGeom>
        </p:spPr>
        <p:txBody>
          <a:bodyPr bIns="91425" rIns="91425" lIns="91425" tIns="91425" anchor="t" anchorCtr="0">
            <a:noAutofit/>
          </a:bodyPr>
          <a:lstStyle/>
          <a:p>
            <a:pPr rtl="0" lvl="0">
              <a:lnSpc>
                <a:spcPct val="150000"/>
              </a:lnSpc>
              <a:spcBef>
                <a:spcPts val="0"/>
              </a:spcBef>
              <a:buNone/>
            </a:pPr>
            <a:r>
              <a:t/>
            </a:r>
            <a:endParaRPr sz="2400"/>
          </a:p>
        </p:txBody>
      </p:sp>
      <p:pic>
        <p:nvPicPr>
          <p:cNvPr id="157" name="Shape 157"/>
          <p:cNvPicPr preferRelativeResize="0"/>
          <p:nvPr/>
        </p:nvPicPr>
        <p:blipFill>
          <a:blip r:embed="rId3">
            <a:alphaModFix/>
          </a:blip>
          <a:stretch>
            <a:fillRect/>
          </a:stretch>
        </p:blipFill>
        <p:spPr>
          <a:xfrm>
            <a:off y="1574456" x="5161474"/>
            <a:ext cy="3187118" cx="2748049"/>
          </a:xfrm>
          <a:prstGeom prst="rect">
            <a:avLst/>
          </a:prstGeom>
          <a:noFill/>
          <a:ln>
            <a:noFill/>
          </a:ln>
        </p:spPr>
      </p:pic>
      <p:pic>
        <p:nvPicPr>
          <p:cNvPr id="158" name="Shape 158"/>
          <p:cNvPicPr preferRelativeResize="0"/>
          <p:nvPr/>
        </p:nvPicPr>
        <p:blipFill>
          <a:blip r:embed="rId4">
            <a:alphaModFix/>
          </a:blip>
          <a:stretch>
            <a:fillRect/>
          </a:stretch>
        </p:blipFill>
        <p:spPr>
          <a:xfrm>
            <a:off y="1574466" x="637974"/>
            <a:ext cy="3187116" cx="2748048"/>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Future work</a:t>
            </a:r>
          </a:p>
        </p:txBody>
      </p:sp>
      <p:sp>
        <p:nvSpPr>
          <p:cNvPr id="164" name="Shape 164"/>
          <p:cNvSpPr txBox="1"/>
          <p:nvPr>
            <p:ph idx="1" type="body"/>
          </p:nvPr>
        </p:nvSpPr>
        <p:spPr>
          <a:xfrm>
            <a:off y="1460500" x="457200"/>
            <a:ext cy="3465299" cx="8229600"/>
          </a:xfrm>
          <a:prstGeom prst="rect">
            <a:avLst/>
          </a:prstGeom>
        </p:spPr>
        <p:txBody>
          <a:bodyPr bIns="91425" rIns="91425" lIns="91425" tIns="91425" anchor="t" anchorCtr="0">
            <a:noAutofit/>
          </a:bodyPr>
          <a:lstStyle/>
          <a:p>
            <a:pPr rtl="0" lvl="0" indent="-381000" marL="457200">
              <a:lnSpc>
                <a:spcPct val="150000"/>
              </a:lnSpc>
              <a:spcBef>
                <a:spcPts val="0"/>
              </a:spcBef>
              <a:buClr>
                <a:schemeClr val="dk2"/>
              </a:buClr>
              <a:buSzPct val="100000"/>
              <a:buFont typeface="Arial"/>
              <a:buChar char="●"/>
            </a:pPr>
            <a:r>
              <a:rPr sz="2400" lang="en"/>
              <a:t>Fresnel effect</a:t>
            </a:r>
          </a:p>
          <a:p>
            <a:pPr rtl="0" lvl="0" indent="-381000" marL="457200">
              <a:lnSpc>
                <a:spcPct val="150000"/>
              </a:lnSpc>
              <a:spcBef>
                <a:spcPts val="0"/>
              </a:spcBef>
              <a:buClr>
                <a:schemeClr val="dk2"/>
              </a:buClr>
              <a:buSzPct val="100000"/>
              <a:buFont typeface="Arial"/>
              <a:buChar char="●"/>
            </a:pPr>
            <a:r>
              <a:rPr sz="2400" lang="en"/>
              <a:t>Multi-hop refraction</a:t>
            </a:r>
          </a:p>
          <a:p>
            <a:pPr rtl="0" lvl="0" indent="-381000" marL="457200">
              <a:lnSpc>
                <a:spcPct val="150000"/>
              </a:lnSpc>
              <a:spcBef>
                <a:spcPts val="0"/>
              </a:spcBef>
              <a:buClr>
                <a:schemeClr val="dk2"/>
              </a:buClr>
              <a:buSzPct val="100000"/>
              <a:buFont typeface="Arial"/>
              <a:buChar char="●"/>
            </a:pPr>
            <a:r>
              <a:rPr sz="2400" lang="en"/>
              <a:t>Chromatic Dispersion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Citations</a:t>
            </a:r>
          </a:p>
        </p:txBody>
      </p:sp>
      <p:sp>
        <p:nvSpPr>
          <p:cNvPr id="170" name="Shape 170"/>
          <p:cNvSpPr txBox="1"/>
          <p:nvPr>
            <p:ph idx="1" type="body"/>
          </p:nvPr>
        </p:nvSpPr>
        <p:spPr>
          <a:xfrm>
            <a:off y="1460500" x="457200"/>
            <a:ext cy="3465299" cx="8229600"/>
          </a:xfrm>
          <a:prstGeom prst="rect">
            <a:avLst/>
          </a:prstGeom>
        </p:spPr>
        <p:txBody>
          <a:bodyPr bIns="91425" rIns="91425" lIns="91425" tIns="91425" anchor="t" anchorCtr="0">
            <a:noAutofit/>
          </a:bodyPr>
          <a:lstStyle/>
          <a:p>
            <a:pPr rtl="0" lvl="0" indent="-228600" marL="457200">
              <a:lnSpc>
                <a:spcPct val="150000"/>
              </a:lnSpc>
              <a:spcBef>
                <a:spcPts val="0"/>
              </a:spcBef>
              <a:buSzPct val="218181"/>
              <a:buNone/>
            </a:pPr>
            <a:r>
              <a:rPr sz="1100" lang="en"/>
              <a:t>Greene, N., "Environment Mapping and Other Applications of World Projections," Computer Graphics and Applications, IEEE , vol.6, no.11, pp.21,29, Nov. 1986. http://ieeexplore.ieee.org.libproxy.usc.edu/stamp/stamp.jsp?tp=&amp;arnumber=4056759&amp;isnumber=4056747</a:t>
            </a:r>
          </a:p>
          <a:p>
            <a:pPr rtl="0" lvl="0" indent="-228600" marL="457200">
              <a:lnSpc>
                <a:spcPct val="150000"/>
              </a:lnSpc>
              <a:spcBef>
                <a:spcPts val="0"/>
              </a:spcBef>
              <a:buSzPct val="218181"/>
              <a:buNone/>
            </a:pPr>
            <a:r>
              <a:rPr sz="1100" lang="en"/>
              <a:t>Douglas Scott Kay and Donald Greenberg. 1979. Transparency for computer synthesized images. InProceedings of the 6th annual conference on Computer graphics and interactive techniques (SIGGRAPH '79). ACM, New York, NY, USA, 158-164. http://doi.acm.org.libproxy.usc.edu/10.1145/800249.807438</a:t>
            </a:r>
          </a:p>
          <a:p>
            <a:pPr rtl="0" lvl="0" indent="-228600" marL="457200">
              <a:lnSpc>
                <a:spcPct val="150000"/>
              </a:lnSpc>
              <a:spcBef>
                <a:spcPts val="0"/>
              </a:spcBef>
              <a:buSzPct val="218181"/>
              <a:buNone/>
            </a:pPr>
            <a:r>
              <a:rPr sz="1100" lang="en"/>
              <a:t>Chris Wyman. 2005. An approximate image-space approach for interactive refraction. ACM Trans. Graph. 24, 3 (July 2005), 1050-1053. http://doi.acm.org.libproxy.usc.edu/10.1145/1073204.1073310</a:t>
            </a:r>
          </a:p>
          <a:p>
            <a:pPr rtl="0" lvl="0" indent="-228600" marL="457200">
              <a:lnSpc>
                <a:spcPct val="150000"/>
              </a:lnSpc>
              <a:spcBef>
                <a:spcPts val="0"/>
              </a:spcBef>
              <a:buSzPct val="218181"/>
              <a:buNone/>
            </a:pPr>
            <a:r>
              <a:rPr sz="1100" lang="en"/>
              <a:t>2011 Pixel and Poly, LLC. IOR - Index of Refraction values. http://www.pixelandpoly.com/ior.html</a:t>
            </a:r>
          </a:p>
          <a:p>
            <a:pPr rtl="0" lvl="0" indent="-228600" marL="457200">
              <a:lnSpc>
                <a:spcPct val="150000"/>
              </a:lnSpc>
              <a:spcBef>
                <a:spcPts val="0"/>
              </a:spcBef>
              <a:buSzPct val="218181"/>
              <a:buNone/>
            </a:pPr>
            <a:r>
              <a:rPr sz="1100" lang="en"/>
              <a:t>Han-Wei Sheen. Ohio State University. Environment Mapping. http://web.cse.ohio-state.edu/~whmin/courses/cse5542-2013-spring/17-env.pdf</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Our Results</a:t>
            </a:r>
          </a:p>
        </p:txBody>
      </p:sp>
      <p:sp>
        <p:nvSpPr>
          <p:cNvPr id="42" name="Shape 4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lnSpc>
                <a:spcPct val="150000"/>
              </a:lnSpc>
              <a:spcBef>
                <a:spcPts val="0"/>
              </a:spcBef>
              <a:buNone/>
            </a:pPr>
            <a:r>
              <a:rPr lang="en"/>
              <a:t>HW 6 plus:</a:t>
            </a:r>
          </a:p>
          <a:p>
            <a:pPr rtl="0" lvl="0" indent="-419100" marL="457200">
              <a:lnSpc>
                <a:spcPct val="150000"/>
              </a:lnSpc>
              <a:spcBef>
                <a:spcPts val="0"/>
              </a:spcBef>
              <a:buClr>
                <a:schemeClr val="dk2"/>
              </a:buClr>
              <a:buSzPct val="100000"/>
              <a:buFont typeface="Arial"/>
              <a:buAutoNum type="arabicPeriod"/>
            </a:pPr>
            <a:r>
              <a:rPr lang="en"/>
              <a:t>Skybox</a:t>
            </a:r>
          </a:p>
          <a:p>
            <a:pPr rtl="0" lvl="0" indent="-419100" marL="457200">
              <a:lnSpc>
                <a:spcPct val="150000"/>
              </a:lnSpc>
              <a:spcBef>
                <a:spcPts val="0"/>
              </a:spcBef>
              <a:buClr>
                <a:schemeClr val="dk2"/>
              </a:buClr>
              <a:buSzPct val="100000"/>
              <a:buFont typeface="Arial"/>
              <a:buAutoNum type="arabicPeriod"/>
            </a:pPr>
            <a:r>
              <a:rPr lang="en"/>
              <a:t>Reflection</a:t>
            </a:r>
          </a:p>
          <a:p>
            <a:pPr rtl="0" lvl="0" indent="-419100" marL="457200">
              <a:lnSpc>
                <a:spcPct val="150000"/>
              </a:lnSpc>
              <a:spcBef>
                <a:spcPts val="0"/>
              </a:spcBef>
              <a:buClr>
                <a:schemeClr val="dk2"/>
              </a:buClr>
              <a:buSzPct val="100000"/>
              <a:buFont typeface="Arial"/>
              <a:buAutoNum type="arabicPeriod"/>
            </a:pPr>
            <a:r>
              <a:rPr lang="en"/>
              <a:t>Refraction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Skybox - 1</a:t>
            </a:r>
          </a:p>
        </p:txBody>
      </p:sp>
      <p:sp>
        <p:nvSpPr>
          <p:cNvPr id="48" name="Shape 48"/>
          <p:cNvSpPr txBox="1"/>
          <p:nvPr>
            <p:ph idx="1" type="body"/>
          </p:nvPr>
        </p:nvSpPr>
        <p:spPr>
          <a:xfrm>
            <a:off y="1460499" x="457200"/>
            <a:ext cy="3465299" cx="8229600"/>
          </a:xfrm>
          <a:prstGeom prst="rect">
            <a:avLst/>
          </a:prstGeom>
        </p:spPr>
        <p:txBody>
          <a:bodyPr bIns="91425" rIns="91425" lIns="91425" tIns="91425" anchor="t" anchorCtr="0">
            <a:noAutofit/>
          </a:bodyPr>
          <a:lstStyle/>
          <a:p>
            <a:pPr>
              <a:spcBef>
                <a:spcPts val="0"/>
              </a:spcBef>
              <a:buNone/>
            </a:pPr>
            <a:r>
              <a:rPr sz="2400" lang="en"/>
              <a:t>Start with a cube map-&gt;</a:t>
            </a:r>
          </a:p>
        </p:txBody>
      </p:sp>
      <p:pic>
        <p:nvPicPr>
          <p:cNvPr id="49" name="Shape 49"/>
          <p:cNvPicPr preferRelativeResize="0"/>
          <p:nvPr/>
        </p:nvPicPr>
        <p:blipFill>
          <a:blip r:embed="rId3">
            <a:alphaModFix/>
          </a:blip>
          <a:stretch>
            <a:fillRect/>
          </a:stretch>
        </p:blipFill>
        <p:spPr>
          <a:xfrm>
            <a:off y="1677350" x="3973250"/>
            <a:ext cy="2941399" cx="3921873"/>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Skybox - 2</a:t>
            </a:r>
          </a:p>
        </p:txBody>
      </p:sp>
      <p:sp>
        <p:nvSpPr>
          <p:cNvPr id="55" name="Shape 55"/>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2400" lang="en"/>
              <a:t>6 faces, 6 plane models</a:t>
            </a:r>
          </a:p>
        </p:txBody>
      </p:sp>
      <p:pic>
        <p:nvPicPr>
          <p:cNvPr id="56" name="Shape 56"/>
          <p:cNvPicPr preferRelativeResize="0"/>
          <p:nvPr/>
        </p:nvPicPr>
        <p:blipFill>
          <a:blip r:embed="rId3">
            <a:alphaModFix/>
          </a:blip>
          <a:stretch>
            <a:fillRect/>
          </a:stretch>
        </p:blipFill>
        <p:spPr>
          <a:xfrm>
            <a:off y="1633299" x="3945400"/>
            <a:ext cy="3004074" cx="40054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Skybox - 3</a:t>
            </a:r>
          </a:p>
        </p:txBody>
      </p:sp>
      <p:sp>
        <p:nvSpPr>
          <p:cNvPr id="62" name="Shape 62"/>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t/>
            </a:r>
            <a:endParaRPr sz="2400"/>
          </a:p>
        </p:txBody>
      </p:sp>
      <p:pic>
        <p:nvPicPr>
          <p:cNvPr id="63" name="Shape 63"/>
          <p:cNvPicPr preferRelativeResize="0"/>
          <p:nvPr/>
        </p:nvPicPr>
        <p:blipFill>
          <a:blip r:embed="rId3">
            <a:alphaModFix/>
          </a:blip>
          <a:stretch>
            <a:fillRect/>
          </a:stretch>
        </p:blipFill>
        <p:spPr>
          <a:xfrm>
            <a:off y="1511650" x="562325"/>
            <a:ext cy="3318400" cx="2861275"/>
          </a:xfrm>
          <a:prstGeom prst="rect">
            <a:avLst/>
          </a:prstGeom>
          <a:noFill/>
          <a:ln>
            <a:noFill/>
          </a:ln>
        </p:spPr>
      </p:pic>
      <p:pic>
        <p:nvPicPr>
          <p:cNvPr id="64" name="Shape 64"/>
          <p:cNvPicPr preferRelativeResize="0"/>
          <p:nvPr/>
        </p:nvPicPr>
        <p:blipFill>
          <a:blip r:embed="rId4">
            <a:alphaModFix/>
          </a:blip>
          <a:stretch>
            <a:fillRect/>
          </a:stretch>
        </p:blipFill>
        <p:spPr>
          <a:xfrm>
            <a:off y="1504925" x="5033775"/>
            <a:ext cy="3331860" cx="28612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Skybox - 4</a:t>
            </a:r>
          </a:p>
        </p:txBody>
      </p:sp>
      <p:sp>
        <p:nvSpPr>
          <p:cNvPr id="70" name="Shape 7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t/>
            </a:r>
            <a:endParaRPr sz="2400"/>
          </a:p>
        </p:txBody>
      </p:sp>
      <p:pic>
        <p:nvPicPr>
          <p:cNvPr id="71" name="Shape 71"/>
          <p:cNvPicPr preferRelativeResize="0"/>
          <p:nvPr/>
        </p:nvPicPr>
        <p:blipFill>
          <a:blip r:embed="rId3">
            <a:alphaModFix/>
          </a:blip>
          <a:stretch>
            <a:fillRect/>
          </a:stretch>
        </p:blipFill>
        <p:spPr>
          <a:xfrm>
            <a:off y="1479600" x="3094525"/>
            <a:ext cy="3427075" cx="29549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Reflection - 1</a:t>
            </a:r>
          </a:p>
        </p:txBody>
      </p:sp>
      <p:sp>
        <p:nvSpPr>
          <p:cNvPr id="77" name="Shape 77"/>
          <p:cNvSpPr txBox="1"/>
          <p:nvPr>
            <p:ph idx="1" type="body"/>
          </p:nvPr>
        </p:nvSpPr>
        <p:spPr>
          <a:xfrm>
            <a:off y="1460500" x="457200"/>
            <a:ext cy="3465299" cx="3449100"/>
          </a:xfrm>
          <a:prstGeom prst="rect">
            <a:avLst/>
          </a:prstGeom>
        </p:spPr>
        <p:txBody>
          <a:bodyPr bIns="91425" rIns="91425" lIns="91425" tIns="91425" anchor="t" anchorCtr="0">
            <a:noAutofit/>
          </a:bodyPr>
          <a:lstStyle/>
          <a:p>
            <a:pPr rtl="0">
              <a:spcBef>
                <a:spcPts val="0"/>
              </a:spcBef>
              <a:buNone/>
            </a:pPr>
            <a:r>
              <a:rPr sz="1800" lang="en"/>
              <a:t>Computing reflection:</a:t>
            </a:r>
          </a:p>
          <a:p>
            <a:pPr rtl="0" lvl="0" indent="-342900" marL="457200">
              <a:spcBef>
                <a:spcPts val="0"/>
              </a:spcBef>
              <a:buClr>
                <a:schemeClr val="dk2"/>
              </a:buClr>
              <a:buSzPct val="100000"/>
              <a:buFont typeface="Arial"/>
              <a:buAutoNum type="arabicPeriod"/>
            </a:pPr>
            <a:r>
              <a:rPr sz="1800" lang="en"/>
              <a:t>Need N, Pos., Eye in World Space</a:t>
            </a:r>
          </a:p>
          <a:p>
            <a:pPr rtl="0" lvl="0" indent="-342900" marL="457200">
              <a:spcBef>
                <a:spcPts val="0"/>
              </a:spcBef>
              <a:buClr>
                <a:schemeClr val="dk2"/>
              </a:buClr>
              <a:buSzPct val="100000"/>
              <a:buFont typeface="Arial"/>
              <a:buAutoNum type="arabicPeriod"/>
            </a:pPr>
            <a:r>
              <a:rPr sz="1800" lang="en"/>
              <a:t>Interpolate N and Pos. for a given pixel</a:t>
            </a:r>
          </a:p>
          <a:p>
            <a:pPr rtl="0" lvl="0" indent="-342900" marL="457200">
              <a:spcBef>
                <a:spcPts val="0"/>
              </a:spcBef>
              <a:buClr>
                <a:schemeClr val="dk2"/>
              </a:buClr>
              <a:buSzPct val="100000"/>
              <a:buFont typeface="Arial"/>
              <a:buAutoNum type="arabicPeriod"/>
            </a:pPr>
            <a:r>
              <a:rPr sz="1800" lang="en"/>
              <a:t>Compute I and normalize</a:t>
            </a:r>
          </a:p>
          <a:p>
            <a:pPr rtl="0" lvl="0" indent="-342900" marL="457200">
              <a:spcBef>
                <a:spcPts val="0"/>
              </a:spcBef>
              <a:buClr>
                <a:schemeClr val="dk2"/>
              </a:buClr>
              <a:buSzPct val="100000"/>
              <a:buFont typeface="Arial"/>
              <a:buAutoNum type="arabicPeriod"/>
            </a:pPr>
            <a:r>
              <a:rPr sz="1800" lang="en"/>
              <a:t>Compute R</a:t>
            </a:r>
          </a:p>
        </p:txBody>
      </p:sp>
      <p:pic>
        <p:nvPicPr>
          <p:cNvPr id="78" name="Shape 78"/>
          <p:cNvPicPr preferRelativeResize="0"/>
          <p:nvPr/>
        </p:nvPicPr>
        <p:blipFill>
          <a:blip r:embed="rId3">
            <a:alphaModFix/>
          </a:blip>
          <a:stretch>
            <a:fillRect/>
          </a:stretch>
        </p:blipFill>
        <p:spPr>
          <a:xfrm>
            <a:off y="1631500" x="4151700"/>
            <a:ext cy="1969700" cx="2647450"/>
          </a:xfrm>
          <a:prstGeom prst="rect">
            <a:avLst/>
          </a:prstGeom>
          <a:noFill/>
          <a:ln>
            <a:noFill/>
          </a:ln>
        </p:spPr>
      </p:pic>
      <p:sp>
        <p:nvSpPr>
          <p:cNvPr id="79" name="Shape 79"/>
          <p:cNvSpPr txBox="1"/>
          <p:nvPr/>
        </p:nvSpPr>
        <p:spPr>
          <a:xfrm>
            <a:off y="4028975" x="4246325"/>
            <a:ext cy="657600" cx="2529899"/>
          </a:xfrm>
          <a:prstGeom prst="rect">
            <a:avLst/>
          </a:prstGeom>
          <a:noFill/>
          <a:ln w="19050" cap="flat">
            <a:solidFill>
              <a:srgbClr val="000000"/>
            </a:solidFill>
            <a:prstDash val="solid"/>
            <a:round/>
            <a:headEnd w="med" len="med" type="none"/>
            <a:tailEnd w="med" len="med" type="none"/>
          </a:ln>
        </p:spPr>
        <p:txBody>
          <a:bodyPr bIns="91425" rIns="91425" lIns="91425" tIns="91425" anchor="t" anchorCtr="0">
            <a:noAutofit/>
          </a:bodyPr>
          <a:lstStyle/>
          <a:p>
            <a:pPr rtl="0">
              <a:spcBef>
                <a:spcPts val="0"/>
              </a:spcBef>
              <a:buNone/>
            </a:pPr>
            <a:r>
              <a:rPr lang="en"/>
              <a:t>I = Pos - Eye</a:t>
            </a:r>
          </a:p>
          <a:p>
            <a:pPr>
              <a:spcBef>
                <a:spcPts val="0"/>
              </a:spcBef>
              <a:buNone/>
            </a:pPr>
            <a:r>
              <a:rPr lang="en"/>
              <a:t>R = I - 2N(N• I)</a:t>
            </a:r>
            <a:r>
              <a:rPr sz="1100" lang="en">
                <a:solidFill>
                  <a:srgbClr val="262626"/>
                </a:solidFill>
              </a:rPr>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Reflection - 2</a:t>
            </a:r>
          </a:p>
        </p:txBody>
      </p:sp>
      <p:sp>
        <p:nvSpPr>
          <p:cNvPr id="85" name="Shape 85"/>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sz="2400" lang="en"/>
              <a:t>Lookup reflection vector in cube map</a:t>
            </a:r>
          </a:p>
        </p:txBody>
      </p:sp>
      <p:pic>
        <p:nvPicPr>
          <p:cNvPr id="86" name="Shape 86"/>
          <p:cNvPicPr preferRelativeResize="0"/>
          <p:nvPr/>
        </p:nvPicPr>
        <p:blipFill>
          <a:blip r:embed="rId3">
            <a:alphaModFix/>
          </a:blip>
          <a:stretch>
            <a:fillRect/>
          </a:stretch>
        </p:blipFill>
        <p:spPr>
          <a:xfrm>
            <a:off y="2407874" x="457200"/>
            <a:ext cy="2172374" cx="2896499"/>
          </a:xfrm>
          <a:prstGeom prst="rect">
            <a:avLst/>
          </a:prstGeom>
          <a:noFill/>
          <a:ln>
            <a:noFill/>
          </a:ln>
        </p:spPr>
      </p:pic>
      <p:pic>
        <p:nvPicPr>
          <p:cNvPr id="87" name="Shape 87"/>
          <p:cNvPicPr preferRelativeResize="0"/>
          <p:nvPr/>
        </p:nvPicPr>
        <p:blipFill>
          <a:blip r:embed="rId4">
            <a:alphaModFix/>
          </a:blip>
          <a:stretch>
            <a:fillRect/>
          </a:stretch>
        </p:blipFill>
        <p:spPr>
          <a:xfrm>
            <a:off y="2168750" x="4565900"/>
            <a:ext cy="2650625" cx="35266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txBox="1"/>
          <p:nvPr>
            <p:ph type="title"/>
          </p:nvPr>
        </p:nvSpPr>
        <p:spPr>
          <a:xfrm>
            <a:off y="205977" x="457200"/>
            <a:ext cy="1141499" cx="8229600"/>
          </a:xfrm>
          <a:prstGeom prst="rect">
            <a:avLst/>
          </a:prstGeom>
        </p:spPr>
        <p:txBody>
          <a:bodyPr bIns="91425" rIns="91425" lIns="91425" tIns="91425" anchor="b" anchorCtr="0">
            <a:noAutofit/>
          </a:bodyPr>
          <a:lstStyle/>
          <a:p>
            <a:pPr rtl="0" lvl="0">
              <a:spcBef>
                <a:spcPts val="0"/>
              </a:spcBef>
              <a:buNone/>
            </a:pPr>
            <a:r>
              <a:rPr lang="en"/>
              <a:t>Reflection - 3</a:t>
            </a:r>
          </a:p>
        </p:txBody>
      </p:sp>
      <p:sp>
        <p:nvSpPr>
          <p:cNvPr id="93" name="Shape 93"/>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t/>
            </a:r>
            <a:endParaRPr sz="2400"/>
          </a:p>
        </p:txBody>
      </p:sp>
      <p:pic>
        <p:nvPicPr>
          <p:cNvPr id="94" name="Shape 94"/>
          <p:cNvPicPr preferRelativeResize="0"/>
          <p:nvPr/>
        </p:nvPicPr>
        <p:blipFill>
          <a:blip r:embed="rId3">
            <a:alphaModFix/>
          </a:blip>
          <a:stretch>
            <a:fillRect/>
          </a:stretch>
        </p:blipFill>
        <p:spPr>
          <a:xfrm>
            <a:off y="1535323" x="937824"/>
            <a:ext cy="3245975" cx="2794275"/>
          </a:xfrm>
          <a:prstGeom prst="rect">
            <a:avLst/>
          </a:prstGeom>
          <a:noFill/>
          <a:ln>
            <a:noFill/>
          </a:ln>
        </p:spPr>
      </p:pic>
      <p:pic>
        <p:nvPicPr>
          <p:cNvPr id="95" name="Shape 95"/>
          <p:cNvPicPr preferRelativeResize="0"/>
          <p:nvPr/>
        </p:nvPicPr>
        <p:blipFill>
          <a:blip r:embed="rId4">
            <a:alphaModFix/>
          </a:blip>
          <a:stretch>
            <a:fillRect/>
          </a:stretch>
        </p:blipFill>
        <p:spPr>
          <a:xfrm>
            <a:off y="1552025" x="5034892"/>
            <a:ext cy="3282250" cx="2830057"/>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