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2" r:id="rId12"/>
    <p:sldId id="267" r:id="rId13"/>
    <p:sldId id="268" r:id="rId14"/>
    <p:sldId id="269" r:id="rId15"/>
    <p:sldId id="270" r:id="rId16"/>
    <p:sldId id="271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98"/>
    <p:restoredTop sz="94635"/>
  </p:normalViewPr>
  <p:slideViewPr>
    <p:cSldViewPr snapToGrid="0" snapToObjects="1">
      <p:cViewPr>
        <p:scale>
          <a:sx n="75" d="100"/>
          <a:sy n="75" d="100"/>
        </p:scale>
        <p:origin x="56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16A04-328A-3C41-852B-B54EF23C4271}" type="datetimeFigureOut">
              <a:rPr lang="en-US" smtClean="0"/>
              <a:t>7/8/15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18671-5971-A547-9F46-C086CE11E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52BC-AAEC-0E49-B3EB-0885773F1DA5}" type="datetimeFigureOut">
              <a:rPr lang="en-US" smtClean="0"/>
              <a:t>7/8/15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4A71B-823D-084C-9BB7-4A1A5EBC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4A71B-823D-084C-9BB7-4A1A5EBC61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4A71B-823D-084C-9BB7-4A1A5EBC61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4A71B-823D-084C-9BB7-4A1A5EBC61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4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4A71B-823D-084C-9BB7-4A1A5EBC61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4A71B-823D-084C-9BB7-4A1A5EBC61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849D-640B-E443-9DB1-D8C892A0FA97}" type="datetime1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FCF2-C7B9-1049-8562-453C76201E72}" type="datetime1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7800-6B3D-5548-8096-03076F3E626B}" type="datetime1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F3BC-9DDF-144B-8009-F5C7DA30BBA4}" type="datetime1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FD4D-0A84-E24D-9265-CA025D8DE150}" type="datetime1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A9CF-F863-7F49-9352-F93C2F8D270A}" type="datetime1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4FF4-DB6E-5B44-9A71-1E8DE95FB6D7}" type="datetime1">
              <a:rPr lang="en-US" smtClean="0"/>
              <a:t>7/8/15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DD2B-E3CB-9A40-BBBA-4D260DFDBF08}" type="datetime1">
              <a:rPr lang="en-US" smtClean="0"/>
              <a:t>7/8/15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C2F6-DC69-6A49-ACCB-51B2824129EE}" type="datetime1">
              <a:rPr lang="en-US" smtClean="0"/>
              <a:t>7/8/15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2E05-58F5-744C-A87A-E436500A3732}" type="datetime1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353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7A22-3DE3-5549-BEC4-6F45AC5060BB}" type="datetime1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9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8658-FFBC-8343-932B-4089D96EB698}" type="datetime1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7511-3D3A-C945-944A-BF91D0D29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8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zeng.photography/" TargetMode="Externa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hyperlink" Target="file:///Users\Zen\webDeveloper\nnvisualize\conv\index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tutorial/lenet.html#lenet" TargetMode="External"/><Relationship Id="rId4" Type="http://schemas.openxmlformats.org/officeDocument/2006/relationships/hyperlink" Target="https://github.com/rasmusbergpalm/DeepLearnToolbox" TargetMode="External"/><Relationship Id="rId5" Type="http://schemas.openxmlformats.org/officeDocument/2006/relationships/hyperlink" Target="http://scs.ryerson.ca/~aharley/vis/conv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ann.lecun.com/exdb/mnis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requencyhzs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dirty="0" smtClean="0"/>
              <a:t>Convolutional </a:t>
            </a:r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843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Zeng Huang</a:t>
            </a:r>
          </a:p>
          <a:p>
            <a:r>
              <a:rPr lang="en-US" sz="2000" dirty="0"/>
              <a:t>Brain-like Computing and Machine Intelligence Lab</a:t>
            </a:r>
          </a:p>
          <a:p>
            <a:r>
              <a:rPr lang="en-US" sz="2000" dirty="0"/>
              <a:t>Shanghai Jiao Tong </a:t>
            </a:r>
            <a:r>
              <a:rPr lang="en-US" sz="2000" dirty="0" smtClean="0"/>
              <a:t>University </a:t>
            </a:r>
            <a:r>
              <a:rPr lang="en-US" sz="2000" dirty="0"/>
              <a:t>(China</a:t>
            </a:r>
            <a:r>
              <a:rPr lang="en-US" sz="2000" dirty="0" smtClean="0"/>
              <a:t>)</a:t>
            </a:r>
          </a:p>
          <a:p>
            <a:r>
              <a:rPr lang="en-US" sz="1900" dirty="0" smtClean="0"/>
              <a:t>Interests: Vision, Graphics, Machine Learning</a:t>
            </a:r>
          </a:p>
          <a:p>
            <a:r>
              <a:rPr lang="en-US" sz="1900" dirty="0" smtClean="0">
                <a:hlinkClick r:id="rId3"/>
              </a:rPr>
              <a:t>http://zeng.photography/</a:t>
            </a:r>
            <a:endParaRPr lang="en-US" sz="19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98"/>
            <a:ext cx="2810933" cy="75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NN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0758"/>
            <a:ext cx="3619500" cy="16510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4211869"/>
            <a:ext cx="3124200" cy="1473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0960" y="3507481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Upside: </a:t>
            </a:r>
            <a:r>
              <a:rPr lang="en-US" dirty="0" smtClean="0"/>
              <a:t>NN connection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914" y="583545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Downside: CNN </a:t>
            </a:r>
            <a:r>
              <a:rPr lang="en-US" dirty="0" smtClean="0"/>
              <a:t>connection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4722810" y="1847850"/>
                <a:ext cx="653237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Suppose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pixels in the first layer,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n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/>
                  <a:t> cells in the second layer. CNN uses a k-by-k kernel between these two layers.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ea typeface="Cambria Math" charset="0"/>
                    <a:cs typeface="Cambria Math" charset="0"/>
                  </a:rPr>
                  <a:t> weights in NN, but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ea typeface="Cambria Math" charset="0"/>
                    <a:cs typeface="Cambria Math" charset="0"/>
                  </a:rPr>
                  <a:t> weights in CNN.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b="1" dirty="0" smtClean="0">
                    <a:ea typeface="Cambria Math" charset="0"/>
                    <a:cs typeface="Cambria Math" charset="0"/>
                  </a:rPr>
                  <a:t>But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𝒌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>
                    <a:ea typeface="Cambria Math" charset="0"/>
                    <a:cs typeface="Cambria Math" charset="0"/>
                  </a:rPr>
                  <a:t> enough?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>
                    <a:ea typeface="Cambria Math" charset="0"/>
                    <a:cs typeface="Cambria Math" charset="0"/>
                  </a:rPr>
                  <a:t>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ea typeface="Cambria Math" charset="0"/>
                    <a:cs typeface="Cambria Math" charset="0"/>
                  </a:rPr>
                  <a:t> weights in CNN </a:t>
                </a:r>
                <a:r>
                  <a:rPr lang="en-US" b="1" dirty="0" smtClean="0">
                    <a:ea typeface="Cambria Math" charset="0"/>
                    <a:cs typeface="Cambria Math" charset="0"/>
                  </a:rPr>
                  <a:t>together</a:t>
                </a:r>
                <a:r>
                  <a:rPr lang="en-US" b="0" dirty="0" smtClean="0">
                    <a:ea typeface="Cambria Math" charset="0"/>
                    <a:cs typeface="Cambria Math" charset="0"/>
                  </a:rPr>
                  <a:t> detect a global feature of its input.</a:t>
                </a:r>
              </a:p>
              <a:p>
                <a:pPr>
                  <a:buFont typeface="Arial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810" y="1847850"/>
                <a:ext cx="6532378" cy="4351338"/>
              </a:xfrm>
              <a:prstGeom prst="rect">
                <a:avLst/>
              </a:prstGeom>
              <a:blipFill rotWithShape="0">
                <a:blip r:embed="rId5"/>
                <a:stretch>
                  <a:fillRect l="-1961" t="-2381" r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9210-1162-614E-9C9D-194E03CF2BCD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NN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scenario, all CNN gates have shared 25 weights, while an NN gate has 100 weights.</a:t>
            </a:r>
          </a:p>
          <a:p>
            <a:r>
              <a:rPr lang="en-US" dirty="0" smtClean="0"/>
              <a:t>But is 25 for all versus 100 for each enough?</a:t>
            </a:r>
          </a:p>
          <a:p>
            <a:r>
              <a:rPr lang="en-US" dirty="0" smtClean="0"/>
              <a:t>Nope, since in CNN, gates with 25 shared weights actually learn the same thing, only applied to different regions.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4(a): Write </a:t>
            </a:r>
            <a:r>
              <a:rPr lang="en-US" dirty="0"/>
              <a:t>code to train a convolution network. Use 10×10 input, first level has 36, 5×5 convolution gates. Try tying weights in all the convolution gates together so you are only training 25 weights in this level. Also try letting gates learn different weights.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A3A-F1C0-9A44-B5C4-15735D64DC8D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Maps for CNN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81786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Corresponding to one fully-connected cell in NN, a </a:t>
                </a:r>
                <a:r>
                  <a:rPr lang="en-US" altLang="zh-CN" b="1" dirty="0" smtClean="0"/>
                  <a:t>map</a:t>
                </a:r>
                <a:r>
                  <a:rPr lang="en-US" altLang="zh-CN" dirty="0" smtClean="0"/>
                  <a:t> of cells in CNN detect a global feature of its Input.</a:t>
                </a:r>
              </a:p>
              <a:p>
                <a:r>
                  <a:rPr lang="en-US" dirty="0" smtClean="0"/>
                  <a:t>If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 smtClean="0"/>
                  <a:t> cells in NN, we should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 smtClean="0"/>
                  <a:t> maps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cells in CNN.</a:t>
                </a:r>
              </a:p>
              <a:p>
                <a:r>
                  <a:rPr lang="en-US" dirty="0" smtClean="0"/>
                  <a:t>But often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 smtClean="0"/>
                  <a:t> has not to be as big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hence CNN has much fewer weights to train.</a:t>
                </a:r>
              </a:p>
              <a:p>
                <a:r>
                  <a:rPr lang="en-US" dirty="0" smtClean="0"/>
                  <a:t>When we have many maps, we can convolute across several maps to put thing back.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817861"/>
              </a:xfrm>
              <a:blipFill rotWithShape="0">
                <a:blip r:embed="rId2"/>
                <a:stretch>
                  <a:fillRect l="-1882" t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74" y="2483727"/>
            <a:ext cx="4059936" cy="278892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10" y="956642"/>
            <a:ext cx="3619500" cy="165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79342" y="5166158"/>
            <a:ext cx="3706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achieve some ‘correspondence’, we have 4 cells in layer 2 of NN, but 4 maps of cells in that of CNN.</a:t>
            </a:r>
          </a:p>
          <a:p>
            <a:r>
              <a:rPr lang="en-US" dirty="0" smtClean="0"/>
              <a:t>However the weights for CNN is still fewer than those for NN.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7A1A-35AF-6C49-A03F-27FCCCF65C24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of CNN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have seen that CNN has fewer weights to train for each one layer.</a:t>
                </a:r>
              </a:p>
              <a:p>
                <a:r>
                  <a:rPr lang="en-US" b="1" dirty="0" smtClean="0"/>
                  <a:t>But wait</a:t>
                </a:r>
                <a:r>
                  <a:rPr lang="en-US" dirty="0" smtClean="0"/>
                  <a:t>: the convolutional way outputs the upper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 pixels shorter in width, causing the height of network to grow </a:t>
                </a:r>
                <a:r>
                  <a:rPr lang="en-US" b="1" dirty="0" smtClean="0"/>
                  <a:t>linearly</a:t>
                </a:r>
                <a:r>
                  <a:rPr lang="en-US" dirty="0" smtClean="0"/>
                  <a:t> of image scale.</a:t>
                </a:r>
              </a:p>
              <a:p>
                <a:r>
                  <a:rPr lang="en-US" dirty="0" smtClean="0"/>
                  <a:t>Solution: reduce scale of intermediate results.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118" t="-3221" r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240993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2358" y="4372623"/>
            <a:ext cx="4881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do nothing other than convolution, the height of the network will grow linearly of the input scale, causing too many connections and weights to train.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AEDF-EBA5-054D-8784-C24A91008A0C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Subsampling and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certain stage of CNN, we can reduce scale of intermediate layers by subsampling or pooling.</a:t>
            </a:r>
          </a:p>
          <a:p>
            <a:r>
              <a:rPr lang="en-US" dirty="0" smtClean="0"/>
              <a:t>Recall that adjacent cells represent features of adjacent regions, it is reasonable to sample them to a single cell.</a:t>
            </a:r>
          </a:p>
          <a:p>
            <a:r>
              <a:rPr lang="en-US" dirty="0" smtClean="0"/>
              <a:t>This cause the height of network to be </a:t>
            </a:r>
            <a:r>
              <a:rPr lang="en-US" b="1" dirty="0" smtClean="0"/>
              <a:t>logistic</a:t>
            </a:r>
            <a:r>
              <a:rPr lang="en-US" dirty="0" smtClean="0"/>
              <a:t> of image scale.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0" y="2177574"/>
            <a:ext cx="5120640" cy="364744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58C4-DE70-7B43-AFC0-9F11590B6686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 CNN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2" y="1873388"/>
            <a:ext cx="11786138" cy="27547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99832" y="4938268"/>
            <a:ext cx="899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practical CNN structure is interleaving of convolution steps and sub-sampling steps.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31883" y="5617685"/>
            <a:ext cx="17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A visualization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000F-FE38-DE40-B617-42E0124DDF25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performance between convolution and fully-connected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be done simply by using convolutional kernels as big as the original image.</a:t>
            </a:r>
          </a:p>
          <a:p>
            <a:r>
              <a:rPr lang="en-US" dirty="0" smtClean="0"/>
              <a:t>But this causes the height of network to be three, since only one hidden layer is convoluted.</a:t>
            </a:r>
          </a:p>
          <a:p>
            <a:r>
              <a:rPr lang="en-US" dirty="0" smtClean="0"/>
              <a:t>The problem lays in: if we want to compare, then what property should we keep unchanged?</a:t>
            </a:r>
          </a:p>
          <a:p>
            <a:r>
              <a:rPr lang="en-US" dirty="0"/>
              <a:t>T</a:t>
            </a:r>
            <a:r>
              <a:rPr lang="en-US" dirty="0" smtClean="0"/>
              <a:t>otal number of gates? Total number of weights? Network height? </a:t>
            </a:r>
          </a:p>
          <a:p>
            <a:r>
              <a:rPr lang="en-US" dirty="0" smtClean="0"/>
              <a:t>Some of these cannot be kept together.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16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77C8-B640-BA41-B475-5B4D6DFA608E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9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rather tricky or techy?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should a CNN perform subsampling?</a:t>
            </a:r>
          </a:p>
          <a:p>
            <a:r>
              <a:rPr lang="en-US" dirty="0" smtClean="0"/>
              <a:t>What size of kernel should it use in each stage?</a:t>
            </a:r>
          </a:p>
          <a:p>
            <a:r>
              <a:rPr lang="en-US" dirty="0" smtClean="0"/>
              <a:t>The choice for parameters seems tricky in this area, but maybe we 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 the results and find some interesting stories in it.</a:t>
            </a:r>
          </a:p>
          <a:p>
            <a:r>
              <a:rPr lang="en-US" altLang="zh-CN" dirty="0" smtClean="0"/>
              <a:t>And another strategy is to start from small things. But I always doubt </a:t>
            </a:r>
            <a:r>
              <a:rPr lang="en-US" altLang="zh-CN" smtClean="0"/>
              <a:t>if model for rectangles </a:t>
            </a:r>
            <a:r>
              <a:rPr lang="en-US" altLang="zh-CN" dirty="0" smtClean="0"/>
              <a:t>are suitable for deep learning.</a:t>
            </a:r>
          </a:p>
          <a:p>
            <a:r>
              <a:rPr lang="en-US" dirty="0" smtClean="0"/>
              <a:t>Also, it is of high value that somehow we see what the network is truly done. This can be achieved by visualization or </a:t>
            </a:r>
            <a:r>
              <a:rPr lang="en-US" dirty="0"/>
              <a:t>statistics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FAE9-F118-8B44-B4CB-23989D4F4DF5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</a:t>
            </a:r>
            <a:r>
              <a:rPr lang="en-US" dirty="0" err="1"/>
              <a:t>R</a:t>
            </a:r>
            <a:r>
              <a:rPr lang="en-US" dirty="0" err="1" smtClean="0"/>
              <a:t>ef.s</a:t>
            </a:r>
            <a:r>
              <a:rPr lang="en-US" dirty="0" smtClean="0"/>
              <a:t> I Got for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MNIST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Convolutional Neural Networks (LeNet)</a:t>
            </a:r>
            <a:r>
              <a:rPr lang="en-US" altLang="zh-CN" dirty="0" smtClean="0"/>
              <a:t> (Python)</a:t>
            </a:r>
          </a:p>
          <a:p>
            <a:r>
              <a:rPr lang="en-US" altLang="zh-CN" dirty="0" smtClean="0">
                <a:hlinkClick r:id="rId4"/>
              </a:rPr>
              <a:t>DeepLearnToolbox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Visualization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</a:t>
            </a:r>
            <a:r>
              <a:rPr lang="en-US" altLang="zh-CN" b="1" dirty="0" smtClean="0"/>
              <a:t>the best thing </a:t>
            </a:r>
            <a:r>
              <a:rPr lang="en-US" altLang="zh-CN" dirty="0" smtClean="0"/>
              <a:t>for CV.</a:t>
            </a:r>
          </a:p>
          <a:p>
            <a:pPr lvl="1"/>
            <a:r>
              <a:rPr lang="en-US" dirty="0" smtClean="0">
                <a:hlinkClick r:id="rId5"/>
              </a:rPr>
              <a:t>3D convolutional network visualization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css</a:t>
            </a:r>
            <a:r>
              <a:rPr lang="en-US" dirty="0" smtClean="0"/>
              <a:t> &amp; </a:t>
            </a:r>
            <a:r>
              <a:rPr lang="en-US" dirty="0" err="1" smtClean="0"/>
              <a:t>Js</a:t>
            </a:r>
            <a:r>
              <a:rPr lang="en-US" dirty="0" smtClean="0"/>
              <a:t> &amp; 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visualization for fully-connected network. Might help </a:t>
            </a:r>
            <a:r>
              <a:rPr lang="en-US" dirty="0" err="1" smtClean="0"/>
              <a:t>Qizhe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088C-7523-8848-A11E-F0601CEE1F5E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questions, please feel free to ask.</a:t>
            </a:r>
          </a:p>
          <a:p>
            <a:r>
              <a:rPr lang="en-US" dirty="0" smtClean="0"/>
              <a:t>My e-mail is </a:t>
            </a:r>
            <a:r>
              <a:rPr lang="en-US" dirty="0" smtClean="0">
                <a:hlinkClick r:id="rId2"/>
              </a:rPr>
              <a:t>frequencyhzs@gmail.com</a:t>
            </a:r>
            <a:r>
              <a:rPr lang="en-US" dirty="0" smtClean="0"/>
              <a:t>, I’ll send you all materials after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C6E0-25C9-AE4E-AAD7-98CC1E4B1582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 on Image classification</a:t>
            </a:r>
          </a:p>
          <a:p>
            <a:r>
              <a:rPr lang="en-US" dirty="0" smtClean="0"/>
              <a:t>Ideas behind Convolutional </a:t>
            </a:r>
            <a:r>
              <a:rPr lang="en-US" dirty="0"/>
              <a:t>N</a:t>
            </a:r>
            <a:r>
              <a:rPr lang="en-US" dirty="0" smtClean="0"/>
              <a:t>eural Network(CNN)</a:t>
            </a:r>
          </a:p>
          <a:p>
            <a:r>
              <a:rPr lang="en-US" dirty="0" smtClean="0"/>
              <a:t>Technical details &amp; tricks applying to CNN</a:t>
            </a:r>
          </a:p>
          <a:p>
            <a:r>
              <a:rPr lang="en-US" dirty="0" smtClean="0"/>
              <a:t>Observations from experiments so far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9CC5-FC2F-6741-85F4-60FB10AF9825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image belongs to one of several categories, such as ‘the image contains a cat’ or ‘the image represents a traffic jam’.</a:t>
            </a:r>
          </a:p>
          <a:p>
            <a:r>
              <a:rPr lang="en-US" dirty="0" smtClean="0"/>
              <a:t>For training data, each image would assign a label indicating the category.</a:t>
            </a:r>
          </a:p>
          <a:p>
            <a:r>
              <a:rPr lang="en-US" dirty="0" smtClean="0"/>
              <a:t>For test data, the goal is to classify each image to one of these categories.</a:t>
            </a:r>
          </a:p>
          <a:p>
            <a:r>
              <a:rPr lang="en-US" dirty="0" smtClean="0"/>
              <a:t>More precisely, the goal is to determine the probability each image belongs to each of the categories.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8F32-BA29-DB43-B618-FB1BEC65DA93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MNIST Datasets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Introduced by </a:t>
                </a:r>
                <a:r>
                  <a:rPr lang="en-US" u="sng" dirty="0"/>
                  <a:t>Yann </a:t>
                </a:r>
                <a:r>
                  <a:rPr lang="en-US" u="sng" dirty="0" err="1" smtClean="0"/>
                  <a:t>LeCun</a:t>
                </a:r>
                <a:endParaRPr lang="en-US" dirty="0" smtClean="0"/>
              </a:p>
              <a:p>
                <a:r>
                  <a:rPr lang="en-US" dirty="0" smtClean="0"/>
                  <a:t>Handwritten digits, 0 to 9</a:t>
                </a:r>
              </a:p>
              <a:p>
                <a:r>
                  <a:rPr lang="en-US" dirty="0" smtClean="0"/>
                  <a:t>Each image is labeled using its representing digit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28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0" i="1" smtClean="0">
                        <a:latin typeface="Cambria Math" charset="0"/>
                      </a:rPr>
                      <m:t>28</m:t>
                    </m:r>
                  </m:oMath>
                </a14:m>
                <a:r>
                  <a:rPr lang="en-US" dirty="0" smtClean="0"/>
                  <a:t> pixels, digit centered at the image</a:t>
                </a:r>
              </a:p>
              <a:p>
                <a:r>
                  <a:rPr lang="en-US" dirty="0" smtClean="0"/>
                  <a:t>60,000 training data, 10,000 test data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4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31" y="1825625"/>
            <a:ext cx="3620434" cy="3620434"/>
          </a:xfrm>
        </p:spPr>
      </p:pic>
      <p:sp>
        <p:nvSpPr>
          <p:cNvPr id="11" name="TextBox 10"/>
          <p:cNvSpPr txBox="1"/>
          <p:nvPr/>
        </p:nvSpPr>
        <p:spPr>
          <a:xfrm>
            <a:off x="7569057" y="5490291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test data images </a:t>
            </a:r>
          </a:p>
          <a:p>
            <a:r>
              <a:rPr lang="en-US" dirty="0" smtClean="0"/>
              <a:t>shown in a 4-by-4 grid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425A-9B81-2346-B573-02AC80806BA0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convolution?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𝜏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𝜏</m:t>
                      </m:r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Seen as an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/>
                  <a:t> at the moment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dirty="0" smtClean="0"/>
                  <a:t> weighted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𝑔</m:t>
                    </m:r>
                    <m:r>
                      <a:rPr lang="en-US" b="0" i="1" smtClean="0">
                        <a:latin typeface="Cambria Math" charset="0"/>
                      </a:rPr>
                      <m:t>(−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521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6" y="1983469"/>
            <a:ext cx="4979894" cy="15233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6" y="3865368"/>
            <a:ext cx="4979894" cy="143650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28F7-30DB-824D-A006-B21839D2401C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xample: Gaussian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Often we 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𝑔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in image processing a ‘filter’ or ‘kernel’. </a:t>
                </a:r>
              </a:p>
              <a:p>
                <a:r>
                  <a:rPr lang="en-US" dirty="0" smtClean="0"/>
                  <a:t>A Gaussian filter is a matrix whose value is distributed under Gaussian.</a:t>
                </a:r>
              </a:p>
              <a:p>
                <a:r>
                  <a:rPr lang="en-US" dirty="0" smtClean="0"/>
                  <a:t>The closer to the center, the greater the value is.</a:t>
                </a:r>
              </a:p>
              <a:p>
                <a:r>
                  <a:rPr lang="en-US" dirty="0" smtClean="0"/>
                  <a:t>Usually we normalize sum of values to one.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381" r="-1176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6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0688"/>
            <a:ext cx="5181600" cy="3886200"/>
          </a:xfrm>
        </p:spPr>
      </p:pic>
      <p:sp>
        <p:nvSpPr>
          <p:cNvPr id="10" name="TextBox 9"/>
          <p:cNvSpPr txBox="1"/>
          <p:nvPr/>
        </p:nvSpPr>
        <p:spPr>
          <a:xfrm>
            <a:off x="7005756" y="5320287"/>
            <a:ext cx="3514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9-by-9 </a:t>
            </a:r>
            <a:r>
              <a:rPr lang="en-US" dirty="0"/>
              <a:t>G</a:t>
            </a:r>
            <a:r>
              <a:rPr lang="en-US" dirty="0" smtClean="0"/>
              <a:t>aussian kernel</a:t>
            </a:r>
          </a:p>
          <a:p>
            <a:r>
              <a:rPr lang="en-US" dirty="0" smtClean="0"/>
              <a:t>The center has the greatest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93D7-1881-8D4D-A696-69E680654CE6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Gaussian Filter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8"/>
          <a:stretch/>
        </p:blipFill>
        <p:spPr>
          <a:xfrm>
            <a:off x="6037729" y="1690688"/>
            <a:ext cx="5342965" cy="408503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22"/>
          <a:stretch/>
        </p:blipFill>
        <p:spPr>
          <a:xfrm>
            <a:off x="349981" y="1690688"/>
            <a:ext cx="3200043" cy="2421971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8" t="7360" r="17993" b="10979"/>
          <a:stretch/>
        </p:blipFill>
        <p:spPr>
          <a:xfrm>
            <a:off x="2702860" y="3585886"/>
            <a:ext cx="2514599" cy="2189835"/>
          </a:xfrm>
        </p:spPr>
      </p:pic>
      <p:sp>
        <p:nvSpPr>
          <p:cNvPr id="10" name="Striped Right Arrow 9"/>
          <p:cNvSpPr/>
          <p:nvPr/>
        </p:nvSpPr>
        <p:spPr>
          <a:xfrm>
            <a:off x="5244353" y="3423922"/>
            <a:ext cx="766482" cy="618564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3550024" y="2958971"/>
            <a:ext cx="684213" cy="68421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50024" y="5987018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 filter acts as a smoothness filter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1607-03C0-0946-8A78-7158429155DD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Sober Filter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29" y="1729593"/>
            <a:ext cx="5342965" cy="400722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1" y="1701657"/>
            <a:ext cx="3200043" cy="2400032"/>
          </a:xfrm>
        </p:spPr>
      </p:pic>
      <p:sp>
        <p:nvSpPr>
          <p:cNvPr id="10" name="Striped Right Arrow 9"/>
          <p:cNvSpPr/>
          <p:nvPr/>
        </p:nvSpPr>
        <p:spPr>
          <a:xfrm>
            <a:off x="5244353" y="3423922"/>
            <a:ext cx="766482" cy="618564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3550024" y="2958971"/>
            <a:ext cx="684213" cy="68421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90027" y="4894463"/>
                <a:ext cx="1704826" cy="730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027" y="4894463"/>
                <a:ext cx="1704826" cy="7308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63319" y="3749331"/>
                <a:ext cx="1358577" cy="732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319" y="3749331"/>
                <a:ext cx="1358577" cy="7327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34237" y="4549748"/>
                <a:ext cx="216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&amp;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237" y="4549748"/>
                <a:ext cx="2164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5714" r="-285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739096" y="5987018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Sober filter acts as an </a:t>
            </a:r>
            <a:r>
              <a:rPr lang="en-US" smtClean="0"/>
              <a:t>edge detector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1DE9-D559-B340-BBEA-70B9A6809F9A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in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</a:t>
            </a:r>
            <a:r>
              <a:rPr lang="en-US" dirty="0" smtClean="0"/>
              <a:t> is connected only to those pixels in a certain region.</a:t>
            </a:r>
          </a:p>
          <a:p>
            <a:r>
              <a:rPr lang="en-US" dirty="0" smtClean="0"/>
              <a:t>All weights for cells on the same layer is the same.</a:t>
            </a:r>
          </a:p>
          <a:p>
            <a:r>
              <a:rPr lang="en-US" dirty="0" smtClean="0"/>
              <a:t>The weights can hence be viewed as values for a convolutional kernel.</a:t>
            </a:r>
          </a:p>
          <a:p>
            <a:r>
              <a:rPr lang="en-US" dirty="0" smtClean="0"/>
              <a:t>We wish CNN learns the kernels that do extract some features of the image.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7511-3D3A-C945-944A-BF91D0D29508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415575"/>
            <a:ext cx="5271247" cy="31714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5128-61A7-5743-A333-4A5DCC2C823A}" type="datetime1">
              <a:rPr lang="en-US" smtClean="0"/>
              <a:t>7/8/15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993</Words>
  <Application>Microsoft Macintosh PowerPoint</Application>
  <PresentationFormat>Widescreen</PresentationFormat>
  <Paragraphs>141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Cambria Math</vt:lpstr>
      <vt:lpstr>Century Gothic</vt:lpstr>
      <vt:lpstr>Palatino Linotype</vt:lpstr>
      <vt:lpstr>宋体</vt:lpstr>
      <vt:lpstr>幼圆</vt:lpstr>
      <vt:lpstr>Arial</vt:lpstr>
      <vt:lpstr>Office Theme</vt:lpstr>
      <vt:lpstr>On Convolutional Neural Network</vt:lpstr>
      <vt:lpstr>Outline</vt:lpstr>
      <vt:lpstr>The Problem</vt:lpstr>
      <vt:lpstr>The MNIST Datasets</vt:lpstr>
      <vt:lpstr>What is convolution?</vt:lpstr>
      <vt:lpstr>Example: Gaussian Filter</vt:lpstr>
      <vt:lpstr>Example: Gaussian Filter</vt:lpstr>
      <vt:lpstr>Example: Sober Filter</vt:lpstr>
      <vt:lpstr>Convolution in Neural Network</vt:lpstr>
      <vt:lpstr>Comparison with NN</vt:lpstr>
      <vt:lpstr>Comparison with NN</vt:lpstr>
      <vt:lpstr>Feature Maps for CNN</vt:lpstr>
      <vt:lpstr>Height of CNN Network</vt:lpstr>
      <vt:lpstr>Subsampling and Pooling</vt:lpstr>
      <vt:lpstr>Overview of a CNN structure</vt:lpstr>
      <vt:lpstr>Compare performance between convolution and fully-connected</vt:lpstr>
      <vt:lpstr>Is it rather tricky or techy?</vt:lpstr>
      <vt:lpstr>Tools &amp; Ref.s I Got for Experiments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黄锃</dc:creator>
  <cp:lastModifiedBy>黄锃</cp:lastModifiedBy>
  <cp:revision>36</cp:revision>
  <dcterms:created xsi:type="dcterms:W3CDTF">2015-07-08T04:32:51Z</dcterms:created>
  <dcterms:modified xsi:type="dcterms:W3CDTF">2015-07-08T16:59:38Z</dcterms:modified>
</cp:coreProperties>
</file>