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2FD7B5-335C-43AD-88F4-F2EC5E8E8322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E18D-59B8-4D2B-AA54-44FEB6BEDF46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F38E-80C7-4F37-80FE-47A9EFAB2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84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E18D-59B8-4D2B-AA54-44FEB6BEDF46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F38E-80C7-4F37-80FE-47A9EFAB2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4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E18D-59B8-4D2B-AA54-44FEB6BEDF46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F38E-80C7-4F37-80FE-47A9EFAB2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1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E18D-59B8-4D2B-AA54-44FEB6BEDF46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F38E-80C7-4F37-80FE-47A9EFAB2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87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E18D-59B8-4D2B-AA54-44FEB6BEDF46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F38E-80C7-4F37-80FE-47A9EFAB2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36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E18D-59B8-4D2B-AA54-44FEB6BEDF46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F38E-80C7-4F37-80FE-47A9EFAB2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82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E18D-59B8-4D2B-AA54-44FEB6BEDF46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F38E-80C7-4F37-80FE-47A9EFAB2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84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E18D-59B8-4D2B-AA54-44FEB6BEDF46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F38E-80C7-4F37-80FE-47A9EFAB2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25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E18D-59B8-4D2B-AA54-44FEB6BEDF46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F38E-80C7-4F37-80FE-47A9EFAB2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0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E18D-59B8-4D2B-AA54-44FEB6BEDF46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F38E-80C7-4F37-80FE-47A9EFAB2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1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E18D-59B8-4D2B-AA54-44FEB6BEDF46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F38E-80C7-4F37-80FE-47A9EFAB2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49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E18D-59B8-4D2B-AA54-44FEB6BEDF46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F38E-80C7-4F37-80FE-47A9EFAB2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8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Predator-Prey Genetic Algorithm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149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1400" dirty="0" err="1">
                <a:solidFill>
                  <a:srgbClr val="FF0000"/>
                </a:solidFill>
              </a:rPr>
              <a:t>Laumanns</a:t>
            </a:r>
            <a:r>
              <a:rPr lang="en-IN" sz="1400" dirty="0">
                <a:solidFill>
                  <a:srgbClr val="FF0000"/>
                </a:solidFill>
              </a:rPr>
              <a:t>, Marco, Günter Rudolph, and Hans-Paul </a:t>
            </a:r>
            <a:r>
              <a:rPr lang="en-IN" sz="1400" dirty="0" err="1">
                <a:solidFill>
                  <a:srgbClr val="FF0000"/>
                </a:solidFill>
              </a:rPr>
              <a:t>Schwefel</a:t>
            </a:r>
            <a:r>
              <a:rPr lang="en-IN" sz="1400" dirty="0">
                <a:solidFill>
                  <a:srgbClr val="FF0000"/>
                </a:solidFill>
              </a:rPr>
              <a:t>. "A spatial </a:t>
            </a:r>
            <a:r>
              <a:rPr lang="en-IN" sz="1400" dirty="0" err="1">
                <a:solidFill>
                  <a:srgbClr val="FF0000"/>
                </a:solidFill>
              </a:rPr>
              <a:t>predatorprey</a:t>
            </a:r>
            <a:r>
              <a:rPr lang="en-IN" sz="1400" dirty="0">
                <a:solidFill>
                  <a:srgbClr val="FF0000"/>
                </a:solidFill>
              </a:rPr>
              <a:t> approach to </a:t>
            </a:r>
            <a:r>
              <a:rPr lang="en-IN" sz="1400" dirty="0" smtClean="0">
                <a:solidFill>
                  <a:srgbClr val="FF0000"/>
                </a:solidFill>
              </a:rPr>
              <a:t>multi-objective optimization</a:t>
            </a:r>
            <a:r>
              <a:rPr lang="en-IN" sz="1400" dirty="0">
                <a:solidFill>
                  <a:srgbClr val="FF0000"/>
                </a:solidFill>
              </a:rPr>
              <a:t>: A preliminary study." </a:t>
            </a:r>
            <a:r>
              <a:rPr lang="en-IN" sz="1400" dirty="0" smtClean="0">
                <a:solidFill>
                  <a:srgbClr val="FF0000"/>
                </a:solidFill>
              </a:rPr>
              <a:t>International Conference </a:t>
            </a:r>
            <a:r>
              <a:rPr lang="en-IN" sz="1400" dirty="0">
                <a:solidFill>
                  <a:srgbClr val="FF0000"/>
                </a:solidFill>
              </a:rPr>
              <a:t>on Parallel Problem Solving from Nature. Springer, </a:t>
            </a:r>
            <a:r>
              <a:rPr lang="en-IN" sz="1400" dirty="0" smtClean="0">
                <a:solidFill>
                  <a:srgbClr val="FF0000"/>
                </a:solidFill>
              </a:rPr>
              <a:t>Berlin, Heidelberg, 1998</a:t>
            </a:r>
            <a:r>
              <a:rPr lang="en-IN" sz="1400" dirty="0">
                <a:solidFill>
                  <a:srgbClr val="FF0000"/>
                </a:solidFill>
              </a:rPr>
              <a:t>.</a:t>
            </a:r>
            <a:r>
              <a:rPr lang="en-IN" sz="1400" dirty="0">
                <a:solidFill>
                  <a:srgbClr val="FF0000"/>
                </a:solidFill>
              </a:rPr>
              <a:t/>
            </a:r>
            <a:br>
              <a:rPr lang="en-IN" sz="1400" dirty="0">
                <a:solidFill>
                  <a:srgbClr val="FF0000"/>
                </a:solidFill>
              </a:rPr>
            </a:br>
            <a:r>
              <a:rPr lang="en-IN" sz="1400" dirty="0" smtClean="0">
                <a:solidFill>
                  <a:srgbClr val="FF0000"/>
                </a:solidFill>
              </a:rPr>
              <a:t>Li</a:t>
            </a:r>
            <a:r>
              <a:rPr lang="en-IN" sz="1400" dirty="0">
                <a:solidFill>
                  <a:srgbClr val="FF0000"/>
                </a:solidFill>
              </a:rPr>
              <a:t>, </a:t>
            </a:r>
            <a:r>
              <a:rPr lang="en-IN" sz="1400" dirty="0" err="1">
                <a:solidFill>
                  <a:srgbClr val="FF0000"/>
                </a:solidFill>
              </a:rPr>
              <a:t>Xiaodong</a:t>
            </a:r>
            <a:r>
              <a:rPr lang="en-IN" sz="1400" dirty="0">
                <a:solidFill>
                  <a:srgbClr val="FF0000"/>
                </a:solidFill>
              </a:rPr>
              <a:t>. "A real-coded predator-prey genetic algorithm for </a:t>
            </a:r>
            <a:r>
              <a:rPr lang="en-IN" sz="1400" dirty="0" smtClean="0">
                <a:solidFill>
                  <a:srgbClr val="FF0000"/>
                </a:solidFill>
              </a:rPr>
              <a:t>multiobjective optimization</a:t>
            </a:r>
            <a:r>
              <a:rPr lang="en-IN" sz="1400" dirty="0">
                <a:solidFill>
                  <a:srgbClr val="FF0000"/>
                </a:solidFill>
              </a:rPr>
              <a:t>." International Conference </a:t>
            </a:r>
            <a:r>
              <a:rPr lang="en-IN" sz="1400" dirty="0" smtClean="0">
                <a:solidFill>
                  <a:srgbClr val="FF0000"/>
                </a:solidFill>
              </a:rPr>
              <a:t>on Evolutionary </a:t>
            </a:r>
            <a:r>
              <a:rPr lang="en-IN" sz="1400" dirty="0">
                <a:solidFill>
                  <a:srgbClr val="FF0000"/>
                </a:solidFill>
              </a:rPr>
              <a:t>Multi-Criterion </a:t>
            </a:r>
            <a:r>
              <a:rPr lang="en-IN" sz="1400" dirty="0" smtClean="0">
                <a:solidFill>
                  <a:srgbClr val="FF0000"/>
                </a:solidFill>
              </a:rPr>
              <a:t>Optimization. Springer</a:t>
            </a:r>
            <a:r>
              <a:rPr lang="en-IN" sz="1400" dirty="0">
                <a:solidFill>
                  <a:srgbClr val="FF0000"/>
                </a:solidFill>
              </a:rPr>
              <a:t>, Berlin, Heidelberg, 2003</a:t>
            </a:r>
            <a:r>
              <a:rPr lang="en-IN" sz="1400" dirty="0">
                <a:solidFill>
                  <a:srgbClr val="FF0000"/>
                </a:solidFill>
              </a:rPr>
              <a:t> </a:t>
            </a:r>
            <a:br>
              <a:rPr lang="en-IN" sz="1400" dirty="0">
                <a:solidFill>
                  <a:srgbClr val="FF0000"/>
                </a:solidFill>
              </a:rPr>
            </a:b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5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392344"/>
              </p:ext>
            </p:extLst>
          </p:nvPr>
        </p:nvGraphicFramePr>
        <p:xfrm>
          <a:off x="3618964" y="824246"/>
          <a:ext cx="4430332" cy="3618965"/>
        </p:xfrm>
        <a:graphic>
          <a:graphicData uri="http://schemas.openxmlformats.org/drawingml/2006/table">
            <a:tbl>
              <a:tblPr/>
              <a:tblGrid>
                <a:gridCol w="885714">
                  <a:extLst>
                    <a:ext uri="{9D8B030D-6E8A-4147-A177-3AD203B41FA5}">
                      <a16:colId xmlns:a16="http://schemas.microsoft.com/office/drawing/2014/main" val="391482117"/>
                    </a:ext>
                  </a:extLst>
                </a:gridCol>
                <a:gridCol w="885714">
                  <a:extLst>
                    <a:ext uri="{9D8B030D-6E8A-4147-A177-3AD203B41FA5}">
                      <a16:colId xmlns:a16="http://schemas.microsoft.com/office/drawing/2014/main" val="2566419617"/>
                    </a:ext>
                  </a:extLst>
                </a:gridCol>
                <a:gridCol w="886595">
                  <a:extLst>
                    <a:ext uri="{9D8B030D-6E8A-4147-A177-3AD203B41FA5}">
                      <a16:colId xmlns:a16="http://schemas.microsoft.com/office/drawing/2014/main" val="270670163"/>
                    </a:ext>
                  </a:extLst>
                </a:gridCol>
                <a:gridCol w="885714">
                  <a:extLst>
                    <a:ext uri="{9D8B030D-6E8A-4147-A177-3AD203B41FA5}">
                      <a16:colId xmlns:a16="http://schemas.microsoft.com/office/drawing/2014/main" val="3172079048"/>
                    </a:ext>
                  </a:extLst>
                </a:gridCol>
                <a:gridCol w="886595">
                  <a:extLst>
                    <a:ext uri="{9D8B030D-6E8A-4147-A177-3AD203B41FA5}">
                      <a16:colId xmlns:a16="http://schemas.microsoft.com/office/drawing/2014/main" val="3582062762"/>
                    </a:ext>
                  </a:extLst>
                </a:gridCol>
              </a:tblGrid>
              <a:tr h="7237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321109"/>
                  </a:ext>
                </a:extLst>
              </a:tr>
              <a:tr h="7237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111578"/>
                  </a:ext>
                </a:extLst>
              </a:tr>
              <a:tr h="7237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841851"/>
                  </a:ext>
                </a:extLst>
              </a:tr>
              <a:tr h="7237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042658"/>
                  </a:ext>
                </a:extLst>
              </a:tr>
              <a:tr h="7237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6979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6221" y="2883049"/>
            <a:ext cx="137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Predator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743200" y="2726606"/>
            <a:ext cx="3033657" cy="387275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817659" y="1089212"/>
            <a:ext cx="2528047" cy="15445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970494" y="1075765"/>
            <a:ext cx="3375212" cy="7261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53661" y="824246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1393" y="4846266"/>
            <a:ext cx="350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Moore neighbourhood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911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4423" y="462579"/>
            <a:ext cx="2039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 smtClean="0"/>
              <a:t>Initialization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3487" y="1463039"/>
            <a:ext cx="115859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sz="2800" dirty="0"/>
              <a:t>Define parameters such as the lattice size, number of prey, number of </a:t>
            </a:r>
            <a:r>
              <a:rPr lang="en-IN" sz="2800" dirty="0" smtClean="0"/>
              <a:t>predators, number </a:t>
            </a:r>
            <a:r>
              <a:rPr lang="en-IN" sz="2800" dirty="0"/>
              <a:t>of generations, and probabilities of crossover and mutation.</a:t>
            </a:r>
            <a:r>
              <a:rPr lang="en-IN" sz="2800" dirty="0" smtClean="0"/>
              <a:t> 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34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2452" y="785308"/>
            <a:ext cx="2040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Population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74498" y="1667435"/>
            <a:ext cx="65017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 smtClean="0"/>
              <a:t>Create a random population of prey</a:t>
            </a:r>
          </a:p>
          <a:p>
            <a:pPr marL="342900" indent="-342900">
              <a:buAutoNum type="arabicPeriod"/>
            </a:pPr>
            <a:endParaRPr lang="en-IN" sz="2800" dirty="0"/>
          </a:p>
          <a:p>
            <a:pPr marL="342900" indent="-342900">
              <a:buAutoNum type="arabicPeriod"/>
            </a:pPr>
            <a:r>
              <a:rPr lang="en-IN" sz="2800" dirty="0" smtClean="0"/>
              <a:t>Create a random population of predators</a:t>
            </a:r>
          </a:p>
          <a:p>
            <a:pPr marL="342900" indent="-342900">
              <a:buAutoNum type="arabicPeriod"/>
            </a:pPr>
            <a:endParaRPr lang="en-IN" sz="2800" dirty="0"/>
          </a:p>
          <a:p>
            <a:pPr marL="342900" indent="-342900">
              <a:buAutoNum type="arabicPeriod"/>
            </a:pPr>
            <a:r>
              <a:rPr lang="en-IN" sz="2800" dirty="0" smtClean="0"/>
              <a:t>Place them randomly in lattice positions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498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5188" y="315047"/>
            <a:ext cx="3354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Movement of prey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944880" y="5024802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76098" y="5024802"/>
            <a:ext cx="720000" cy="72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664880" y="4313701"/>
            <a:ext cx="720000" cy="72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44880" y="4291606"/>
            <a:ext cx="72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37588" y="4282706"/>
            <a:ext cx="720000" cy="72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664880" y="3580505"/>
            <a:ext cx="720000" cy="72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32172" y="3580505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24880" y="3584801"/>
            <a:ext cx="720000" cy="72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37588" y="5015902"/>
            <a:ext cx="720000" cy="72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538806" y="1117238"/>
            <a:ext cx="917488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For all members in Prey</a:t>
            </a:r>
            <a:br>
              <a:rPr lang="en-IN" sz="2400" dirty="0"/>
            </a:br>
            <a:r>
              <a:rPr lang="en-IN" sz="2400" dirty="0" smtClean="0"/>
              <a:t>        Find </a:t>
            </a:r>
            <a:r>
              <a:rPr lang="en-IN" sz="2400" dirty="0"/>
              <a:t>an empty lattice position in the </a:t>
            </a:r>
            <a:r>
              <a:rPr lang="en-IN" sz="2400" dirty="0" err="1"/>
              <a:t>moore</a:t>
            </a:r>
            <a:r>
              <a:rPr lang="en-IN" sz="2400" dirty="0"/>
              <a:t> neighbourhood for Prey</a:t>
            </a:r>
            <a:br>
              <a:rPr lang="en-IN" sz="2400" dirty="0"/>
            </a:br>
            <a:r>
              <a:rPr lang="en-IN" sz="2400" dirty="0" smtClean="0"/>
              <a:t>        member </a:t>
            </a:r>
            <a:r>
              <a:rPr lang="en-IN" sz="2400" dirty="0"/>
              <a:t>to move</a:t>
            </a:r>
            <a:br>
              <a:rPr lang="en-IN" sz="2400" dirty="0"/>
            </a:br>
            <a:r>
              <a:rPr lang="en-IN" sz="2400" dirty="0" smtClean="0"/>
              <a:t>        </a:t>
            </a:r>
            <a:r>
              <a:rPr lang="en-IN" sz="2400" dirty="0" err="1" smtClean="0"/>
              <a:t>Move</a:t>
            </a:r>
            <a:r>
              <a:rPr lang="en-IN" sz="2400" dirty="0" smtClean="0"/>
              <a:t> </a:t>
            </a:r>
            <a:r>
              <a:rPr lang="en-IN" sz="2400" dirty="0"/>
              <a:t>Prey member to new location based on probability</a:t>
            </a:r>
            <a:br>
              <a:rPr lang="en-IN" sz="2400" dirty="0"/>
            </a:br>
            <a:r>
              <a:rPr lang="en-IN" sz="2400" dirty="0"/>
              <a:t>For all members in Prey</a:t>
            </a:r>
            <a:br>
              <a:rPr lang="en-IN" sz="2400" dirty="0"/>
            </a:br>
            <a:r>
              <a:rPr lang="en-IN" sz="2400" dirty="0" smtClean="0"/>
              <a:t>       Find </a:t>
            </a:r>
            <a:r>
              <a:rPr lang="en-IN" sz="2400" dirty="0"/>
              <a:t>Prey members in </a:t>
            </a:r>
            <a:r>
              <a:rPr lang="en-IN" sz="2400" dirty="0" err="1"/>
              <a:t>moore</a:t>
            </a:r>
            <a:r>
              <a:rPr lang="en-IN" sz="2400" dirty="0"/>
              <a:t> neighbourhood</a:t>
            </a:r>
            <a:br>
              <a:rPr lang="en-IN" sz="2400" dirty="0"/>
            </a:br>
            <a:r>
              <a:rPr lang="en-IN" sz="2400" dirty="0" smtClean="0"/>
              <a:t>       Choose </a:t>
            </a:r>
            <a:r>
              <a:rPr lang="en-IN" sz="2400" dirty="0"/>
              <a:t>one Prey </a:t>
            </a:r>
            <a:r>
              <a:rPr lang="en-IN" sz="2400" dirty="0" smtClean="0"/>
              <a:t>member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>       Create </a:t>
            </a:r>
            <a:r>
              <a:rPr lang="en-IN" sz="2400" dirty="0"/>
              <a:t>two </a:t>
            </a:r>
            <a:r>
              <a:rPr lang="en-IN" sz="2400" dirty="0" err="1"/>
              <a:t>offsprings</a:t>
            </a:r>
            <a:r>
              <a:rPr lang="en-IN" sz="2400" dirty="0"/>
              <a:t> by performing Crossover and Mutation</a:t>
            </a:r>
            <a:br>
              <a:rPr lang="en-IN" sz="2400" dirty="0"/>
            </a:br>
            <a:r>
              <a:rPr lang="en-IN" sz="2400" dirty="0" smtClean="0"/>
              <a:t>       Until </a:t>
            </a:r>
            <a:r>
              <a:rPr lang="en-IN" sz="2400" dirty="0" err="1"/>
              <a:t>offsprings</a:t>
            </a:r>
            <a:r>
              <a:rPr lang="en-IN" sz="2400" dirty="0"/>
              <a:t> are placed or given 10 tries</a:t>
            </a:r>
            <a:br>
              <a:rPr lang="en-IN" sz="2400" dirty="0"/>
            </a:br>
            <a:r>
              <a:rPr lang="en-IN" sz="2400" dirty="0" smtClean="0"/>
              <a:t>       Choose </a:t>
            </a:r>
            <a:r>
              <a:rPr lang="en-IN" sz="2400" dirty="0"/>
              <a:t>random lattice position</a:t>
            </a:r>
            <a:br>
              <a:rPr lang="en-IN" sz="2400" dirty="0"/>
            </a:br>
            <a:r>
              <a:rPr lang="en-IN" sz="2400" dirty="0" smtClean="0"/>
              <a:t>       If </a:t>
            </a:r>
            <a:r>
              <a:rPr lang="en-IN" sz="2400" dirty="0"/>
              <a:t>empty, place </a:t>
            </a:r>
            <a:r>
              <a:rPr lang="en-IN" sz="2400" dirty="0" err="1"/>
              <a:t>offsprings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>       Add </a:t>
            </a:r>
            <a:r>
              <a:rPr lang="en-IN" sz="2400" dirty="0" err="1"/>
              <a:t>offsprings</a:t>
            </a:r>
            <a:r>
              <a:rPr lang="en-IN" sz="2400" dirty="0"/>
              <a:t> to Prey</a:t>
            </a:r>
            <a:br>
              <a:rPr lang="en-IN" sz="2400" dirty="0"/>
            </a:br>
            <a:r>
              <a:rPr lang="en-IN" sz="2400" dirty="0" smtClean="0"/>
              <a:t>Find </a:t>
            </a:r>
            <a:r>
              <a:rPr lang="en-IN" sz="2400" dirty="0"/>
              <a:t>rank of Prey members</a:t>
            </a:r>
            <a:r>
              <a:rPr lang="en-IN" sz="2400" dirty="0" smtClean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14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0.10039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97" y="1862532"/>
            <a:ext cx="5553075" cy="87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5188" y="315047"/>
            <a:ext cx="408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Movement of predator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932172" y="502909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64880" y="5029098"/>
            <a:ext cx="720000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664880" y="4313701"/>
            <a:ext cx="720000" cy="72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44880" y="4313701"/>
            <a:ext cx="72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37588" y="4282706"/>
            <a:ext cx="720000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664880" y="3580505"/>
            <a:ext cx="720000" cy="72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44880" y="3580505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37588" y="3593701"/>
            <a:ext cx="720000" cy="72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37588" y="5015902"/>
            <a:ext cx="720000" cy="72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840020" y="1084731"/>
            <a:ext cx="87101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For all members in </a:t>
            </a:r>
            <a:r>
              <a:rPr lang="en-IN" sz="2400" dirty="0" smtClean="0"/>
              <a:t>Predator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>      Calculate </a:t>
            </a:r>
            <a:r>
              <a:rPr lang="en-IN" sz="2400" dirty="0"/>
              <a:t>number of predator </a:t>
            </a:r>
            <a:r>
              <a:rPr lang="en-IN" sz="2400" dirty="0" smtClean="0"/>
              <a:t>moves =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      For </a:t>
            </a:r>
            <a:r>
              <a:rPr lang="en-IN" sz="2400" dirty="0"/>
              <a:t>number of moves</a:t>
            </a:r>
            <a:br>
              <a:rPr lang="en-IN" sz="2400" dirty="0"/>
            </a:br>
            <a:r>
              <a:rPr lang="en-IN" sz="2400" dirty="0" smtClean="0"/>
              <a:t>              Move Predator :</a:t>
            </a:r>
          </a:p>
          <a:p>
            <a:pPr lvl="2"/>
            <a:r>
              <a:rPr lang="en-IN" sz="2400" dirty="0" smtClean="0"/>
              <a:t>The </a:t>
            </a:r>
            <a:r>
              <a:rPr lang="en-IN" sz="2400" dirty="0"/>
              <a:t>predators first look around </a:t>
            </a:r>
            <a:r>
              <a:rPr lang="en-IN" sz="2400" dirty="0" smtClean="0"/>
              <a:t>their neighbourhood </a:t>
            </a:r>
            <a:r>
              <a:rPr lang="en-IN" sz="2400" dirty="0"/>
              <a:t>to see if there are </a:t>
            </a:r>
            <a:r>
              <a:rPr lang="en-IN" sz="2400" dirty="0" smtClean="0"/>
              <a:t>any </a:t>
            </a:r>
            <a:r>
              <a:rPr lang="en-IN" sz="2400" dirty="0"/>
              <a:t>prey. If so, the predator selects the </a:t>
            </a:r>
            <a:r>
              <a:rPr lang="en-IN" sz="2400" i="1" dirty="0"/>
              <a:t>least-fit </a:t>
            </a:r>
            <a:r>
              <a:rPr lang="en-IN" sz="2400" i="1" dirty="0" smtClean="0"/>
              <a:t>prey</a:t>
            </a:r>
            <a:r>
              <a:rPr lang="en-IN" sz="2400" dirty="0" smtClean="0"/>
              <a:t> and </a:t>
            </a:r>
            <a:r>
              <a:rPr lang="en-IN" sz="2400" dirty="0"/>
              <a:t>kills it. </a:t>
            </a:r>
            <a:r>
              <a:rPr lang="en-IN" sz="2400" dirty="0" smtClean="0"/>
              <a:t>The predator then moves onto the cell held by the prey. If there is no neighbouring prey, then it moves as prey does</a:t>
            </a: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6503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10039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391" y="1545057"/>
            <a:ext cx="2533650" cy="552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86691" y="419548"/>
            <a:ext cx="250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Least-fit Prey 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24985" y="1183341"/>
            <a:ext cx="74556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Each prey is given a fitness value: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E and A are the two objectives and x lies in [0,1].</a:t>
            </a:r>
          </a:p>
          <a:p>
            <a:endParaRPr lang="en-IN" sz="2400" dirty="0"/>
          </a:p>
          <a:p>
            <a:r>
              <a:rPr lang="en-IN" sz="2400" dirty="0" smtClean="0"/>
              <a:t>For min problem, we choose highest f as least-fit</a:t>
            </a:r>
          </a:p>
          <a:p>
            <a:endParaRPr lang="en-IN" sz="2400" dirty="0"/>
          </a:p>
          <a:p>
            <a:r>
              <a:rPr lang="en-IN" sz="2400" dirty="0" smtClean="0"/>
              <a:t>For max problem, we choose lowest f as least-fit</a:t>
            </a:r>
          </a:p>
          <a:p>
            <a:endParaRPr lang="en-IN" sz="2400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9868" y="613186"/>
            <a:ext cx="4472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Periodic killing and new prey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45921" y="1527586"/>
            <a:ext cx="92838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if </a:t>
            </a:r>
            <a:r>
              <a:rPr lang="en-IN" sz="2400" dirty="0" smtClean="0"/>
              <a:t>kill Interval </a:t>
            </a:r>
            <a:r>
              <a:rPr lang="en-IN" sz="2400" dirty="0"/>
              <a:t>condition satisfied</a:t>
            </a:r>
            <a:br>
              <a:rPr lang="en-IN" sz="2400" dirty="0"/>
            </a:br>
            <a:r>
              <a:rPr lang="en-IN" sz="2400" dirty="0" smtClean="0"/>
              <a:t>      Kill </a:t>
            </a:r>
            <a:r>
              <a:rPr lang="en-IN" sz="2400" dirty="0"/>
              <a:t>Prey with </a:t>
            </a:r>
            <a:r>
              <a:rPr lang="en-IN" sz="2400" dirty="0" err="1" smtClean="0"/>
              <a:t>fonseca</a:t>
            </a:r>
            <a:r>
              <a:rPr lang="en-IN" sz="2400" dirty="0" smtClean="0"/>
              <a:t> ranks </a:t>
            </a:r>
            <a:r>
              <a:rPr lang="en-IN" sz="2400" dirty="0"/>
              <a:t>worse than </a:t>
            </a:r>
            <a:r>
              <a:rPr lang="en-IN" sz="2400" dirty="0" err="1" smtClean="0"/>
              <a:t>Maxrank</a:t>
            </a:r>
            <a:endParaRPr lang="en-IN" sz="2400" dirty="0" smtClean="0"/>
          </a:p>
          <a:p>
            <a:r>
              <a:rPr lang="en-IN" sz="2400" dirty="0" smtClean="0"/>
              <a:t>Create </a:t>
            </a:r>
            <a:r>
              <a:rPr lang="en-IN" sz="2400" dirty="0"/>
              <a:t>new random </a:t>
            </a:r>
            <a:r>
              <a:rPr lang="en-IN" sz="2400" dirty="0" smtClean="0"/>
              <a:t>population of </a:t>
            </a:r>
            <a:r>
              <a:rPr lang="en-IN" sz="2400" dirty="0" err="1" smtClean="0"/>
              <a:t>Prey_new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For all members in </a:t>
            </a:r>
            <a:r>
              <a:rPr lang="en-IN" sz="2400" dirty="0" err="1"/>
              <a:t>Prey_new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>      Until </a:t>
            </a:r>
            <a:r>
              <a:rPr lang="en-IN" sz="2400" dirty="0"/>
              <a:t>member are placed or given 10 tries</a:t>
            </a:r>
            <a:br>
              <a:rPr lang="en-IN" sz="2400" dirty="0"/>
            </a:br>
            <a:r>
              <a:rPr lang="en-IN" sz="2400" dirty="0" smtClean="0"/>
              <a:t>      Choose </a:t>
            </a:r>
            <a:r>
              <a:rPr lang="en-IN" sz="2400" dirty="0"/>
              <a:t>random lattice position</a:t>
            </a:r>
            <a:br>
              <a:rPr lang="en-IN" sz="2400" dirty="0"/>
            </a:br>
            <a:r>
              <a:rPr lang="en-IN" sz="2400" dirty="0" smtClean="0"/>
              <a:t>      If </a:t>
            </a:r>
            <a:r>
              <a:rPr lang="en-IN" sz="2400" dirty="0"/>
              <a:t>empty, place member</a:t>
            </a:r>
            <a:r>
              <a:rPr lang="en-IN" sz="2400" dirty="0" smtClean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Predator-Prey Genetic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Predator-Prey Genetic Algorithm</dc:title>
  <dc:creator>Prof N Chakraborti</dc:creator>
  <cp:lastModifiedBy>Prof N Chakraborti</cp:lastModifiedBy>
  <cp:revision>8</cp:revision>
  <dcterms:created xsi:type="dcterms:W3CDTF">2020-02-24T10:20:02Z</dcterms:created>
  <dcterms:modified xsi:type="dcterms:W3CDTF">2020-03-05T04:29:33Z</dcterms:modified>
</cp:coreProperties>
</file>