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84" r:id="rId3"/>
    <p:sldId id="287" r:id="rId4"/>
    <p:sldId id="312" r:id="rId5"/>
    <p:sldId id="313" r:id="rId6"/>
    <p:sldId id="314" r:id="rId7"/>
    <p:sldId id="315" r:id="rId8"/>
    <p:sldId id="316" r:id="rId9"/>
    <p:sldId id="317" r:id="rId10"/>
    <p:sldId id="296" r:id="rId11"/>
    <p:sldId id="318" r:id="rId12"/>
    <p:sldId id="319" r:id="rId13"/>
    <p:sldId id="320" r:id="rId14"/>
    <p:sldId id="298" r:id="rId15"/>
    <p:sldId id="299" r:id="rId16"/>
    <p:sldId id="300" r:id="rId17"/>
    <p:sldId id="301" r:id="rId18"/>
    <p:sldId id="305" r:id="rId19"/>
    <p:sldId id="302" r:id="rId20"/>
    <p:sldId id="306" r:id="rId21"/>
    <p:sldId id="311" r:id="rId22"/>
    <p:sldId id="321" r:id="rId23"/>
  </p:sldIdLst>
  <p:sldSz cx="12192000" cy="6858000"/>
  <p:notesSz cx="6858000" cy="9144000"/>
  <p:embeddedFontLst>
    <p:embeddedFont>
      <p:font typeface="Sitka Subheading" panose="02000505000000020004" pitchFamily="2" charset="0"/>
      <p:regular r:id="rId24"/>
      <p:bold r:id="rId25"/>
      <p:italic r:id="rId26"/>
      <p:boldItalic r:id="rId27"/>
    </p:embeddedFont>
    <p:embeddedFont>
      <p:font typeface="Constantia" panose="02030602050306030303" pitchFamily="18" charset="0"/>
      <p:regular r:id="rId28"/>
      <p:bold r:id="rId29"/>
      <p:italic r:id="rId30"/>
      <p:boldItalic r:id="rId31"/>
    </p:embeddedFont>
    <p:embeddedFont>
      <p:font typeface="Sitka Heading" panose="02000505000000020004" pitchFamily="2" charset="0"/>
      <p:regular r:id="rId32"/>
      <p:bold r:id="rId33"/>
      <p:italic r:id="rId34"/>
      <p:boldItalic r:id="rId35"/>
    </p:embeddedFont>
    <p:embeddedFont>
      <p:font typeface="Sitka Text" panose="02000505000000020004" pitchFamily="2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4" autoAdjust="0"/>
    <p:restoredTop sz="95268" autoAdjust="0"/>
  </p:normalViewPr>
  <p:slideViewPr>
    <p:cSldViewPr snapToGrid="0">
      <p:cViewPr varScale="1">
        <p:scale>
          <a:sx n="74" d="100"/>
          <a:sy n="74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7151" y="1905008"/>
            <a:ext cx="9437699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463" y="3657125"/>
            <a:ext cx="9432388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9C9706-05AB-40A3-B331-23B3274185BD}" type="datetimeFigureOut">
              <a:rPr lang="en-IN" smtClean="0"/>
              <a:t>07-03-2019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8D7B27-1BF7-451F-A649-584FCBE6FB10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1219200" y="1600200"/>
            <a:ext cx="9742283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9200" y="4851400"/>
            <a:ext cx="9742283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61722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9706-05AB-40A3-B331-23B3274185BD}" type="datetimeFigureOut">
              <a:rPr lang="en-IN" smtClean="0"/>
              <a:t>07-03-2019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7B27-1BF7-451F-A649-584FCBE6F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03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7125" y="434980"/>
            <a:ext cx="1168704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930" y="434980"/>
            <a:ext cx="8415942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9706-05AB-40A3-B331-23B3274185BD}" type="datetimeFigureOut">
              <a:rPr lang="en-IN" smtClean="0"/>
              <a:t>07-03-2019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7B27-1BF7-451F-A649-584FCBE6F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78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468000"/>
            <a:ext cx="9753600" cy="11684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800000"/>
            <a:ext cx="9753600" cy="4267200"/>
          </a:xfrm>
        </p:spPr>
        <p:txBody>
          <a:bodyPr/>
          <a:lstStyle>
            <a:lvl1pPr>
              <a:defRPr sz="230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9706-05AB-40A3-B331-23B3274185BD}" type="datetimeFigureOut">
              <a:rPr lang="en-IN" smtClean="0"/>
              <a:t>07-03-2019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7B27-1BF7-451F-A649-584FCBE6F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07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4" y="990604"/>
            <a:ext cx="9347199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4" y="3733800"/>
            <a:ext cx="9347199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9706-05AB-40A3-B331-23B3274185BD}" type="datetimeFigureOut">
              <a:rPr lang="en-IN" smtClean="0"/>
              <a:t>07-03-2019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7B27-1BF7-451F-A649-584FCBE6FB10}" type="slidenum">
              <a:rPr lang="en-IN" smtClean="0"/>
              <a:t>‹#›</a:t>
            </a:fld>
            <a:endParaRPr lang="en-IN"/>
          </a:p>
        </p:txBody>
      </p:sp>
      <p:grpSp>
        <p:nvGrpSpPr>
          <p:cNvPr id="13" name="Group 12"/>
          <p:cNvGrpSpPr/>
          <p:nvPr/>
        </p:nvGrpSpPr>
        <p:grpSpPr>
          <a:xfrm>
            <a:off x="3274638" y="3475736"/>
            <a:ext cx="5642734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86484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803400"/>
            <a:ext cx="4775200" cy="4267200"/>
          </a:xfrm>
        </p:spPr>
        <p:txBody>
          <a:bodyPr>
            <a:normAutofit/>
          </a:bodyPr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03400"/>
            <a:ext cx="4775200" cy="4267200"/>
          </a:xfrm>
        </p:spPr>
        <p:txBody>
          <a:bodyPr>
            <a:normAutofit/>
          </a:bodyPr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9706-05AB-40A3-B331-23B3274185BD}" type="datetimeFigureOut">
              <a:rPr lang="en-IN" smtClean="0"/>
              <a:t>07-03-2019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7B27-1BF7-451F-A649-584FCBE6F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6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3264" y="1803400"/>
            <a:ext cx="4771048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7" indent="0">
              <a:buNone/>
              <a:defRPr sz="2000" b="1"/>
            </a:lvl2pPr>
            <a:lvl3pPr marL="914415" indent="0">
              <a:buNone/>
              <a:defRPr sz="1800" b="1"/>
            </a:lvl3pPr>
            <a:lvl4pPr marL="1371622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8" indent="0">
              <a:buNone/>
              <a:defRPr sz="1600" b="1"/>
            </a:lvl6pPr>
            <a:lvl7pPr marL="2743246" indent="0">
              <a:buNone/>
              <a:defRPr sz="1600" b="1"/>
            </a:lvl7pPr>
            <a:lvl8pPr marL="3200453" indent="0">
              <a:buNone/>
              <a:defRPr sz="1600" b="1"/>
            </a:lvl8pPr>
            <a:lvl9pPr marL="3657661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2514600"/>
            <a:ext cx="4775200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1664" y="1803400"/>
            <a:ext cx="4771048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7" indent="0">
              <a:buNone/>
              <a:defRPr sz="2000" b="1"/>
            </a:lvl2pPr>
            <a:lvl3pPr marL="914415" indent="0">
              <a:buNone/>
              <a:defRPr sz="1800" b="1"/>
            </a:lvl3pPr>
            <a:lvl4pPr marL="1371622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8" indent="0">
              <a:buNone/>
              <a:defRPr sz="1600" b="1"/>
            </a:lvl6pPr>
            <a:lvl7pPr marL="2743246" indent="0">
              <a:buNone/>
              <a:defRPr sz="1600" b="1"/>
            </a:lvl7pPr>
            <a:lvl8pPr marL="3200453" indent="0">
              <a:buNone/>
              <a:defRPr sz="1600" b="1"/>
            </a:lvl8pPr>
            <a:lvl9pPr marL="3657661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2514600"/>
            <a:ext cx="4775200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9706-05AB-40A3-B331-23B3274185BD}" type="datetimeFigureOut">
              <a:rPr lang="en-IN" smtClean="0"/>
              <a:t>07-03-2019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7B27-1BF7-451F-A649-584FCBE6F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3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9706-05AB-40A3-B331-23B3274185BD}" type="datetimeFigureOut">
              <a:rPr lang="en-IN" smtClean="0"/>
              <a:t>07-03-2019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7B27-1BF7-451F-A649-584FCBE6F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77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9706-05AB-40A3-B331-23B3274185BD}" type="datetimeFigureOut">
              <a:rPr lang="en-IN" smtClean="0"/>
              <a:t>07-03-2019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7B27-1BF7-451F-A649-584FCBE6F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63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1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1" y="1803402"/>
            <a:ext cx="6604002" cy="4267201"/>
          </a:xfrm>
        </p:spPr>
        <p:txBody>
          <a:bodyPr>
            <a:normAutofit/>
          </a:bodyPr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1" y="1803402"/>
            <a:ext cx="2844801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7" indent="0">
              <a:buNone/>
              <a:defRPr sz="1200"/>
            </a:lvl2pPr>
            <a:lvl3pPr marL="914415" indent="0">
              <a:buNone/>
              <a:defRPr sz="1000"/>
            </a:lvl3pPr>
            <a:lvl4pPr marL="1371622" indent="0">
              <a:buNone/>
              <a:defRPr sz="900"/>
            </a:lvl4pPr>
            <a:lvl5pPr marL="1828831" indent="0">
              <a:buNone/>
              <a:defRPr sz="900"/>
            </a:lvl5pPr>
            <a:lvl6pPr marL="2286038" indent="0">
              <a:buNone/>
              <a:defRPr sz="900"/>
            </a:lvl6pPr>
            <a:lvl7pPr marL="2743246" indent="0">
              <a:buNone/>
              <a:defRPr sz="900"/>
            </a:lvl7pPr>
            <a:lvl8pPr marL="3200453" indent="0">
              <a:buNone/>
              <a:defRPr sz="900"/>
            </a:lvl8pPr>
            <a:lvl9pPr marL="3657661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9706-05AB-40A3-B331-23B3274185BD}" type="datetimeFigureOut">
              <a:rPr lang="en-IN" smtClean="0"/>
              <a:t>07-03-2019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7B27-1BF7-451F-A649-584FCBE6F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93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1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9200" y="1803400"/>
            <a:ext cx="660400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9088" y="1925320"/>
            <a:ext cx="6364224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399"/>
            </a:lvl1pPr>
            <a:lvl2pPr marL="457207" indent="0">
              <a:buNone/>
              <a:defRPr sz="2801"/>
            </a:lvl2pPr>
            <a:lvl3pPr marL="914415" indent="0">
              <a:buNone/>
              <a:defRPr sz="2399"/>
            </a:lvl3pPr>
            <a:lvl4pPr marL="1371622" indent="0">
              <a:buNone/>
              <a:defRPr sz="2000"/>
            </a:lvl4pPr>
            <a:lvl5pPr marL="1828831" indent="0">
              <a:buNone/>
              <a:defRPr sz="2000"/>
            </a:lvl5pPr>
            <a:lvl6pPr marL="2286038" indent="0">
              <a:buNone/>
              <a:defRPr sz="2000"/>
            </a:lvl6pPr>
            <a:lvl7pPr marL="2743246" indent="0">
              <a:buNone/>
              <a:defRPr sz="2000"/>
            </a:lvl7pPr>
            <a:lvl8pPr marL="3200453" indent="0">
              <a:buNone/>
              <a:defRPr sz="2000"/>
            </a:lvl8pPr>
            <a:lvl9pPr marL="3657661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1" y="1803401"/>
            <a:ext cx="2844801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7" indent="0">
              <a:buNone/>
              <a:defRPr sz="1200"/>
            </a:lvl2pPr>
            <a:lvl3pPr marL="914415" indent="0">
              <a:buNone/>
              <a:defRPr sz="1000"/>
            </a:lvl3pPr>
            <a:lvl4pPr marL="1371622" indent="0">
              <a:buNone/>
              <a:defRPr sz="900"/>
            </a:lvl4pPr>
            <a:lvl5pPr marL="1828831" indent="0">
              <a:buNone/>
              <a:defRPr sz="900"/>
            </a:lvl5pPr>
            <a:lvl6pPr marL="2286038" indent="0">
              <a:buNone/>
              <a:defRPr sz="900"/>
            </a:lvl6pPr>
            <a:lvl7pPr marL="2743246" indent="0">
              <a:buNone/>
              <a:defRPr sz="900"/>
            </a:lvl7pPr>
            <a:lvl8pPr marL="3200453" indent="0">
              <a:buNone/>
              <a:defRPr sz="900"/>
            </a:lvl8pPr>
            <a:lvl9pPr marL="3657661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9706-05AB-40A3-B331-23B3274185BD}" type="datetimeFigureOut">
              <a:rPr lang="en-IN" smtClean="0"/>
              <a:t>07-03-2019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7B27-1BF7-451F-A649-584FCBE6F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1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399"/>
          </a:p>
        </p:txBody>
      </p:sp>
      <p:sp>
        <p:nvSpPr>
          <p:cNvPr id="8" name="Rounded Rectangle 7"/>
          <p:cNvSpPr/>
          <p:nvPr/>
        </p:nvSpPr>
        <p:spPr>
          <a:xfrm>
            <a:off x="304801" y="301752"/>
            <a:ext cx="11582400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468000"/>
            <a:ext cx="975360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800000"/>
            <a:ext cx="9753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1" y="6172200"/>
            <a:ext cx="7416801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9200" y="6172200"/>
            <a:ext cx="1219201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69C9706-05AB-40A3-B331-23B3274185BD}" type="datetimeFigureOut">
              <a:rPr lang="en-IN" smtClean="0"/>
              <a:t>07-03-2019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1602" y="6172200"/>
            <a:ext cx="711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98D7B27-1BF7-451F-A649-584FCBE6F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3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15" rtl="0" eaLnBrk="1" latinLnBrk="0" hangingPunct="1">
        <a:spcBef>
          <a:spcPct val="0"/>
        </a:spcBef>
        <a:buNone/>
        <a:defRPr sz="32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92" indent="-246892" algn="l" defTabSz="914415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548649" indent="-246892" algn="l" defTabSz="914415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406" indent="-246892" algn="l" defTabSz="914415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63" indent="-246892" algn="l" defTabSz="914415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920" indent="-246892" algn="l" defTabSz="914415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77" indent="-246892" algn="l" defTabSz="914415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34" indent="-246892" algn="l" defTabSz="914415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91" indent="-246892" algn="l" defTabSz="914415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48" indent="-246892" algn="l" defTabSz="914415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3849" y="1663795"/>
            <a:ext cx="10564304" cy="1866811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Sitka Heading" panose="02000505000000020004" pitchFamily="2" charset="0"/>
              </a:rPr>
              <a:t>RVEA</a:t>
            </a:r>
            <a:endParaRPr lang="en-IN" dirty="0">
              <a:latin typeface="Sitka Heading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847137-DD86-428A-98CC-BBAC7C7B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F672AF3-92A1-4EAE-8102-72889C99C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926" y="1894722"/>
            <a:ext cx="4524375" cy="4048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301" y="2529289"/>
            <a:ext cx="5526935" cy="114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2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Preference Articulation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783" y="2485623"/>
            <a:ext cx="2843299" cy="22430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082" y="3174161"/>
            <a:ext cx="3896865" cy="86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1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Irregular PFs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0886" y="885825"/>
            <a:ext cx="4674477" cy="537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3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constraints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743" y="2049149"/>
            <a:ext cx="3902539" cy="8099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177" y="1791572"/>
            <a:ext cx="4328710" cy="383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1B8FBD-DB60-4A09-870B-33443FFABE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52425"/>
            <a:ext cx="12192000" cy="6153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1DEBFAF-9A66-48B1-8976-4114593773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7379" y="3429000"/>
            <a:ext cx="3238500" cy="1876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942D796-A9A8-4437-AF84-764048AF7303}"/>
              </a:ext>
            </a:extLst>
          </p:cNvPr>
          <p:cNvSpPr txBox="1"/>
          <p:nvPr/>
        </p:nvSpPr>
        <p:spPr>
          <a:xfrm>
            <a:off x="10200290" y="906796"/>
            <a:ext cx="7330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9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cRVEA</a:t>
            </a:r>
            <a:endParaRPr lang="en-IN" sz="9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9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Pareto</a:t>
            </a:r>
            <a:endParaRPr lang="en-IN" sz="7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21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23C2B60-A97B-41DB-B2D1-D313371C4A1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52425"/>
            <a:ext cx="12192000" cy="6153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8758899-1D37-40E7-AC68-0F21E118ED1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34052" y="3735304"/>
            <a:ext cx="4857750" cy="2114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7DDC9F3-8B52-4A2B-8960-3526A7486CEF}"/>
              </a:ext>
            </a:extLst>
          </p:cNvPr>
          <p:cNvSpPr txBox="1"/>
          <p:nvPr/>
        </p:nvSpPr>
        <p:spPr>
          <a:xfrm>
            <a:off x="10200290" y="906796"/>
            <a:ext cx="733096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cRVEA</a:t>
            </a:r>
            <a:endParaRPr kumimoji="0" lang="en-IN" sz="9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True Pareto</a:t>
            </a:r>
            <a:endParaRPr kumimoji="0" lang="en-IN" sz="7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54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AA5485D-E7FE-4E4A-9B6A-807C4726D87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52425"/>
            <a:ext cx="12192000" cy="6153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09AA86D-2AA5-481B-8850-E3A9334E613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24004" y="3429000"/>
            <a:ext cx="3571875" cy="2209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83326D8-D60F-4E92-AD03-D7C7174F8C99}"/>
              </a:ext>
            </a:extLst>
          </p:cNvPr>
          <p:cNvSpPr txBox="1"/>
          <p:nvPr/>
        </p:nvSpPr>
        <p:spPr>
          <a:xfrm>
            <a:off x="10200290" y="906796"/>
            <a:ext cx="733096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cRVEA</a:t>
            </a:r>
            <a:endParaRPr kumimoji="0" lang="en-IN" sz="9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True Pareto</a:t>
            </a:r>
            <a:endParaRPr kumimoji="0" lang="en-IN" sz="7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27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4683466-7E81-47F3-8376-B98828A65A7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214" y="153532"/>
            <a:ext cx="11431572" cy="655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5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DB1443E-6453-4740-9DEE-8C7022EF8A5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52425"/>
            <a:ext cx="121920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8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content.fdel1-2.fna.fbcdn.net/v/t35.0-12/24201219_869596529888394_2087919576_o.jpg?oh=90f16bb6a2daf4b726cb35f106d20303&amp;oe=5A211A90">
            <a:extLst>
              <a:ext uri="{FF2B5EF4-FFF2-40B4-BE49-F238E27FC236}">
                <a16:creationId xmlns:a16="http://schemas.microsoft.com/office/drawing/2014/main" xmlns="" id="{4F0EF359-7C1A-413D-9704-AE378BA3A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54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0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3AFF94E-0CDE-44E8-8014-91FEFD872EA4}"/>
              </a:ext>
            </a:extLst>
          </p:cNvPr>
          <p:cNvSpPr txBox="1"/>
          <p:nvPr/>
        </p:nvSpPr>
        <p:spPr>
          <a:xfrm>
            <a:off x="540000" y="1800000"/>
            <a:ext cx="68678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itka Text" panose="02000505000000020004" pitchFamily="2" charset="0"/>
              </a:rPr>
              <a:t>Problems involving several conflicting objective functions are called multi-objective optimization problems.</a:t>
            </a:r>
            <a:endParaRPr lang="en-IN" sz="1400" dirty="0">
              <a:latin typeface="Sitka Text" panose="02000505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itka Text" panose="02000505000000020004" pitchFamily="2" charset="0"/>
              </a:rPr>
              <a:t>Because of the conflict, there typically does not exist a single solution but multiple so-called Pareto optimal solutions.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itka Text" panose="02000505000000020004" pitchFamily="2" charset="0"/>
              </a:rPr>
              <a:t>In industrial optimization problems, computationally expensive functions are common.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itka Text" panose="02000505000000020004" pitchFamily="2" charset="0"/>
              </a:rPr>
              <a:t>Such problems can be handled using surrogates, which are approximate functions that replace the computationally expensive ones.</a:t>
            </a:r>
            <a:endParaRPr lang="en-IN" sz="1400" dirty="0">
              <a:latin typeface="Sitka Text" panose="02000505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itka Text" panose="02000505000000020004" pitchFamily="2" charset="0"/>
              </a:rPr>
              <a:t>Evolutionary Algorithms can be used to find the pareto optimal solutions from these surrogates, which can then be used as is, or for further analysis.</a:t>
            </a:r>
          </a:p>
        </p:txBody>
      </p:sp>
      <p:pic>
        <p:nvPicPr>
          <p:cNvPr id="1026" name="Picture 2" descr="Image result for surrogate models">
            <a:extLst>
              <a:ext uri="{FF2B5EF4-FFF2-40B4-BE49-F238E27FC236}">
                <a16:creationId xmlns:a16="http://schemas.microsoft.com/office/drawing/2014/main" xmlns="" id="{0C634F0C-51D1-4A7D-BB0D-1C6CE422B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994" y="1581388"/>
            <a:ext cx="4133616" cy="413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0963F594-DEF0-43BA-AF94-D7E5FAA05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68000"/>
            <a:ext cx="9753600" cy="1168400"/>
          </a:xfrm>
        </p:spPr>
        <p:txBody>
          <a:bodyPr>
            <a:normAutofit/>
          </a:bodyPr>
          <a:lstStyle/>
          <a:p>
            <a:r>
              <a:rPr lang="en-IN" dirty="0"/>
              <a:t>MOPs and Surrogate Modelling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6107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scontent.fdel1-2.fna.fbcdn.net/v/t35.0-12/24201352_869596533221727_1635780781_o.jpg?oh=e4873dd5299676c944e7eff09e28ee37&amp;oe=5A210610">
            <a:extLst>
              <a:ext uri="{FF2B5EF4-FFF2-40B4-BE49-F238E27FC236}">
                <a16:creationId xmlns:a16="http://schemas.microsoft.com/office/drawing/2014/main" xmlns="" id="{79014198-41E0-469E-8FD9-B3415D6E2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57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7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areto">
            <a:extLst>
              <a:ext uri="{FF2B5EF4-FFF2-40B4-BE49-F238E27FC236}">
                <a16:creationId xmlns:a16="http://schemas.microsoft.com/office/drawing/2014/main" xmlns="" id="{E741A7BA-3E42-491B-9D11-2462DEF0A08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7" b="2733"/>
          <a:stretch/>
        </p:blipFill>
        <p:spPr bwMode="auto">
          <a:xfrm>
            <a:off x="2856354" y="826164"/>
            <a:ext cx="6479291" cy="52056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9710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Cheng, R.; </a:t>
            </a:r>
            <a:r>
              <a:rPr lang="en-US" b="1" dirty="0" err="1"/>
              <a:t>Jin</a:t>
            </a:r>
            <a:r>
              <a:rPr lang="en-US" b="1" dirty="0"/>
              <a:t>, Y.; </a:t>
            </a:r>
            <a:r>
              <a:rPr lang="en-US" b="1" dirty="0" err="1"/>
              <a:t>Olhofer</a:t>
            </a:r>
            <a:r>
              <a:rPr lang="en-US" b="1" dirty="0"/>
              <a:t>, M.; </a:t>
            </a:r>
            <a:r>
              <a:rPr lang="en-US" b="1" dirty="0" err="1"/>
              <a:t>Sendhoff</a:t>
            </a:r>
            <a:r>
              <a:rPr lang="en-US" b="1" dirty="0"/>
              <a:t>, B. A Reference Vector Guided Evolutionary Algorithm for Many-Objective Optimization. </a:t>
            </a:r>
            <a:r>
              <a:rPr lang="en-US" b="1" i="1" dirty="0"/>
              <a:t>IEEE Trans. </a:t>
            </a:r>
            <a:r>
              <a:rPr lang="en-US" b="1" i="1" dirty="0" err="1"/>
              <a:t>Evol</a:t>
            </a:r>
            <a:r>
              <a:rPr lang="en-US" b="1" i="1" dirty="0"/>
              <a:t>. </a:t>
            </a:r>
            <a:r>
              <a:rPr lang="en-US" b="1" i="1" dirty="0" err="1"/>
              <a:t>Comput</a:t>
            </a:r>
            <a:r>
              <a:rPr lang="en-US" b="1" i="1" dirty="0"/>
              <a:t>.</a:t>
            </a:r>
            <a:r>
              <a:rPr lang="en-US" b="1" dirty="0"/>
              <a:t> 2016, </a:t>
            </a:r>
            <a:r>
              <a:rPr lang="en-US" b="1" i="1" dirty="0"/>
              <a:t>20</a:t>
            </a:r>
            <a:r>
              <a:rPr lang="en-US" b="1" dirty="0"/>
              <a:t> (5), 773–791.</a:t>
            </a:r>
          </a:p>
          <a:p>
            <a:r>
              <a:rPr lang="en-US" dirty="0" err="1" smtClean="0"/>
              <a:t>Chugh</a:t>
            </a:r>
            <a:r>
              <a:rPr lang="en-US" dirty="0"/>
              <a:t>, T.; </a:t>
            </a:r>
            <a:r>
              <a:rPr lang="en-US" dirty="0" err="1"/>
              <a:t>Chakraborti</a:t>
            </a:r>
            <a:r>
              <a:rPr lang="en-US" dirty="0"/>
              <a:t>, N.; </a:t>
            </a:r>
            <a:r>
              <a:rPr lang="en-US" dirty="0" err="1"/>
              <a:t>Sindhya</a:t>
            </a:r>
            <a:r>
              <a:rPr lang="en-US" dirty="0"/>
              <a:t>, K.; </a:t>
            </a:r>
            <a:r>
              <a:rPr lang="en-US" dirty="0" err="1"/>
              <a:t>Jin</a:t>
            </a:r>
            <a:r>
              <a:rPr lang="en-US" dirty="0"/>
              <a:t>, Y. A Data-Driven Surrogate-Assisted Evolutionary Algorithm Applied to a Many-Objective Blast Furnace Optimization Problem. </a:t>
            </a:r>
            <a:r>
              <a:rPr lang="en-US" i="1" dirty="0"/>
              <a:t>Mater. Manuf. Process.</a:t>
            </a:r>
            <a:r>
              <a:rPr lang="en-US" dirty="0"/>
              <a:t> </a:t>
            </a:r>
            <a:r>
              <a:rPr lang="en-US" b="1" dirty="0"/>
              <a:t>2017</a:t>
            </a:r>
            <a:r>
              <a:rPr lang="en-US" dirty="0"/>
              <a:t>, </a:t>
            </a:r>
            <a:r>
              <a:rPr lang="en-US" i="1" dirty="0"/>
              <a:t>32</a:t>
            </a:r>
            <a:r>
              <a:rPr lang="en-US" dirty="0"/>
              <a:t> (10), 1172–1178.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3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2E22CC-97AA-473E-B255-68321B14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468000"/>
            <a:ext cx="11424474" cy="192747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Reference Vector Guided Evolutionary </a:t>
            </a:r>
            <a:r>
              <a:rPr lang="en-IN" dirty="0" smtClean="0"/>
              <a:t>Algorithm</a:t>
            </a:r>
            <a:br>
              <a:rPr lang="en-IN" dirty="0" smtClean="0"/>
            </a:br>
            <a:r>
              <a:rPr lang="en-IN" dirty="0" smtClean="0"/>
              <a:t>vs</a:t>
            </a:r>
            <a:br>
              <a:rPr lang="en-IN" dirty="0" smtClean="0"/>
            </a:br>
            <a:r>
              <a:rPr lang="en-IN" dirty="0" smtClean="0"/>
              <a:t>MOEAs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BC944B-17F3-4686-B0B3-1E6A76EAC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079" y="2395470"/>
            <a:ext cx="10844421" cy="3582406"/>
          </a:xfrm>
        </p:spPr>
        <p:txBody>
          <a:bodyPr>
            <a:noAutofit/>
          </a:bodyPr>
          <a:lstStyle/>
          <a:p>
            <a:r>
              <a:rPr lang="en-IN" sz="2200" dirty="0"/>
              <a:t>Most conventional MOEAs fail to solve Many Objective Problems(</a:t>
            </a:r>
            <a:r>
              <a:rPr lang="en-IN" sz="2200" dirty="0" err="1"/>
              <a:t>MaOPs</a:t>
            </a:r>
            <a:r>
              <a:rPr lang="en-IN" sz="2200" dirty="0"/>
              <a:t>).</a:t>
            </a:r>
          </a:p>
          <a:p>
            <a:r>
              <a:rPr lang="en-IN" sz="2200" dirty="0"/>
              <a:t>This can be attributed to loss of selection pressure when </a:t>
            </a:r>
            <a:r>
              <a:rPr lang="en-IN" sz="2200" b="1" dirty="0"/>
              <a:t>dominance</a:t>
            </a:r>
            <a:r>
              <a:rPr lang="en-IN" sz="2200" dirty="0"/>
              <a:t> is adopted as a selection criteria for individuals in a small population in high dimensionality problems.</a:t>
            </a:r>
          </a:p>
          <a:p>
            <a:r>
              <a:rPr lang="en-IN" sz="2200" dirty="0"/>
              <a:t>RVEA handles </a:t>
            </a:r>
            <a:r>
              <a:rPr lang="en-IN" sz="2200" dirty="0" err="1"/>
              <a:t>MaOPs</a:t>
            </a:r>
            <a:r>
              <a:rPr lang="en-IN" sz="2200" dirty="0"/>
              <a:t> by using Reference vectors to guide the evolution towards the pareto front</a:t>
            </a:r>
            <a:r>
              <a:rPr lang="en-IN" sz="2200" dirty="0" smtClean="0"/>
              <a:t>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7834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vector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0700" y="1820614"/>
            <a:ext cx="4399185" cy="13098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1584662-5A8F-4922-B631-CC939A1198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92"/>
          <a:stretch/>
        </p:blipFill>
        <p:spPr>
          <a:xfrm>
            <a:off x="590118" y="2095473"/>
            <a:ext cx="4749827" cy="36767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754" y="3615889"/>
            <a:ext cx="1942663" cy="44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7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1132" y="1636400"/>
            <a:ext cx="6236349" cy="447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1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Off-spring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Simulated Binary Crossover</a:t>
            </a:r>
          </a:p>
          <a:p>
            <a:r>
              <a:rPr lang="en-US" dirty="0" smtClean="0"/>
              <a:t>Polynomial Mutation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35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Vector Guided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Objective value translation: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Population partition: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920" y="2292376"/>
            <a:ext cx="1718524" cy="6985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0592D0B-7197-4558-8D9C-3827D6A637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91" r="4334" b="2735"/>
          <a:stretch/>
        </p:blipFill>
        <p:spPr>
          <a:xfrm>
            <a:off x="5570977" y="3481714"/>
            <a:ext cx="2362410" cy="209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0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Angle Penalized Distance: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Elitism selection..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800" y="1800000"/>
            <a:ext cx="3413987" cy="6271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800" y="2706105"/>
            <a:ext cx="3512088" cy="127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16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vector adaptation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9365D4-B260-4BDA-9D86-99DFE6D92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03" y="1800001"/>
            <a:ext cx="4714875" cy="41042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B3CB3A7-8504-47BB-B19C-F22356FB2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035" y="1875135"/>
            <a:ext cx="45910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0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ustom 2">
      <a:majorFont>
        <a:latin typeface="Sitka Subheading"/>
        <a:ea typeface=""/>
        <a:cs typeface=""/>
      </a:majorFont>
      <a:minorFont>
        <a:latin typeface="Sitka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14D5DAE-1436-4E34-9159-637152A88DD1}" vid="{39FC489D-5AAD-44D9-B1F7-D2F4834E7E2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476</TotalTime>
  <Words>287</Words>
  <Application>Microsoft Office PowerPoint</Application>
  <PresentationFormat>Widescreen</PresentationFormat>
  <Paragraphs>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Sitka Subheading</vt:lpstr>
      <vt:lpstr>Constantia</vt:lpstr>
      <vt:lpstr>Sitka Heading</vt:lpstr>
      <vt:lpstr>Times New Roman</vt:lpstr>
      <vt:lpstr>Arial</vt:lpstr>
      <vt:lpstr>Sitka Text</vt:lpstr>
      <vt:lpstr>Theme1</vt:lpstr>
      <vt:lpstr>RVEA</vt:lpstr>
      <vt:lpstr>MOPs and Surrogate Modelling</vt:lpstr>
      <vt:lpstr>Reference Vector Guided Evolutionary Algorithm vs MOEAs</vt:lpstr>
      <vt:lpstr>Reference vector</vt:lpstr>
      <vt:lpstr>Basic algorithm</vt:lpstr>
      <vt:lpstr>Off-spring creation</vt:lpstr>
      <vt:lpstr>Reference Vector Guided Selection</vt:lpstr>
      <vt:lpstr>PowerPoint Presentation</vt:lpstr>
      <vt:lpstr>Reference vector adaptation</vt:lpstr>
      <vt:lpstr>PowerPoint Presentation</vt:lpstr>
      <vt:lpstr>Preference Articulation</vt:lpstr>
      <vt:lpstr>Irregular PFs</vt:lpstr>
      <vt:lpstr>Handling constraints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of Vanadium Microalloyed Steel Composition Using Evolutionary Deep Learning Techniques</dc:title>
  <dc:creator>Bhupinder Saini</dc:creator>
  <cp:lastModifiedBy>swagata roy</cp:lastModifiedBy>
  <cp:revision>35</cp:revision>
  <dcterms:created xsi:type="dcterms:W3CDTF">2018-05-02T13:42:02Z</dcterms:created>
  <dcterms:modified xsi:type="dcterms:W3CDTF">2019-03-07T16:06:20Z</dcterms:modified>
</cp:coreProperties>
</file>