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58" r:id="rId5"/>
    <p:sldId id="259" r:id="rId6"/>
    <p:sldId id="262" r:id="rId7"/>
    <p:sldId id="263"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oakos47@gmail.com" initials="" lastIdx="1" clrIdx="0">
    <p:extLst>
      <p:ext uri="{19B8F6BF-5375-455C-9EA6-DF929625EA0E}">
        <p15:presenceInfo xmlns:p15="http://schemas.microsoft.com/office/powerpoint/2012/main" userId="a5016d5f62f9b8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4679" autoAdjust="0"/>
  </p:normalViewPr>
  <p:slideViewPr>
    <p:cSldViewPr>
      <p:cViewPr varScale="1">
        <p:scale>
          <a:sx n="108" d="100"/>
          <a:sy n="108" d="100"/>
        </p:scale>
        <p:origin x="195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9T22:50:28.896"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2D4D1-A20E-44D7-8D4B-2BB3E66D645D}" type="datetimeFigureOut">
              <a:rPr lang="el-GR" smtClean="0"/>
              <a:t>29/5/2024</a:t>
            </a:fld>
            <a:endParaRPr lang="el-GR"/>
          </a:p>
        </p:txBody>
      </p:sp>
      <p:sp>
        <p:nvSpPr>
          <p:cNvPr id="4" name="Θέση εικόνας διαφάνειας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80E74-FF71-4477-BB27-96F27C8599FD}" type="slidenum">
              <a:rPr lang="el-GR" smtClean="0"/>
              <a:t>‹#›</a:t>
            </a:fld>
            <a:endParaRPr lang="el-GR"/>
          </a:p>
        </p:txBody>
      </p:sp>
    </p:spTree>
    <p:extLst>
      <p:ext uri="{BB962C8B-B14F-4D97-AF65-F5344CB8AC3E}">
        <p14:creationId xmlns:p14="http://schemas.microsoft.com/office/powerpoint/2010/main" val="369882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3C180E74-FF71-4477-BB27-96F27C8599FD}" type="slidenum">
              <a:rPr lang="el-GR" smtClean="0"/>
              <a:t>6</a:t>
            </a:fld>
            <a:endParaRPr lang="el-GR"/>
          </a:p>
        </p:txBody>
      </p:sp>
    </p:spTree>
    <p:extLst>
      <p:ext uri="{BB962C8B-B14F-4D97-AF65-F5344CB8AC3E}">
        <p14:creationId xmlns:p14="http://schemas.microsoft.com/office/powerpoint/2010/main" val="122977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38815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109647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48092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271740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184353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100253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170709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94012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6621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297540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12159-4C5F-4C84-A8E2-A95264118C32}" type="datetimeFigureOut">
              <a:rPr lang="en-US" smtClean="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95C569-7FD2-4B47-9849-C44A78BDAC44}" type="slidenum">
              <a:rPr lang="en-US" smtClean="0"/>
              <a:t>‹#›</a:t>
            </a:fld>
            <a:endParaRPr lang="en-US" dirty="0"/>
          </a:p>
        </p:txBody>
      </p:sp>
    </p:spTree>
    <p:extLst>
      <p:ext uri="{BB962C8B-B14F-4D97-AF65-F5344CB8AC3E}">
        <p14:creationId xmlns:p14="http://schemas.microsoft.com/office/powerpoint/2010/main" val="288241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12159-4C5F-4C84-A8E2-A95264118C32}" type="datetimeFigureOut">
              <a:rPr lang="en-US" smtClean="0"/>
              <a:t>5/29/2024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5C569-7FD2-4B47-9849-C44A78BDAC44}" type="slidenum">
              <a:rPr lang="en-US" smtClean="0"/>
              <a:t>‹#›</a:t>
            </a:fld>
            <a:endParaRPr lang="en-US" dirty="0"/>
          </a:p>
        </p:txBody>
      </p:sp>
    </p:spTree>
    <p:extLst>
      <p:ext uri="{BB962C8B-B14F-4D97-AF65-F5344CB8AC3E}">
        <p14:creationId xmlns:p14="http://schemas.microsoft.com/office/powerpoint/2010/main" val="39325927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Autofit/>
          </a:bodyPr>
          <a:lstStyle/>
          <a:p>
            <a:r>
              <a:rPr lang="en-GB" sz="9600" dirty="0">
                <a:solidFill>
                  <a:schemeClr val="bg1"/>
                </a:solidFill>
                <a:latin typeface="Algerian" pitchFamily="82" charset="0"/>
              </a:rPr>
              <a:t>Ai-optibUILD</a:t>
            </a:r>
            <a:endParaRPr lang="en-US" sz="9600" dirty="0">
              <a:solidFill>
                <a:schemeClr val="bg1"/>
              </a:solidFill>
              <a:latin typeface="Algerian" pitchFamily="82" charset="0"/>
            </a:endParaRPr>
          </a:p>
        </p:txBody>
      </p:sp>
      <p:sp>
        <p:nvSpPr>
          <p:cNvPr id="3" name="Subtitle 2"/>
          <p:cNvSpPr>
            <a:spLocks noGrp="1"/>
          </p:cNvSpPr>
          <p:nvPr>
            <p:ph type="subTitle" idx="1"/>
          </p:nvPr>
        </p:nvSpPr>
        <p:spPr>
          <a:xfrm>
            <a:off x="1295400" y="1828800"/>
            <a:ext cx="6400800" cy="2362200"/>
          </a:xfrm>
        </p:spPr>
        <p:txBody>
          <a:bodyPr>
            <a:noAutofit/>
          </a:bodyPr>
          <a:lstStyle/>
          <a:p>
            <a:r>
              <a:rPr lang="el-GR" dirty="0">
                <a:solidFill>
                  <a:schemeClr val="bg1"/>
                </a:solidFill>
              </a:rPr>
              <a:t>Γιώργος Μπαθρέλος</a:t>
            </a:r>
          </a:p>
          <a:p>
            <a:r>
              <a:rPr lang="el-GR" dirty="0">
                <a:solidFill>
                  <a:schemeClr val="bg1"/>
                </a:solidFill>
              </a:rPr>
              <a:t>Γιάννης Παραστατίδης</a:t>
            </a:r>
          </a:p>
          <a:p>
            <a:r>
              <a:rPr lang="el-GR" dirty="0">
                <a:solidFill>
                  <a:schemeClr val="bg1"/>
                </a:solidFill>
              </a:rPr>
              <a:t>Μιχάλης Κουσκουβελάκος</a:t>
            </a:r>
          </a:p>
          <a:p>
            <a:r>
              <a:rPr lang="el-GR" dirty="0">
                <a:solidFill>
                  <a:schemeClr val="bg1"/>
                </a:solidFill>
              </a:rPr>
              <a:t>Έλιμπερτ Πάπα</a:t>
            </a:r>
            <a:endParaRPr lang="en-US"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114800"/>
            <a:ext cx="4572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02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8EA733-54A2-9C1A-CA17-2CA21A799C61}"/>
              </a:ext>
            </a:extLst>
          </p:cNvPr>
          <p:cNvSpPr>
            <a:spLocks noGrp="1"/>
          </p:cNvSpPr>
          <p:nvPr>
            <p:ph type="title"/>
          </p:nvPr>
        </p:nvSpPr>
        <p:spPr>
          <a:xfrm>
            <a:off x="457200" y="274638"/>
            <a:ext cx="6934200" cy="944562"/>
          </a:xfrm>
        </p:spPr>
        <p:txBody>
          <a:bodyPr>
            <a:normAutofit fontScale="90000"/>
          </a:bodyPr>
          <a:lstStyle/>
          <a:p>
            <a:r>
              <a:rPr lang="el-GR" dirty="0"/>
              <a:t>Το </a:t>
            </a:r>
            <a:r>
              <a:rPr lang="en-US" dirty="0"/>
              <a:t>AI-</a:t>
            </a:r>
            <a:r>
              <a:rPr lang="en-US" dirty="0" err="1"/>
              <a:t>Optibuild</a:t>
            </a:r>
            <a:r>
              <a:rPr lang="en-US" dirty="0"/>
              <a:t> </a:t>
            </a:r>
            <a:r>
              <a:rPr lang="el-GR" dirty="0"/>
              <a:t>απευθύνεται σε:</a:t>
            </a:r>
          </a:p>
        </p:txBody>
      </p:sp>
      <p:sp>
        <p:nvSpPr>
          <p:cNvPr id="3" name="Θέση περιεχομένου 2">
            <a:extLst>
              <a:ext uri="{FF2B5EF4-FFF2-40B4-BE49-F238E27FC236}">
                <a16:creationId xmlns:a16="http://schemas.microsoft.com/office/drawing/2014/main" id="{96AEEB63-56B3-1AF3-86DC-967018BA2A92}"/>
              </a:ext>
            </a:extLst>
          </p:cNvPr>
          <p:cNvSpPr>
            <a:spLocks noGrp="1"/>
          </p:cNvSpPr>
          <p:nvPr>
            <p:ph idx="1"/>
          </p:nvPr>
        </p:nvSpPr>
        <p:spPr/>
        <p:txBody>
          <a:bodyPr>
            <a:normAutofit/>
          </a:bodyPr>
          <a:lstStyle/>
          <a:p>
            <a:r>
              <a:rPr lang="el-GR" sz="2000" dirty="0"/>
              <a:t>Ενθουσιώδεις της Τεχνολογίας: Άτομα που απολαμβάνουν να κατασκευάζουν και να </a:t>
            </a:r>
            <a:r>
              <a:rPr lang="el-GR" sz="2000" dirty="0" err="1"/>
              <a:t>παραμετροποιούν</a:t>
            </a:r>
            <a:r>
              <a:rPr lang="el-GR" sz="2000" dirty="0"/>
              <a:t> τον δικό τους υπολογιστή.</a:t>
            </a:r>
            <a:endParaRPr lang="en-US" sz="2000" dirty="0"/>
          </a:p>
          <a:p>
            <a:r>
              <a:rPr lang="el-GR" sz="2000" dirty="0" err="1"/>
              <a:t>Gamers</a:t>
            </a:r>
            <a:r>
              <a:rPr lang="el-GR" sz="2000" dirty="0"/>
              <a:t>: Παίκτες που αναζητούν το καλύτερο δυνατό σύστημα για την βέλτιστη εμπειρία παιχνιδιού.</a:t>
            </a:r>
            <a:endParaRPr lang="en-US" sz="2000" dirty="0"/>
          </a:p>
          <a:p>
            <a:r>
              <a:rPr lang="el-GR" sz="2000" dirty="0"/>
              <a:t>Επαγγελματίες: Επαγγελματίες που χρειάζονται ισχυρά και αξιόπιστα συστήματα για τη δουλειά τους, όπως γραφίστες, προγραμματιστές και μηχανικούς.</a:t>
            </a:r>
          </a:p>
          <a:p>
            <a:r>
              <a:rPr lang="el-GR" sz="2000" dirty="0"/>
              <a:t>Αρχάριους: Νέοι χρήστες που δεν έχουν γνώσεις ή εμπειρία στην κατασκευή υπολογιστών και χρειάζονται καθοδήγηση.</a:t>
            </a:r>
          </a:p>
          <a:p>
            <a:endParaRPr lang="el-GR" sz="2000" dirty="0"/>
          </a:p>
        </p:txBody>
      </p:sp>
      <p:pic>
        <p:nvPicPr>
          <p:cNvPr id="4" name="Picture 2">
            <a:extLst>
              <a:ext uri="{FF2B5EF4-FFF2-40B4-BE49-F238E27FC236}">
                <a16:creationId xmlns:a16="http://schemas.microsoft.com/office/drawing/2014/main" id="{FB5D2F98-23C0-C377-6365-8290970AF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724400"/>
            <a:ext cx="4191000" cy="196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7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l-GR" dirty="0">
                <a:solidFill>
                  <a:schemeClr val="bg1"/>
                </a:solidFill>
              </a:rPr>
              <a:t>Η Ιστοσελίδα μας</a:t>
            </a:r>
            <a:endParaRPr lang="en-US" dirty="0">
              <a:solidFill>
                <a:schemeClr val="bg1"/>
              </a:solidFill>
            </a:endParaRPr>
          </a:p>
        </p:txBody>
      </p:sp>
      <p:sp>
        <p:nvSpPr>
          <p:cNvPr id="3" name="Content Placeholder 2"/>
          <p:cNvSpPr>
            <a:spLocks noGrp="1"/>
          </p:cNvSpPr>
          <p:nvPr>
            <p:ph idx="1"/>
          </p:nvPr>
        </p:nvSpPr>
        <p:spPr>
          <a:xfrm>
            <a:off x="488372" y="904009"/>
            <a:ext cx="8229600" cy="4267199"/>
          </a:xfrm>
        </p:spPr>
        <p:txBody>
          <a:bodyPr>
            <a:normAutofit lnSpcReduction="10000"/>
          </a:bodyPr>
          <a:lstStyle/>
          <a:p>
            <a:pPr marL="0" indent="0">
              <a:buNone/>
            </a:pPr>
            <a:r>
              <a:rPr lang="el-GR" sz="2400" dirty="0">
                <a:solidFill>
                  <a:srgbClr val="002060"/>
                </a:solidFill>
              </a:rPr>
              <a:t>Το "Ai-OptiBuild" είναι μια προηγμένη εφαρμογή που εκμεταλλεύεται την τεχνητή νοημοσύνη για να προτείνει στους χρήστες τα ιδανικά εξαρτήματα για την κατασκευή ενός εξαιρετικού υπολογιστικού συστήματος, λαμβάνοντας υπόψη τη διαθεσιμότητα στην περιοχή τους, τις τιμές και τις επιδόσεις. </a:t>
            </a:r>
          </a:p>
          <a:p>
            <a:pPr marL="0" indent="0">
              <a:buNone/>
            </a:pPr>
            <a:r>
              <a:rPr lang="el-GR" sz="2400" dirty="0">
                <a:solidFill>
                  <a:srgbClr val="002060"/>
                </a:solidFill>
              </a:rPr>
              <a:t>	Με το "Ai-OptiBuild", οι χρήστες μπορούν να κατασκευάσουν τον ιδανικό υπολογιστή τους χωρίς τον κόπο της έρευνας και της σύγκρισης διαφορετικών επιλογών. Η εξειδικευμένη και αυτόματη διαδικασία του "Ai-OptiBuild" διασφαλίζει ότι κάθε χρήστης λαμβάνει εξαρτήματα που ανταποκρίνονται ακριβώς στις δικές του ανάγκες και προτιμήσεις.</a:t>
            </a:r>
            <a:r>
              <a:rPr lang="el-GR" sz="1800" dirty="0">
                <a:solidFill>
                  <a:srgbClr val="002060"/>
                </a:solidFill>
              </a:rPr>
              <a:t>	</a:t>
            </a:r>
            <a:endParaRPr lang="en-US" sz="1800" dirty="0">
              <a:solidFill>
                <a:srgbClr val="002060"/>
              </a:solidFill>
            </a:endParaRPr>
          </a:p>
        </p:txBody>
      </p:sp>
      <p:pic>
        <p:nvPicPr>
          <p:cNvPr id="2050" name="Picture 2" descr="3,437,132 Free Stock Photos, High-Res Pictures, and Images - Getty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135" y="5054597"/>
            <a:ext cx="2705100" cy="18034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Make Money with Stock Photography | 2023 Gui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3235" y="5054598"/>
            <a:ext cx="2580729" cy="180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52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l-GR" dirty="0">
                <a:solidFill>
                  <a:schemeClr val="bg1"/>
                </a:solidFill>
              </a:rPr>
              <a:t>Πώς Λειτουργεί το </a:t>
            </a:r>
            <a:r>
              <a:rPr lang="en-GB" dirty="0">
                <a:solidFill>
                  <a:schemeClr val="bg1"/>
                </a:solidFill>
              </a:rPr>
              <a:t>AI-OptiBuild?</a:t>
            </a:r>
            <a:endParaRPr lang="en-US" dirty="0">
              <a:solidFill>
                <a:schemeClr val="bg1"/>
              </a:solidFill>
            </a:endParaRPr>
          </a:p>
        </p:txBody>
      </p:sp>
      <p:sp>
        <p:nvSpPr>
          <p:cNvPr id="3" name="Content Placeholder 2"/>
          <p:cNvSpPr>
            <a:spLocks noGrp="1"/>
          </p:cNvSpPr>
          <p:nvPr>
            <p:ph idx="1"/>
          </p:nvPr>
        </p:nvSpPr>
        <p:spPr>
          <a:xfrm>
            <a:off x="457200" y="990600"/>
            <a:ext cx="5507322" cy="4114800"/>
          </a:xfrm>
        </p:spPr>
        <p:txBody>
          <a:bodyPr>
            <a:normAutofit fontScale="70000" lnSpcReduction="20000"/>
          </a:bodyPr>
          <a:lstStyle/>
          <a:p>
            <a:pPr marL="0" indent="0">
              <a:buNone/>
            </a:pPr>
            <a:r>
              <a:rPr lang="el-GR" sz="2400" dirty="0">
                <a:solidFill>
                  <a:srgbClr val="FFC000"/>
                </a:solidFill>
              </a:rPr>
              <a:t>Το πρόγραμμα λειτουργεί βάσει δύο βασικών παραμέτρων: την διαθεσιμότητα των εξαρτημάτων στην αγορά του χρήστη και τον προϋπολογισμό που έχει ορίσει. Χρησιμοποιώντας αλγόριθμους μηχανικής μάθησης και αναλυτικές δεξιότητες, το "Ai-OptiBuild" αξιολογεί δεδομένα από διάφορες πηγές για να διαμορφώσει προτάσεις που εξυπηρετούν τις ανάγκες του κάθε χρήστη.</a:t>
            </a:r>
            <a:endParaRPr lang="en-GB" sz="2400" dirty="0">
              <a:solidFill>
                <a:srgbClr val="FFC000"/>
              </a:solidFill>
            </a:endParaRPr>
          </a:p>
          <a:p>
            <a:pPr marL="0" indent="0">
              <a:buNone/>
            </a:pPr>
            <a:r>
              <a:rPr lang="en-GB" sz="2400" dirty="0">
                <a:solidFill>
                  <a:srgbClr val="FFC000"/>
                </a:solidFill>
              </a:rPr>
              <a:t>	</a:t>
            </a:r>
            <a:r>
              <a:rPr lang="el-GR" sz="2600" dirty="0">
                <a:solidFill>
                  <a:srgbClr val="FFC000"/>
                </a:solidFill>
              </a:rPr>
              <a:t>Οι προτάσεις που παράγονται από το "Ai-OptiBuild" εστιάζουν στη βέλτιστη συνδυασμένη απόδοση και τιμή, προσφέροντας στον χρήστη τον καλύτερο συνδυασμό από την άποψη της απόδοσης του υπολογιστή του και του προϋπολογισμού του. Επιπλέον, το πρόγραμμα λαμβάνει υπόψη τις τελευταίες τάσεις στην αγορά τεχνολογίας, εξασφαλίζοντας ότι οι προτεινόμενες λύσεις είναι ενημερωμένες και αξιόπιστες.</a:t>
            </a:r>
            <a:endParaRPr lang="en-US" sz="2600" dirty="0">
              <a:solidFill>
                <a:srgbClr val="FFC000"/>
              </a:solidFill>
            </a:endParaRPr>
          </a:p>
        </p:txBody>
      </p:sp>
      <p:pic>
        <p:nvPicPr>
          <p:cNvPr id="3074" name="Picture 2" descr="Pc Images – Browse 3,177,439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722" y="4629149"/>
            <a:ext cx="2971800" cy="22288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4522" y="1672936"/>
            <a:ext cx="3172409" cy="5181600"/>
          </a:xfrm>
          <a:prstGeom prst="rect">
            <a:avLst/>
          </a:prstGeom>
        </p:spPr>
      </p:pic>
    </p:spTree>
    <p:extLst>
      <p:ext uri="{BB962C8B-B14F-4D97-AF65-F5344CB8AC3E}">
        <p14:creationId xmlns:p14="http://schemas.microsoft.com/office/powerpoint/2010/main" val="168447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820"/>
            <a:ext cx="8229600" cy="1143000"/>
          </a:xfrm>
        </p:spPr>
        <p:txBody>
          <a:bodyPr/>
          <a:lstStyle/>
          <a:p>
            <a:r>
              <a:rPr lang="el-GR" dirty="0">
                <a:solidFill>
                  <a:schemeClr val="bg1"/>
                </a:solidFill>
              </a:rPr>
              <a:t>Πρόσθετες Λειτουργίες</a:t>
            </a:r>
            <a:endParaRPr lang="en-US" dirty="0">
              <a:solidFill>
                <a:schemeClr val="bg1"/>
              </a:solidFill>
            </a:endParaRPr>
          </a:p>
        </p:txBody>
      </p:sp>
      <p:sp>
        <p:nvSpPr>
          <p:cNvPr id="3" name="Content Placeholder 2"/>
          <p:cNvSpPr>
            <a:spLocks noGrp="1"/>
          </p:cNvSpPr>
          <p:nvPr>
            <p:ph idx="1"/>
          </p:nvPr>
        </p:nvSpPr>
        <p:spPr>
          <a:xfrm>
            <a:off x="457200" y="1066800"/>
            <a:ext cx="8229600" cy="3810000"/>
          </a:xfrm>
        </p:spPr>
        <p:txBody>
          <a:bodyPr>
            <a:normAutofit/>
          </a:bodyPr>
          <a:lstStyle/>
          <a:p>
            <a:pPr>
              <a:buFont typeface="Wingdings" pitchFamily="2" charset="2"/>
              <a:buChar char="§"/>
            </a:pPr>
            <a:r>
              <a:rPr lang="el-GR" sz="1800" dirty="0">
                <a:solidFill>
                  <a:srgbClr val="99FFCC"/>
                </a:solidFill>
              </a:rPr>
              <a:t>Εξατομικευμένες Προτάσεις: Με βάση τις προτιμήσεις και τον προϋπολογισμό του χρήστη, το πρόγραμμα παρέχει εξατομικευμένες προτάσεις που είναι ιδανικές για τις ανάγκες του.</a:t>
            </a:r>
          </a:p>
          <a:p>
            <a:pPr>
              <a:buFont typeface="Wingdings" pitchFamily="2" charset="2"/>
              <a:buChar char="§"/>
            </a:pPr>
            <a:endParaRPr lang="el-GR" sz="1800" dirty="0">
              <a:solidFill>
                <a:srgbClr val="99FFCC"/>
              </a:solidFill>
            </a:endParaRPr>
          </a:p>
          <a:p>
            <a:pPr>
              <a:buFont typeface="Wingdings" pitchFamily="2" charset="2"/>
              <a:buChar char="§"/>
            </a:pPr>
            <a:endParaRPr lang="el-GR" sz="1800" dirty="0">
              <a:solidFill>
                <a:srgbClr val="99FFCC"/>
              </a:solidFill>
            </a:endParaRPr>
          </a:p>
          <a:p>
            <a:pPr>
              <a:buFont typeface="Wingdings" pitchFamily="2" charset="2"/>
              <a:buChar char="§"/>
            </a:pPr>
            <a:r>
              <a:rPr lang="el-GR" sz="1800" dirty="0">
                <a:solidFill>
                  <a:srgbClr val="99FFCC"/>
                </a:solidFill>
              </a:rPr>
              <a:t>Επιλογές Επεκτασιμότητας: Το πρόγραμμα προτείνει εξαρτήματα που είναι συμβατά και επεκτάσιμα, </a:t>
            </a:r>
          </a:p>
          <a:p>
            <a:pPr marL="0" indent="0">
              <a:buNone/>
            </a:pPr>
            <a:r>
              <a:rPr lang="el-GR" sz="1800" dirty="0">
                <a:solidFill>
                  <a:srgbClr val="99FFCC"/>
                </a:solidFill>
              </a:rPr>
              <a:t>       επιτρέποντας στους χρήστες να αναβαθμίσουν το σύστημά τους στο μέλλον με     </a:t>
            </a:r>
          </a:p>
          <a:p>
            <a:pPr marL="0" indent="0">
              <a:buNone/>
            </a:pPr>
            <a:r>
              <a:rPr lang="el-GR" sz="1800" dirty="0">
                <a:solidFill>
                  <a:srgbClr val="99FFCC"/>
                </a:solidFill>
              </a:rPr>
              <a:t>       ευκολία και αξιοπιστία.</a:t>
            </a:r>
          </a:p>
          <a:p>
            <a:pPr marL="0" indent="0">
              <a:buNone/>
            </a:pPr>
            <a:endParaRPr lang="en-US" sz="1600" dirty="0">
              <a:solidFill>
                <a:schemeClr val="bg1"/>
              </a:solidFill>
            </a:endParaRPr>
          </a:p>
        </p:txBody>
      </p:sp>
      <p:pic>
        <p:nvPicPr>
          <p:cNvPr id="8" name="Εικόνα 7">
            <a:extLst>
              <a:ext uri="{FF2B5EF4-FFF2-40B4-BE49-F238E27FC236}">
                <a16:creationId xmlns:a16="http://schemas.microsoft.com/office/drawing/2014/main" id="{B46FA4F8-6E40-70F1-4588-8E964C4C6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038600"/>
            <a:ext cx="4379259" cy="2506646"/>
          </a:xfrm>
          <a:prstGeom prst="rect">
            <a:avLst/>
          </a:prstGeom>
        </p:spPr>
      </p:pic>
    </p:spTree>
    <p:extLst>
      <p:ext uri="{BB962C8B-B14F-4D97-AF65-F5344CB8AC3E}">
        <p14:creationId xmlns:p14="http://schemas.microsoft.com/office/powerpoint/2010/main" val="3282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171F0E2-965F-AB36-B405-0F456BD784D0}"/>
              </a:ext>
            </a:extLst>
          </p:cNvPr>
          <p:cNvSpPr>
            <a:spLocks noGrp="1"/>
          </p:cNvSpPr>
          <p:nvPr>
            <p:ph type="title"/>
          </p:nvPr>
        </p:nvSpPr>
        <p:spPr>
          <a:xfrm>
            <a:off x="259672" y="104886"/>
            <a:ext cx="8229600" cy="1143000"/>
          </a:xfrm>
        </p:spPr>
        <p:txBody>
          <a:bodyPr/>
          <a:lstStyle/>
          <a:p>
            <a:r>
              <a:rPr lang="el-GR" dirty="0"/>
              <a:t>Πλεονεκτήματα</a:t>
            </a:r>
          </a:p>
        </p:txBody>
      </p:sp>
      <p:sp>
        <p:nvSpPr>
          <p:cNvPr id="3" name="Θέση περιεχομένου 2">
            <a:extLst>
              <a:ext uri="{FF2B5EF4-FFF2-40B4-BE49-F238E27FC236}">
                <a16:creationId xmlns:a16="http://schemas.microsoft.com/office/drawing/2014/main" id="{C5AEC8D8-509C-7AEE-94EA-6C6DF872D706}"/>
              </a:ext>
            </a:extLst>
          </p:cNvPr>
          <p:cNvSpPr>
            <a:spLocks noGrp="1"/>
          </p:cNvSpPr>
          <p:nvPr>
            <p:ph idx="1"/>
          </p:nvPr>
        </p:nvSpPr>
        <p:spPr>
          <a:xfrm>
            <a:off x="228600" y="1166018"/>
            <a:ext cx="8229600" cy="4525963"/>
          </a:xfrm>
        </p:spPr>
        <p:txBody>
          <a:bodyPr>
            <a:normAutofit/>
          </a:bodyPr>
          <a:lstStyle/>
          <a:p>
            <a:r>
              <a:rPr lang="el-GR" sz="2000" dirty="0"/>
              <a:t>Συνεχής Ενημέρωση: Το "</a:t>
            </a:r>
            <a:r>
              <a:rPr lang="el-GR" sz="2000" dirty="0" err="1"/>
              <a:t>Ai-OptiBuild</a:t>
            </a:r>
            <a:r>
              <a:rPr lang="el-GR" sz="2000" dirty="0"/>
              <a:t>" διατηρείται συνεχώς ενημερωμένο με τις νέες τεχνολογίες και τις διαθέσιμες επιλογές στην αγορά, εξασφαλίζοντας ότι οι προτάσεις του είναι πάντα τα πιο ενημερωμένες και αποτελεσματικές.</a:t>
            </a:r>
          </a:p>
          <a:p>
            <a:endParaRPr lang="el-GR" sz="2000" dirty="0"/>
          </a:p>
          <a:p>
            <a:r>
              <a:rPr lang="el-GR" sz="2000" dirty="0"/>
              <a:t>Ευκολία Χρήσης: Η </a:t>
            </a:r>
            <a:r>
              <a:rPr lang="el-GR" sz="2000" dirty="0" err="1"/>
              <a:t>διεπαφή</a:t>
            </a:r>
            <a:r>
              <a:rPr lang="el-GR" sz="2000" dirty="0"/>
              <a:t> του προγράμματος είναι φιλική προς τον χρήστη και εύκολη στη χρήση, επιτρέποντας στους χρήστες να περιηγηθούν στις προτάσεις και να προσαρμόσουν τις επιλογές τους με άνεση.</a:t>
            </a:r>
          </a:p>
          <a:p>
            <a:endParaRPr lang="el-GR" sz="2000" dirty="0"/>
          </a:p>
          <a:p>
            <a:r>
              <a:rPr lang="el-GR" sz="2000" dirty="0"/>
              <a:t>Αξιοπιστία και Εμπιστοσύνη: Οι προτάσεις του "</a:t>
            </a:r>
            <a:r>
              <a:rPr lang="el-GR" sz="2000" dirty="0" err="1"/>
              <a:t>Ai-OptiBuild</a:t>
            </a:r>
            <a:r>
              <a:rPr lang="el-GR" sz="2000" dirty="0"/>
              <a:t>" βασίζονται σε αναλυτικές δεξιότητες και σύγχρονους αλγόριθμους, προσφέροντας στους χρήστες αξιόπιστες λύσεις.</a:t>
            </a:r>
          </a:p>
        </p:txBody>
      </p:sp>
      <p:pic>
        <p:nvPicPr>
          <p:cNvPr id="4" name="Εικόνα 3">
            <a:extLst>
              <a:ext uri="{FF2B5EF4-FFF2-40B4-BE49-F238E27FC236}">
                <a16:creationId xmlns:a16="http://schemas.microsoft.com/office/drawing/2014/main" id="{35E641EA-6559-D30A-30C9-8D0A46DD1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482" y="5181600"/>
            <a:ext cx="2023918" cy="1571513"/>
          </a:xfrm>
          <a:prstGeom prst="rect">
            <a:avLst/>
          </a:prstGeom>
        </p:spPr>
      </p:pic>
    </p:spTree>
    <p:extLst>
      <p:ext uri="{BB962C8B-B14F-4D97-AF65-F5344CB8AC3E}">
        <p14:creationId xmlns:p14="http://schemas.microsoft.com/office/powerpoint/2010/main" val="132364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518F46-F273-5F43-5893-196EC02E07FF}"/>
              </a:ext>
            </a:extLst>
          </p:cNvPr>
          <p:cNvSpPr>
            <a:spLocks noGrp="1"/>
          </p:cNvSpPr>
          <p:nvPr>
            <p:ph type="title"/>
          </p:nvPr>
        </p:nvSpPr>
        <p:spPr>
          <a:xfrm>
            <a:off x="457200" y="274638"/>
            <a:ext cx="7924800" cy="1096962"/>
          </a:xfrm>
        </p:spPr>
        <p:txBody>
          <a:bodyPr>
            <a:normAutofit fontScale="90000"/>
          </a:bodyPr>
          <a:lstStyle/>
          <a:p>
            <a:r>
              <a:rPr lang="el-GR" dirty="0"/>
              <a:t>Μερικοί μελλοντικοί στόχοι για την εφαρμογή AI-</a:t>
            </a:r>
            <a:r>
              <a:rPr lang="el-GR" dirty="0" err="1"/>
              <a:t>Optibuild</a:t>
            </a:r>
            <a:r>
              <a:rPr lang="el-GR" dirty="0"/>
              <a:t> είναι:</a:t>
            </a:r>
          </a:p>
        </p:txBody>
      </p:sp>
      <p:sp>
        <p:nvSpPr>
          <p:cNvPr id="3" name="Θέση περιεχομένου 2">
            <a:extLst>
              <a:ext uri="{FF2B5EF4-FFF2-40B4-BE49-F238E27FC236}">
                <a16:creationId xmlns:a16="http://schemas.microsoft.com/office/drawing/2014/main" id="{4FD3B341-A5A6-0AC3-9638-98EA0BD07E37}"/>
              </a:ext>
            </a:extLst>
          </p:cNvPr>
          <p:cNvSpPr>
            <a:spLocks noGrp="1"/>
          </p:cNvSpPr>
          <p:nvPr>
            <p:ph idx="1"/>
          </p:nvPr>
        </p:nvSpPr>
        <p:spPr>
          <a:xfrm>
            <a:off x="609600" y="1600201"/>
            <a:ext cx="8077200" cy="4191000"/>
          </a:xfrm>
        </p:spPr>
        <p:txBody>
          <a:bodyPr>
            <a:normAutofit/>
          </a:bodyPr>
          <a:lstStyle/>
          <a:p>
            <a:r>
              <a:rPr lang="el-GR" sz="1800" dirty="0"/>
              <a:t>Βελτίωση Αλγορίθμων AI: Ανάπτυξη πιο ακριβών και προσαρμοστικών αλγορίθμων για καλύτερες προτάσεις εξαρτημάτων.</a:t>
            </a:r>
            <a:endParaRPr lang="en-US" sz="1800" dirty="0"/>
          </a:p>
          <a:p>
            <a:endParaRPr lang="en-US" sz="1800" dirty="0"/>
          </a:p>
          <a:p>
            <a:r>
              <a:rPr lang="el-GR" sz="1800" dirty="0"/>
              <a:t>Συνεργασίες με Καταστήματα: Δημιουργία συνεργασιών με περισσότερα καταστήματα για αποκλειστικές προσφορές και εκπτώσεις.</a:t>
            </a:r>
            <a:endParaRPr lang="en-US" sz="1800" dirty="0"/>
          </a:p>
          <a:p>
            <a:endParaRPr lang="en-US" sz="1800" dirty="0"/>
          </a:p>
          <a:p>
            <a:r>
              <a:rPr lang="el-GR" sz="1800" dirty="0"/>
              <a:t>Υποστήριξη Νέων Τεχνολογιών: Ενσωμάτωση υποστήριξης για νέα και αναδυόμενα τεχνολογικά προϊόντα και τάσεις.</a:t>
            </a:r>
            <a:endParaRPr lang="en-US" sz="1800" dirty="0"/>
          </a:p>
          <a:p>
            <a:endParaRPr lang="en-US" sz="1800" dirty="0"/>
          </a:p>
          <a:p>
            <a:r>
              <a:rPr lang="el-GR" sz="1800" dirty="0"/>
              <a:t>Διασύνδεση με Κοινότητες: Ανάπτυξη εργαλείων για την υποστήριξη και τη σύνδεση της κοινότητας χρηστών της εφαρμογής.</a:t>
            </a:r>
          </a:p>
          <a:p>
            <a:endParaRPr lang="el-GR" sz="1800" dirty="0"/>
          </a:p>
        </p:txBody>
      </p:sp>
    </p:spTree>
    <p:extLst>
      <p:ext uri="{BB962C8B-B14F-4D97-AF65-F5344CB8AC3E}">
        <p14:creationId xmlns:p14="http://schemas.microsoft.com/office/powerpoint/2010/main" val="362815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3962400"/>
            <a:ext cx="8229600" cy="609599"/>
          </a:xfrm>
        </p:spPr>
        <p:txBody>
          <a:bodyPr/>
          <a:lstStyle/>
          <a:p>
            <a:pPr marL="0" indent="0" algn="ctr">
              <a:buNone/>
            </a:pPr>
            <a:r>
              <a:rPr lang="el-GR" dirty="0">
                <a:solidFill>
                  <a:schemeClr val="bg1"/>
                </a:solidFill>
              </a:rPr>
              <a:t>ΕΥΧΑΡΙΣΤΟΥΜΕ ΠΟΛΥ!</a:t>
            </a:r>
            <a:endParaRPr lang="en-US" dirty="0">
              <a:solidFill>
                <a:schemeClr val="bg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1000"/>
            <a:ext cx="5562600" cy="33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068D810C-D242-6FA7-58E2-6A53E62F5A56}"/>
              </a:ext>
            </a:extLst>
          </p:cNvPr>
          <p:cNvSpPr txBox="1"/>
          <p:nvPr/>
        </p:nvSpPr>
        <p:spPr>
          <a:xfrm>
            <a:off x="609600" y="4817319"/>
            <a:ext cx="6096000" cy="1200329"/>
          </a:xfrm>
          <a:prstGeom prst="rect">
            <a:avLst/>
          </a:prstGeom>
          <a:noFill/>
        </p:spPr>
        <p:txBody>
          <a:bodyPr wrap="square">
            <a:spAutoFit/>
          </a:bodyPr>
          <a:lstStyle/>
          <a:p>
            <a:r>
              <a:rPr lang="el-GR" dirty="0">
                <a:solidFill>
                  <a:schemeClr val="bg1"/>
                </a:solidFill>
              </a:rPr>
              <a:t>Γιώργος Μπαθρέλος</a:t>
            </a:r>
          </a:p>
          <a:p>
            <a:r>
              <a:rPr lang="el-GR" dirty="0">
                <a:solidFill>
                  <a:schemeClr val="bg1"/>
                </a:solidFill>
              </a:rPr>
              <a:t>Γιάννης Παραστατίδης</a:t>
            </a:r>
          </a:p>
          <a:p>
            <a:r>
              <a:rPr lang="el-GR" dirty="0">
                <a:solidFill>
                  <a:schemeClr val="bg1"/>
                </a:solidFill>
              </a:rPr>
              <a:t>Μιχάλης Κουσκουβελάκος</a:t>
            </a:r>
          </a:p>
          <a:p>
            <a:r>
              <a:rPr lang="el-GR" dirty="0">
                <a:solidFill>
                  <a:schemeClr val="bg1"/>
                </a:solidFill>
              </a:rPr>
              <a:t>Έλιμπερτ Πάπα</a:t>
            </a:r>
            <a:endParaRPr lang="el-GR" dirty="0"/>
          </a:p>
        </p:txBody>
      </p:sp>
    </p:spTree>
    <p:extLst>
      <p:ext uri="{BB962C8B-B14F-4D97-AF65-F5344CB8AC3E}">
        <p14:creationId xmlns:p14="http://schemas.microsoft.com/office/powerpoint/2010/main" val="293025873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533</Words>
  <Application>Microsoft Office PowerPoint</Application>
  <PresentationFormat>Προβολή στην οθόνη (4:3)</PresentationFormat>
  <Paragraphs>43</Paragraphs>
  <Slides>8</Slides>
  <Notes>1</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8</vt:i4>
      </vt:variant>
    </vt:vector>
  </HeadingPairs>
  <TitlesOfParts>
    <vt:vector size="13" baseType="lpstr">
      <vt:lpstr>Algerian</vt:lpstr>
      <vt:lpstr>Arial</vt:lpstr>
      <vt:lpstr>Calibri</vt:lpstr>
      <vt:lpstr>Wingdings</vt:lpstr>
      <vt:lpstr>Office Theme</vt:lpstr>
      <vt:lpstr>Ai-optibUILD</vt:lpstr>
      <vt:lpstr>Το AI-Optibuild απευθύνεται σε:</vt:lpstr>
      <vt:lpstr>Η Ιστοσελίδα μας</vt:lpstr>
      <vt:lpstr>Πώς Λειτουργεί το AI-OptiBuild?</vt:lpstr>
      <vt:lpstr>Πρόσθετες Λειτουργίες</vt:lpstr>
      <vt:lpstr>Πλεονεκτήματα</vt:lpstr>
      <vt:lpstr>Μερικοί μελλοντικοί στόχοι για την εφαρμογή AI-Optibuild είναι:</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Ai-optibUILD</dc:title>
  <dc:creator>User</dc:creator>
  <cp:lastModifiedBy>elioakos47@gmail.com</cp:lastModifiedBy>
  <cp:revision>12</cp:revision>
  <dcterms:created xsi:type="dcterms:W3CDTF">2024-03-28T21:39:53Z</dcterms:created>
  <dcterms:modified xsi:type="dcterms:W3CDTF">2024-05-29T19:58:51Z</dcterms:modified>
</cp:coreProperties>
</file>