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Play" pitchFamily="2"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1BRDWtH+1TT5iriwziv8xi7rro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6f8937e9e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6f8937e9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26" name="Google Shape;2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5"/>
          <p:cNvSpPr>
            <a:spLocks noGrp="1"/>
          </p:cNvSpPr>
          <p:nvPr>
            <p:ph type="pic" idx="2"/>
          </p:nvPr>
        </p:nvSpPr>
        <p:spPr>
          <a:xfrm>
            <a:off x="5183188" y="987425"/>
            <a:ext cx="6172200" cy="4873625"/>
          </a:xfrm>
          <a:prstGeom prst="rect">
            <a:avLst/>
          </a:prstGeom>
          <a:noFill/>
          <a:ln>
            <a:noFill/>
          </a:ln>
        </p:spPr>
      </p:sp>
      <p:sp>
        <p:nvSpPr>
          <p:cNvPr id="64" name="Google Shape;64;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A5487"/>
              </a:buClr>
              <a:buSzPts val="7200"/>
              <a:buFont typeface="Play"/>
              <a:buNone/>
            </a:pPr>
            <a:r>
              <a:rPr lang="en-IN" sz="7200" b="1" i="1" u="sng">
                <a:solidFill>
                  <a:srgbClr val="1A5487"/>
                </a:solidFill>
                <a:highlight>
                  <a:srgbClr val="FF0000"/>
                </a:highlight>
              </a:rPr>
              <a:t>CUSTOMER CHURN ANALYSIS</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r>
              <a:rPr lang="en-IN" sz="2800"/>
              <a:t>- By Allen Thomas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C7EDFC"/>
            </a:gs>
            <a:gs pos="74000">
              <a:srgbClr val="72C4E9"/>
            </a:gs>
            <a:gs pos="83000">
              <a:srgbClr val="72C4E9"/>
            </a:gs>
            <a:gs pos="100000">
              <a:srgbClr val="A1D6F0"/>
            </a:gs>
          </a:gsLst>
          <a:lin ang="5400000" scaled="0"/>
        </a:gradFill>
        <a:effectLst/>
      </p:bgPr>
    </p:bg>
    <p:spTree>
      <p:nvGrpSpPr>
        <p:cNvPr id="1" name="Shape 144"/>
        <p:cNvGrpSpPr/>
        <p:nvPr/>
      </p:nvGrpSpPr>
      <p:grpSpPr>
        <a:xfrm>
          <a:off x="0" y="0"/>
          <a:ext cx="0" cy="0"/>
          <a:chOff x="0" y="0"/>
          <a:chExt cx="0" cy="0"/>
        </a:xfrm>
      </p:grpSpPr>
      <p:sp>
        <p:nvSpPr>
          <p:cNvPr id="145" name="Google Shape;145;p10"/>
          <p:cNvSpPr txBox="1">
            <a:spLocks noGrp="1"/>
          </p:cNvSpPr>
          <p:nvPr>
            <p:ph type="title"/>
          </p:nvPr>
        </p:nvSpPr>
        <p:spPr>
          <a:xfrm>
            <a:off x="453189" y="28019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200"/>
              <a:buFont typeface="Play"/>
              <a:buNone/>
            </a:pPr>
            <a:r>
              <a:rPr lang="en-IN" sz="3200" b="1" u="sng">
                <a:solidFill>
                  <a:srgbClr val="FF0000"/>
                </a:solidFill>
              </a:rPr>
              <a:t>Fiber Optic vs DSL</a:t>
            </a:r>
            <a:endParaRPr/>
          </a:p>
        </p:txBody>
      </p:sp>
      <p:pic>
        <p:nvPicPr>
          <p:cNvPr id="146" name="Google Shape;146;p10"/>
          <p:cNvPicPr preferRelativeResize="0">
            <a:picLocks noGrp="1"/>
          </p:cNvPicPr>
          <p:nvPr>
            <p:ph type="body" idx="1"/>
          </p:nvPr>
        </p:nvPicPr>
        <p:blipFill rotWithShape="1">
          <a:blip r:embed="rId3">
            <a:alphaModFix/>
          </a:blip>
          <a:srcRect/>
          <a:stretch/>
        </p:blipFill>
        <p:spPr>
          <a:xfrm>
            <a:off x="0" y="942975"/>
            <a:ext cx="10642600" cy="9972676"/>
          </a:xfrm>
          <a:prstGeom prst="rect">
            <a:avLst/>
          </a:prstGeom>
          <a:noFill/>
          <a:ln>
            <a:noFill/>
          </a:ln>
        </p:spPr>
      </p:pic>
      <p:sp>
        <p:nvSpPr>
          <p:cNvPr id="147" name="Google Shape;147;p10"/>
          <p:cNvSpPr txBox="1"/>
          <p:nvPr/>
        </p:nvSpPr>
        <p:spPr>
          <a:xfrm>
            <a:off x="9220200" y="1182390"/>
            <a:ext cx="2832100"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This Dashboard shows The comparison between Fiber Optic and DSL. Here, we can see that Fiber Optic shows greater Churn rate than DSL. The churn rate in DSL is seen to be less than 19%, whereas that of Fiber Optic Is greater than 23%. Also, the number of customers using DSL is lesser than customers using fiber optic. So this is something the company can work on. For maximising profits, the company can invest more heavily in DSL and give less emphasis on fibre optic.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AE2D5"/>
            </a:gs>
            <a:gs pos="74000">
              <a:srgbClr val="72C4E9"/>
            </a:gs>
            <a:gs pos="83000">
              <a:srgbClr val="72C4E9"/>
            </a:gs>
            <a:gs pos="100000">
              <a:srgbClr val="A1D6F0"/>
            </a:gs>
          </a:gsLst>
          <a:lin ang="5400000" scaled="0"/>
        </a:gradFill>
        <a:effectLst/>
      </p:bgPr>
    </p:bg>
    <p:spTree>
      <p:nvGrpSpPr>
        <p:cNvPr id="1" name="Shape 151"/>
        <p:cNvGrpSpPr/>
        <p:nvPr/>
      </p:nvGrpSpPr>
      <p:grpSpPr>
        <a:xfrm>
          <a:off x="0" y="0"/>
          <a:ext cx="0" cy="0"/>
          <a:chOff x="0" y="0"/>
          <a:chExt cx="0" cy="0"/>
        </a:xfrm>
      </p:grpSpPr>
      <p:sp>
        <p:nvSpPr>
          <p:cNvPr id="152" name="Google Shape;152;p11"/>
          <p:cNvSpPr txBox="1">
            <a:spLocks noGrp="1"/>
          </p:cNvSpPr>
          <p:nvPr>
            <p:ph type="title"/>
          </p:nvPr>
        </p:nvSpPr>
        <p:spPr>
          <a:xfrm>
            <a:off x="394204" y="42306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200"/>
              <a:buFont typeface="Play"/>
              <a:buNone/>
            </a:pPr>
            <a:r>
              <a:rPr lang="en-IN" sz="3200" b="1" u="sng" dirty="0">
                <a:solidFill>
                  <a:srgbClr val="FF0000"/>
                </a:solidFill>
              </a:rPr>
              <a:t>Online Service Analysis</a:t>
            </a:r>
            <a:endParaRPr dirty="0"/>
          </a:p>
        </p:txBody>
      </p:sp>
      <p:pic>
        <p:nvPicPr>
          <p:cNvPr id="153" name="Google Shape;153;p11"/>
          <p:cNvPicPr preferRelativeResize="0">
            <a:picLocks noGrp="1"/>
          </p:cNvPicPr>
          <p:nvPr>
            <p:ph type="body" idx="1"/>
          </p:nvPr>
        </p:nvPicPr>
        <p:blipFill rotWithShape="1">
          <a:blip r:embed="rId3">
            <a:alphaModFix/>
          </a:blip>
          <a:srcRect/>
          <a:stretch/>
        </p:blipFill>
        <p:spPr>
          <a:xfrm>
            <a:off x="1" y="1085849"/>
            <a:ext cx="7214101" cy="9344025"/>
          </a:xfrm>
          <a:prstGeom prst="rect">
            <a:avLst/>
          </a:prstGeom>
          <a:noFill/>
          <a:ln>
            <a:noFill/>
          </a:ln>
        </p:spPr>
      </p:pic>
      <p:sp>
        <p:nvSpPr>
          <p:cNvPr id="154" name="Google Shape;154;p11"/>
          <p:cNvSpPr txBox="1"/>
          <p:nvPr/>
        </p:nvSpPr>
        <p:spPr>
          <a:xfrm>
            <a:off x="6539997" y="152400"/>
            <a:ext cx="5603876" cy="72942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Arial"/>
                <a:ea typeface="Arial"/>
                <a:cs typeface="Arial"/>
                <a:sym typeface="Arial"/>
              </a:rPr>
              <a:t>This Dashboard shows Churn Analysis with respect to the Online Services. The Online Services refer to 3 services- tech support, online security and online backup. After visualising the Data, </a:t>
            </a:r>
            <a:r>
              <a:rPr lang="en-IN" sz="1800" dirty="0">
                <a:solidFill>
                  <a:schemeClr val="dk1"/>
                </a:solidFill>
                <a:highlight>
                  <a:srgbClr val="FFFF00"/>
                </a:highlight>
                <a:latin typeface="Arial"/>
                <a:ea typeface="Arial"/>
                <a:cs typeface="Arial"/>
                <a:sym typeface="Arial"/>
              </a:rPr>
              <a:t>the first point to notice is that customers with no online backup have higher Churn rate than customers with online backup. Customers with no online backup had a churn rate of more than 56% of the total churn, whereas these customers with no online backup made up only around 41% of the total dataset. Therefore, we can infer that it is important to push the customers into taking this online backup option. At the same time, we can infer that online security doesn't seem to be that important since the customer churn rate it’s as high for customers with online security. We can see that customers with online security had a high churn rate of 55% of the total churn, whereas these customers with online security made up only around 44% of the dataset. Therefore, we can afford to invest less into online security as compared to online backup</a:t>
            </a:r>
            <a:r>
              <a:rPr lang="en-IN" sz="1800" dirty="0">
                <a:solidFill>
                  <a:schemeClr val="dk1"/>
                </a:solidFill>
                <a:latin typeface="Arial"/>
                <a:ea typeface="Arial"/>
                <a:cs typeface="Arial"/>
                <a:sym typeface="Arial"/>
              </a:rPr>
              <a:t>. Next, in the case of tech support churn rate is around 48% of the total churn, and the customers with tech support account for around 39% of the total dataset. So, we can invest big into tech support and online backup.</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D0AE9D"/>
            </a:gs>
            <a:gs pos="74000">
              <a:srgbClr val="72C4E9"/>
            </a:gs>
            <a:gs pos="83000">
              <a:srgbClr val="72C4E9"/>
            </a:gs>
            <a:gs pos="100000">
              <a:srgbClr val="A1D6F0"/>
            </a:gs>
          </a:gsLst>
          <a:lin ang="5400000" scaled="0"/>
        </a:gradFill>
        <a:effectLst/>
      </p:bgPr>
    </p:bg>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442912" y="18745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200"/>
              <a:buFont typeface="Play"/>
              <a:buNone/>
            </a:pPr>
            <a:r>
              <a:rPr lang="en-IN" sz="3200" b="1" u="sng">
                <a:solidFill>
                  <a:srgbClr val="FF0000"/>
                </a:solidFill>
              </a:rPr>
              <a:t>Phone Service vs Multiple Lines</a:t>
            </a:r>
            <a:endParaRPr/>
          </a:p>
        </p:txBody>
      </p:sp>
      <p:pic>
        <p:nvPicPr>
          <p:cNvPr id="160" name="Google Shape;160;p12"/>
          <p:cNvPicPr preferRelativeResize="0">
            <a:picLocks noGrp="1"/>
          </p:cNvPicPr>
          <p:nvPr>
            <p:ph type="body" idx="1"/>
          </p:nvPr>
        </p:nvPicPr>
        <p:blipFill rotWithShape="1">
          <a:blip r:embed="rId3">
            <a:alphaModFix/>
          </a:blip>
          <a:srcRect/>
          <a:stretch/>
        </p:blipFill>
        <p:spPr>
          <a:xfrm>
            <a:off x="-144379" y="850233"/>
            <a:ext cx="11034089" cy="9622506"/>
          </a:xfrm>
          <a:prstGeom prst="rect">
            <a:avLst/>
          </a:prstGeom>
          <a:noFill/>
          <a:ln>
            <a:noFill/>
          </a:ln>
        </p:spPr>
      </p:pic>
      <p:sp>
        <p:nvSpPr>
          <p:cNvPr id="161" name="Google Shape;161;p12"/>
          <p:cNvSpPr txBox="1"/>
          <p:nvPr/>
        </p:nvSpPr>
        <p:spPr>
          <a:xfrm>
            <a:off x="9961418" y="1330044"/>
            <a:ext cx="2087706"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Here, we are Analysing Phone Service and Multiple Lines with respect to the Churn Status. We basically find that both phone services and multiple lines are important extra services.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C4A7E8"/>
            </a:gs>
            <a:gs pos="74000">
              <a:srgbClr val="72C4E9"/>
            </a:gs>
            <a:gs pos="83000">
              <a:srgbClr val="72C4E9"/>
            </a:gs>
            <a:gs pos="100000">
              <a:srgbClr val="A1D6F0"/>
            </a:gs>
          </a:gsLst>
          <a:lin ang="5400000" scaled="0"/>
        </a:gradFill>
        <a:effectLst/>
      </p:bgPr>
    </p:bg>
    <p:spTree>
      <p:nvGrpSpPr>
        <p:cNvPr id="1" name="Shape 165"/>
        <p:cNvGrpSpPr/>
        <p:nvPr/>
      </p:nvGrpSpPr>
      <p:grpSpPr>
        <a:xfrm>
          <a:off x="0" y="0"/>
          <a:ext cx="0" cy="0"/>
          <a:chOff x="0" y="0"/>
          <a:chExt cx="0" cy="0"/>
        </a:xfrm>
      </p:grpSpPr>
      <p:sp>
        <p:nvSpPr>
          <p:cNvPr id="166" name="Google Shape;166;p13"/>
          <p:cNvSpPr txBox="1">
            <a:spLocks noGrp="1"/>
          </p:cNvSpPr>
          <p:nvPr>
            <p:ph type="title"/>
          </p:nvPr>
        </p:nvSpPr>
        <p:spPr>
          <a:xfrm>
            <a:off x="657726" y="20875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200"/>
              <a:buFont typeface="Play"/>
              <a:buNone/>
            </a:pPr>
            <a:r>
              <a:rPr lang="en-IN" sz="3200" b="1" u="sng">
                <a:solidFill>
                  <a:srgbClr val="FF0000"/>
                </a:solidFill>
              </a:rPr>
              <a:t>Churn Analysis for Streaming</a:t>
            </a:r>
            <a:endParaRPr/>
          </a:p>
        </p:txBody>
      </p:sp>
      <p:pic>
        <p:nvPicPr>
          <p:cNvPr id="167" name="Google Shape;167;p13"/>
          <p:cNvPicPr preferRelativeResize="0">
            <a:picLocks noGrp="1"/>
          </p:cNvPicPr>
          <p:nvPr>
            <p:ph type="body" idx="1"/>
          </p:nvPr>
        </p:nvPicPr>
        <p:blipFill rotWithShape="1">
          <a:blip r:embed="rId3">
            <a:alphaModFix/>
          </a:blip>
          <a:srcRect/>
          <a:stretch/>
        </p:blipFill>
        <p:spPr>
          <a:xfrm>
            <a:off x="242889" y="871538"/>
            <a:ext cx="8615362" cy="9844087"/>
          </a:xfrm>
          <a:prstGeom prst="rect">
            <a:avLst/>
          </a:prstGeom>
          <a:noFill/>
          <a:ln>
            <a:noFill/>
          </a:ln>
        </p:spPr>
      </p:pic>
      <p:sp>
        <p:nvSpPr>
          <p:cNvPr id="168" name="Google Shape;168;p13"/>
          <p:cNvSpPr txBox="1"/>
          <p:nvPr/>
        </p:nvSpPr>
        <p:spPr>
          <a:xfrm flipH="1">
            <a:off x="8204200" y="995170"/>
            <a:ext cx="3744910"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This Dashboard shows Churn Analysis with respect to Streaming Services. In this particular visualization, we can see that there are 2 services- Streaming TV and Streaming Movies. We can see that streaming TV services have lower churn as compared to streaming movie services. By studying the 2 bar charts shown, I have come to the conclusion that we can get rid of streaming movies and focus on streaming TV. Try to give better offer for streaming TV, and try to drive the customer traffic towards streaming TV rather than streaming movies, because streaming TV seems to have lower churn rate.</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7FB886"/>
            </a:gs>
            <a:gs pos="74000">
              <a:srgbClr val="72C4E9"/>
            </a:gs>
            <a:gs pos="83000">
              <a:srgbClr val="72C4E9"/>
            </a:gs>
            <a:gs pos="100000">
              <a:srgbClr val="A1D6F0"/>
            </a:gs>
          </a:gsLst>
          <a:lin ang="5400000" scaled="0"/>
        </a:gradFill>
        <a:effectLst/>
      </p:bgPr>
    </p:bg>
    <p:spTree>
      <p:nvGrpSpPr>
        <p:cNvPr id="1" name="Shape 172"/>
        <p:cNvGrpSpPr/>
        <p:nvPr/>
      </p:nvGrpSpPr>
      <p:grpSpPr>
        <a:xfrm>
          <a:off x="0" y="0"/>
          <a:ext cx="0" cy="0"/>
          <a:chOff x="0" y="0"/>
          <a:chExt cx="0" cy="0"/>
        </a:xfrm>
      </p:grpSpPr>
      <p:sp>
        <p:nvSpPr>
          <p:cNvPr id="173" name="Google Shape;173;p14"/>
          <p:cNvSpPr txBox="1">
            <a:spLocks noGrp="1"/>
          </p:cNvSpPr>
          <p:nvPr>
            <p:ph type="title"/>
          </p:nvPr>
        </p:nvSpPr>
        <p:spPr>
          <a:xfrm>
            <a:off x="594651" y="-113674"/>
            <a:ext cx="10523621" cy="16064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200"/>
              <a:buFont typeface="Play"/>
              <a:buNone/>
            </a:pPr>
            <a:r>
              <a:rPr lang="en-IN" sz="3200" b="1" u="sng">
                <a:solidFill>
                  <a:srgbClr val="FF0000"/>
                </a:solidFill>
              </a:rPr>
              <a:t>Charges and Churn Analysis </a:t>
            </a:r>
            <a:endParaRPr/>
          </a:p>
        </p:txBody>
      </p:sp>
      <p:pic>
        <p:nvPicPr>
          <p:cNvPr id="174" name="Google Shape;174;p14"/>
          <p:cNvPicPr preferRelativeResize="0">
            <a:picLocks noGrp="1"/>
          </p:cNvPicPr>
          <p:nvPr>
            <p:ph type="body" idx="1"/>
          </p:nvPr>
        </p:nvPicPr>
        <p:blipFill rotWithShape="1">
          <a:blip r:embed="rId3">
            <a:alphaModFix/>
          </a:blip>
          <a:srcRect/>
          <a:stretch/>
        </p:blipFill>
        <p:spPr>
          <a:xfrm>
            <a:off x="171451" y="689560"/>
            <a:ext cx="8358187" cy="8668753"/>
          </a:xfrm>
          <a:prstGeom prst="rect">
            <a:avLst/>
          </a:prstGeom>
          <a:noFill/>
          <a:ln>
            <a:noFill/>
          </a:ln>
        </p:spPr>
      </p:pic>
      <p:sp>
        <p:nvSpPr>
          <p:cNvPr id="175" name="Google Shape;175;p14"/>
          <p:cNvSpPr txBox="1"/>
          <p:nvPr/>
        </p:nvSpPr>
        <p:spPr>
          <a:xfrm flipH="1">
            <a:off x="8339136" y="1316951"/>
            <a:ext cx="3852863" cy="5078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Finally, we come to the Churn Analysis with respect to Monthly and Yearly charges. Here, we can see that 58% of Churn comes from Yearly charges of $450 and higher. I.e., Only 42% of Churn from bottom(lower charges) 50% of customers. 77% of the Yearly Churn are belonging to the category of  $350 and higher. Till $300, I.e., 32% of Total Customers show only 23% of churn. Therefore, it would be a good idea to give maximum offers and benefits for keeping the total bill upto $300, as much as possible. And, there is no real correlation in the monthly charges analysis.</a:t>
            </a: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D9EC94"/>
            </a:gs>
            <a:gs pos="74000">
              <a:srgbClr val="72C4E9"/>
            </a:gs>
            <a:gs pos="83000">
              <a:srgbClr val="72C4E9"/>
            </a:gs>
            <a:gs pos="100000">
              <a:srgbClr val="A1D6F0"/>
            </a:gs>
          </a:gsLst>
          <a:lin ang="5400000" scaled="0"/>
        </a:gradFill>
        <a:effectLst/>
      </p:bgPr>
    </p:bg>
    <p:spTree>
      <p:nvGrpSpPr>
        <p:cNvPr id="1" name="Shape 179"/>
        <p:cNvGrpSpPr/>
        <p:nvPr/>
      </p:nvGrpSpPr>
      <p:grpSpPr>
        <a:xfrm>
          <a:off x="0" y="0"/>
          <a:ext cx="0" cy="0"/>
          <a:chOff x="0" y="0"/>
          <a:chExt cx="0" cy="0"/>
        </a:xfrm>
      </p:grpSpPr>
      <p:sp>
        <p:nvSpPr>
          <p:cNvPr id="180" name="Google Shape;180;p15"/>
          <p:cNvSpPr txBox="1">
            <a:spLocks noGrp="1"/>
          </p:cNvSpPr>
          <p:nvPr>
            <p:ph type="title"/>
          </p:nvPr>
        </p:nvSpPr>
        <p:spPr>
          <a:xfrm>
            <a:off x="627321" y="37897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200"/>
              <a:buFont typeface="Play"/>
              <a:buNone/>
            </a:pPr>
            <a:r>
              <a:rPr lang="en-IN" sz="3200" b="1" u="sng">
                <a:solidFill>
                  <a:srgbClr val="FF0000"/>
                </a:solidFill>
              </a:rPr>
              <a:t>Call Duration and Churn Status</a:t>
            </a:r>
            <a:endParaRPr/>
          </a:p>
        </p:txBody>
      </p:sp>
      <p:pic>
        <p:nvPicPr>
          <p:cNvPr id="181" name="Google Shape;181;p15" descr="A graph with blue and orange bars&#10;&#10;Description automatically generated"/>
          <p:cNvPicPr preferRelativeResize="0">
            <a:picLocks noGrp="1"/>
          </p:cNvPicPr>
          <p:nvPr>
            <p:ph type="body" idx="1"/>
          </p:nvPr>
        </p:nvPicPr>
        <p:blipFill rotWithShape="1">
          <a:blip r:embed="rId3">
            <a:alphaModFix/>
          </a:blip>
          <a:srcRect/>
          <a:stretch/>
        </p:blipFill>
        <p:spPr>
          <a:xfrm>
            <a:off x="627321" y="1435394"/>
            <a:ext cx="8399721" cy="5316279"/>
          </a:xfrm>
          <a:prstGeom prst="rect">
            <a:avLst/>
          </a:prstGeom>
          <a:noFill/>
          <a:ln>
            <a:noFill/>
          </a:ln>
        </p:spPr>
      </p:pic>
      <p:sp>
        <p:nvSpPr>
          <p:cNvPr id="182" name="Google Shape;182;p15"/>
          <p:cNvSpPr txBox="1"/>
          <p:nvPr/>
        </p:nvSpPr>
        <p:spPr>
          <a:xfrm>
            <a:off x="9615488" y="1333108"/>
            <a:ext cx="2114549"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This is a visual of Call Duration vs No. of Customers, with Customer Churn Status in the 2 different color codes. There isn’t much learning in this graphic for increasing our sales. However, as a general rule of thumb, more Call Duration time can actually be a good thing.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86"/>
        <p:cNvGrpSpPr/>
        <p:nvPr/>
      </p:nvGrpSpPr>
      <p:grpSpPr>
        <a:xfrm>
          <a:off x="0" y="0"/>
          <a:ext cx="0" cy="0"/>
          <a:chOff x="0" y="0"/>
          <a:chExt cx="0" cy="0"/>
        </a:xfrm>
      </p:grpSpPr>
      <p:sp>
        <p:nvSpPr>
          <p:cNvPr id="187" name="Google Shape;187;g26f8937e9ec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MAP ANALYSIS</a:t>
            </a:r>
            <a:endParaRPr dirty="0"/>
          </a:p>
        </p:txBody>
      </p:sp>
      <p:sp>
        <p:nvSpPr>
          <p:cNvPr id="188" name="Google Shape;188;g26f8937e9ec_0_0"/>
          <p:cNvSpPr txBox="1">
            <a:spLocks noGrp="1"/>
          </p:cNvSpPr>
          <p:nvPr>
            <p:ph type="body" idx="1"/>
          </p:nvPr>
        </p:nvSpPr>
        <p:spPr>
          <a:xfrm>
            <a:off x="838200" y="1825625"/>
            <a:ext cx="7237288"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dirty="0"/>
          </a:p>
        </p:txBody>
      </p:sp>
      <p:pic>
        <p:nvPicPr>
          <p:cNvPr id="5" name="Picture 4" descr="A map of the world with blue dots&#10;&#10;Description automatically generated">
            <a:extLst>
              <a:ext uri="{FF2B5EF4-FFF2-40B4-BE49-F238E27FC236}">
                <a16:creationId xmlns:a16="http://schemas.microsoft.com/office/drawing/2014/main" id="{8D08A957-18DF-D373-43B7-C72B6E3BBE50}"/>
              </a:ext>
            </a:extLst>
          </p:cNvPr>
          <p:cNvPicPr>
            <a:picLocks noChangeAspect="1"/>
          </p:cNvPicPr>
          <p:nvPr/>
        </p:nvPicPr>
        <p:blipFill>
          <a:blip r:embed="rId3"/>
          <a:stretch>
            <a:fillRect/>
          </a:stretch>
        </p:blipFill>
        <p:spPr>
          <a:xfrm>
            <a:off x="838199" y="1690825"/>
            <a:ext cx="6785225" cy="4584700"/>
          </a:xfrm>
          <a:prstGeom prst="rect">
            <a:avLst/>
          </a:prstGeom>
        </p:spPr>
      </p:pic>
      <p:sp>
        <p:nvSpPr>
          <p:cNvPr id="6" name="TextBox 5">
            <a:extLst>
              <a:ext uri="{FF2B5EF4-FFF2-40B4-BE49-F238E27FC236}">
                <a16:creationId xmlns:a16="http://schemas.microsoft.com/office/drawing/2014/main" id="{E8F26959-ADA5-2B6D-43BD-918D61E5AF89}"/>
              </a:ext>
            </a:extLst>
          </p:cNvPr>
          <p:cNvSpPr txBox="1"/>
          <p:nvPr/>
        </p:nvSpPr>
        <p:spPr>
          <a:xfrm>
            <a:off x="8394699" y="1690825"/>
            <a:ext cx="3276601" cy="1815882"/>
          </a:xfrm>
          <a:prstGeom prst="rect">
            <a:avLst/>
          </a:prstGeom>
          <a:noFill/>
        </p:spPr>
        <p:txBody>
          <a:bodyPr wrap="square" rtlCol="0">
            <a:spAutoFit/>
          </a:bodyPr>
          <a:lstStyle/>
          <a:p>
            <a:r>
              <a:rPr lang="en-US" dirty="0"/>
              <a:t>Finally, this is the Map Analysis. There seems to be some error with the data due to which there are data points all around the globe, and even in the oceans.</a:t>
            </a:r>
          </a:p>
          <a:p>
            <a:r>
              <a:rPr lang="en-US" dirty="0"/>
              <a:t>Along with that, even Forecasting is not possible since there are no timelines given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22BD-1A4E-ED79-F353-3F8909640EFD}"/>
              </a:ext>
            </a:extLst>
          </p:cNvPr>
          <p:cNvSpPr>
            <a:spLocks noGrp="1"/>
          </p:cNvSpPr>
          <p:nvPr>
            <p:ph type="title"/>
          </p:nvPr>
        </p:nvSpPr>
        <p:spPr/>
        <p:txBody>
          <a:bodyPr/>
          <a:lstStyle/>
          <a:p>
            <a:r>
              <a:rPr lang="en-US" b="1" u="sng" dirty="0">
                <a:solidFill>
                  <a:srgbClr val="FF0000"/>
                </a:solidFill>
              </a:rPr>
              <a:t>CONCLUSION PAGE </a:t>
            </a:r>
          </a:p>
        </p:txBody>
      </p:sp>
      <p:sp>
        <p:nvSpPr>
          <p:cNvPr id="3" name="Text Placeholder 2">
            <a:extLst>
              <a:ext uri="{FF2B5EF4-FFF2-40B4-BE49-F238E27FC236}">
                <a16:creationId xmlns:a16="http://schemas.microsoft.com/office/drawing/2014/main" id="{137DEA3E-2171-6CE5-1AB4-E14F33DB8054}"/>
              </a:ext>
            </a:extLst>
          </p:cNvPr>
          <p:cNvSpPr>
            <a:spLocks noGrp="1"/>
          </p:cNvSpPr>
          <p:nvPr>
            <p:ph type="body" idx="1"/>
          </p:nvPr>
        </p:nvSpPr>
        <p:spPr/>
        <p:txBody>
          <a:bodyPr/>
          <a:lstStyle/>
          <a:p>
            <a:r>
              <a:rPr lang="en-US" sz="1600" dirty="0"/>
              <a:t>I was asked about Forecasting, and I am not sure if I can do it because there is nothing with respect to date in this dataset, and if there is no timeline at all, I am not sure of how the Forecasting can be done.</a:t>
            </a:r>
          </a:p>
          <a:p>
            <a:endParaRPr lang="en-US" dirty="0"/>
          </a:p>
          <a:p>
            <a:r>
              <a:rPr lang="en-US" dirty="0"/>
              <a:t>THANK YOU, &amp; Have a Nice Day </a:t>
            </a:r>
            <a:r>
              <a:rPr lang="en-US" dirty="0">
                <a:sym typeface="Wingdings" pitchFamily="2" charset="2"/>
              </a:rPr>
              <a:t></a:t>
            </a:r>
            <a:endParaRPr lang="en-US" dirty="0"/>
          </a:p>
        </p:txBody>
      </p:sp>
    </p:spTree>
    <p:extLst>
      <p:ext uri="{BB962C8B-B14F-4D97-AF65-F5344CB8AC3E}">
        <p14:creationId xmlns:p14="http://schemas.microsoft.com/office/powerpoint/2010/main" val="4230423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35000">
              <a:srgbClr val="FFFFFF"/>
            </a:gs>
            <a:gs pos="100000">
              <a:srgbClr val="146082"/>
            </a:gs>
          </a:gsLst>
          <a:path path="circle">
            <a:fillToRect l="50000" t="50000" r="50000" b="50000"/>
          </a:path>
          <a:tileRect/>
        </a:grad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200"/>
              <a:buFont typeface="Play"/>
              <a:buNone/>
            </a:pPr>
            <a:r>
              <a:rPr lang="en-IN" sz="3200" b="1" u="sng">
                <a:solidFill>
                  <a:srgbClr val="FF0000"/>
                </a:solidFill>
              </a:rPr>
              <a:t>INTRODUCTION</a:t>
            </a:r>
            <a:endParaRPr/>
          </a:p>
        </p:txBody>
      </p:sp>
      <p:sp>
        <p:nvSpPr>
          <p:cNvPr id="91" name="Google Shape;91;p2"/>
          <p:cNvSpPr txBox="1">
            <a:spLocks noGrp="1"/>
          </p:cNvSpPr>
          <p:nvPr>
            <p:ph type="body" idx="1"/>
          </p:nvPr>
        </p:nvSpPr>
        <p:spPr>
          <a:xfrm>
            <a:off x="838200" y="1825625"/>
            <a:ext cx="10515600" cy="1325563"/>
          </a:xfrm>
          <a:prstGeom prst="rect">
            <a:avLst/>
          </a:prstGeom>
          <a:noFill/>
          <a:ln>
            <a:noFill/>
          </a:ln>
        </p:spPr>
        <p:txBody>
          <a:bodyPr spcFirstLastPara="1" wrap="square" lIns="91425" tIns="45700" rIns="91425" bIns="45700" anchor="t" anchorCtr="0">
            <a:normAutofit/>
          </a:bodyPr>
          <a:lstStyle/>
          <a:p>
            <a:pPr marL="228600" lvl="0" indent="-220027" algn="l" rtl="0">
              <a:lnSpc>
                <a:spcPct val="90000"/>
              </a:lnSpc>
              <a:spcBef>
                <a:spcPts val="0"/>
              </a:spcBef>
              <a:spcAft>
                <a:spcPts val="0"/>
              </a:spcAft>
              <a:buClr>
                <a:schemeClr val="dk1"/>
              </a:buClr>
              <a:buSzPct val="100000"/>
              <a:buChar char="•"/>
            </a:pPr>
            <a:r>
              <a:rPr lang="en-IN" sz="1800">
                <a:latin typeface="Arial"/>
                <a:ea typeface="Arial"/>
                <a:cs typeface="Arial"/>
                <a:sym typeface="Arial"/>
              </a:rPr>
              <a:t>Greetings to all who are viewing this. In this presentation, I am going to be </a:t>
            </a:r>
            <a:r>
              <a:rPr lang="en-IN" sz="1800"/>
              <a:t>discussing </a:t>
            </a:r>
            <a:r>
              <a:rPr lang="en-IN" sz="1800">
                <a:latin typeface="Arial"/>
                <a:ea typeface="Arial"/>
                <a:cs typeface="Arial"/>
                <a:sym typeface="Arial"/>
              </a:rPr>
              <a:t>the document- Customer Churn Analysis. I'm going to be analysing what the primary factors influencing customer churn  are, and if there are any specific patterns or correlations from the data. We will also try and understand how to improve the customer retention and increase profits. </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EFF7FC"/>
            </a:gs>
            <a:gs pos="74000">
              <a:srgbClr val="72C4E9"/>
            </a:gs>
            <a:gs pos="83000">
              <a:srgbClr val="72C4E9"/>
            </a:gs>
            <a:gs pos="100000">
              <a:srgbClr val="A1D6F0"/>
            </a:gs>
          </a:gsLst>
          <a:lin ang="5400000" scaled="0"/>
        </a:gradFill>
        <a:effectLst/>
      </p:bgPr>
    </p:bg>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1337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200"/>
              <a:buFont typeface="Play"/>
              <a:buNone/>
            </a:pPr>
            <a:r>
              <a:rPr lang="en-IN" sz="3200" b="1" u="sng">
                <a:solidFill>
                  <a:srgbClr val="FF0000"/>
                </a:solidFill>
              </a:rPr>
              <a:t>Churned Status Analysis</a:t>
            </a:r>
            <a:endParaRPr/>
          </a:p>
        </p:txBody>
      </p:sp>
      <p:pic>
        <p:nvPicPr>
          <p:cNvPr id="97" name="Google Shape;97;p3"/>
          <p:cNvPicPr preferRelativeResize="0">
            <a:picLocks noGrp="1"/>
          </p:cNvPicPr>
          <p:nvPr>
            <p:ph type="body" idx="1"/>
          </p:nvPr>
        </p:nvPicPr>
        <p:blipFill rotWithShape="1">
          <a:blip r:embed="rId3">
            <a:alphaModFix/>
          </a:blip>
          <a:srcRect/>
          <a:stretch/>
        </p:blipFill>
        <p:spPr>
          <a:xfrm>
            <a:off x="342900" y="900113"/>
            <a:ext cx="7854802" cy="8572500"/>
          </a:xfrm>
          <a:prstGeom prst="rect">
            <a:avLst/>
          </a:prstGeom>
          <a:noFill/>
          <a:ln>
            <a:noFill/>
          </a:ln>
        </p:spPr>
      </p:pic>
      <p:sp>
        <p:nvSpPr>
          <p:cNvPr id="98" name="Google Shape;98;p3"/>
          <p:cNvSpPr txBox="1"/>
          <p:nvPr/>
        </p:nvSpPr>
        <p:spPr>
          <a:xfrm>
            <a:off x="7378995" y="160550"/>
            <a:ext cx="4813005" cy="39702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cap="none" dirty="0">
                <a:solidFill>
                  <a:schemeClr val="dk1"/>
                </a:solidFill>
                <a:latin typeface="Arial"/>
                <a:ea typeface="Arial"/>
                <a:cs typeface="Arial"/>
                <a:sym typeface="Arial"/>
              </a:rPr>
              <a:t>Firstly, we have on display Churned Status </a:t>
            </a:r>
            <a:endParaRPr dirty="0"/>
          </a:p>
          <a:p>
            <a:pPr marL="0" marR="0" lvl="0" indent="0" algn="l" rtl="0">
              <a:spcBef>
                <a:spcPts val="0"/>
              </a:spcBef>
              <a:spcAft>
                <a:spcPts val="0"/>
              </a:spcAft>
              <a:buNone/>
            </a:pPr>
            <a:r>
              <a:rPr lang="en-IN" sz="1800" dirty="0">
                <a:solidFill>
                  <a:schemeClr val="dk1"/>
                </a:solidFill>
                <a:latin typeface="Arial"/>
                <a:ea typeface="Arial"/>
                <a:cs typeface="Arial"/>
                <a:sym typeface="Arial"/>
              </a:rPr>
              <a:t>Analysis. In the Churn status analysis, we have a</a:t>
            </a:r>
            <a:r>
              <a:rPr lang="en-IN" dirty="0"/>
              <a:t> </a:t>
            </a:r>
            <a:r>
              <a:rPr lang="en-IN" sz="1800" dirty="0">
                <a:solidFill>
                  <a:schemeClr val="dk1"/>
                </a:solidFill>
                <a:latin typeface="Arial"/>
                <a:ea typeface="Arial"/>
                <a:cs typeface="Arial"/>
                <a:sym typeface="Arial"/>
              </a:rPr>
              <a:t>pie chart which shows number of churned vs unchurned customers (in percentage). From this graph, we get the basic idea that 21% of all users dropped out from our service. That is, they are the churned customers. The remaining 79% are </a:t>
            </a:r>
            <a:endParaRPr dirty="0"/>
          </a:p>
          <a:p>
            <a:pPr marL="0" marR="0" lvl="0" indent="0" algn="l" rtl="0">
              <a:spcBef>
                <a:spcPts val="0"/>
              </a:spcBef>
              <a:spcAft>
                <a:spcPts val="0"/>
              </a:spcAft>
              <a:buNone/>
            </a:pPr>
            <a:r>
              <a:rPr lang="en-IN" sz="1800" dirty="0">
                <a:solidFill>
                  <a:schemeClr val="dk1"/>
                </a:solidFill>
                <a:latin typeface="Arial"/>
                <a:ea typeface="Arial"/>
                <a:cs typeface="Arial"/>
                <a:sym typeface="Arial"/>
              </a:rPr>
              <a:t>still active users. The second graphic shows the actual number of Churned vs Unchurned </a:t>
            </a:r>
            <a:endParaRPr dirty="0"/>
          </a:p>
          <a:p>
            <a:pPr marL="0" marR="0" lvl="0" indent="0" algn="l" rtl="0">
              <a:spcBef>
                <a:spcPts val="0"/>
              </a:spcBef>
              <a:spcAft>
                <a:spcPts val="0"/>
              </a:spcAft>
              <a:buNone/>
            </a:pPr>
            <a:r>
              <a:rPr lang="en-IN" sz="1800" dirty="0">
                <a:solidFill>
                  <a:schemeClr val="dk1"/>
                </a:solidFill>
                <a:latin typeface="Arial"/>
                <a:ea typeface="Arial"/>
                <a:cs typeface="Arial"/>
                <a:sym typeface="Arial"/>
              </a:rPr>
              <a:t>customers. It basically shows that out of 500 </a:t>
            </a:r>
            <a:endParaRPr dirty="0"/>
          </a:p>
          <a:p>
            <a:pPr marL="0" marR="0" lvl="0" indent="0" algn="l" rtl="0">
              <a:spcBef>
                <a:spcPts val="0"/>
              </a:spcBef>
              <a:spcAft>
                <a:spcPts val="0"/>
              </a:spcAft>
              <a:buNone/>
            </a:pPr>
            <a:r>
              <a:rPr lang="en-IN" sz="1800" dirty="0">
                <a:solidFill>
                  <a:schemeClr val="dk1"/>
                </a:solidFill>
                <a:latin typeface="Arial"/>
                <a:ea typeface="Arial"/>
                <a:cs typeface="Arial"/>
                <a:sym typeface="Arial"/>
              </a:rPr>
              <a:t>customers, 395 customers are still active users and 105 customers have churned out. </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D86CCC"/>
            </a:gs>
            <a:gs pos="74000">
              <a:srgbClr val="72C4E9"/>
            </a:gs>
            <a:gs pos="83000">
              <a:srgbClr val="72C4E9"/>
            </a:gs>
            <a:gs pos="100000">
              <a:srgbClr val="A1D6F0"/>
            </a:gs>
          </a:gsLst>
          <a:lin ang="5400000" scaled="0"/>
        </a:gradFill>
        <a:effectLst/>
      </p:bgPr>
    </p:bg>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453189" y="2516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200"/>
              <a:buFont typeface="Play"/>
              <a:buNone/>
            </a:pPr>
            <a:r>
              <a:rPr lang="en-IN" sz="3200" b="1" u="sng">
                <a:solidFill>
                  <a:srgbClr val="FF0000"/>
                </a:solidFill>
              </a:rPr>
              <a:t>Customer Demographics Analysis- Age</a:t>
            </a:r>
            <a:endParaRPr/>
          </a:p>
        </p:txBody>
      </p:sp>
      <p:pic>
        <p:nvPicPr>
          <p:cNvPr id="104" name="Google Shape;104;p4"/>
          <p:cNvPicPr preferRelativeResize="0">
            <a:picLocks noGrp="1"/>
          </p:cNvPicPr>
          <p:nvPr>
            <p:ph type="body" idx="1"/>
          </p:nvPr>
        </p:nvPicPr>
        <p:blipFill rotWithShape="1">
          <a:blip r:embed="rId3">
            <a:alphaModFix/>
          </a:blip>
          <a:srcRect/>
          <a:stretch/>
        </p:blipFill>
        <p:spPr>
          <a:xfrm>
            <a:off x="0" y="914400"/>
            <a:ext cx="11493500" cy="7415212"/>
          </a:xfrm>
          <a:prstGeom prst="rect">
            <a:avLst/>
          </a:prstGeom>
          <a:noFill/>
          <a:ln>
            <a:noFill/>
          </a:ln>
        </p:spPr>
      </p:pic>
      <p:sp>
        <p:nvSpPr>
          <p:cNvPr id="105" name="Google Shape;105;p4"/>
          <p:cNvSpPr txBox="1"/>
          <p:nvPr/>
        </p:nvSpPr>
        <p:spPr>
          <a:xfrm>
            <a:off x="7916111" y="1320800"/>
            <a:ext cx="3822700"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In this dashboard, we can see the Customer Demographics Analysis. From this data, what we are trying to understand is whether there is any correlation between the churn rate and age group. I came to the conclusion that age groups above the age of 50 showed a higher churn rate. We have a total of 56% churn coming from the last 3 age categories. That is, from age 51 onwards, which is also 48% of the sample population.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74000">
              <a:srgbClr val="72C4E9"/>
            </a:gs>
            <a:gs pos="83000">
              <a:srgbClr val="72C4E9"/>
            </a:gs>
            <a:gs pos="100000">
              <a:srgbClr val="A1D6F0"/>
            </a:gs>
          </a:gsLst>
          <a:lin ang="5400000" scaled="0"/>
        </a:gradFill>
        <a:effectLst/>
      </p:bgPr>
    </p:bg>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657726" y="18018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200"/>
              <a:buFont typeface="Play"/>
              <a:buNone/>
            </a:pPr>
            <a:r>
              <a:rPr lang="en-IN" sz="3200" b="1" u="sng">
                <a:solidFill>
                  <a:srgbClr val="FF0000"/>
                </a:solidFill>
              </a:rPr>
              <a:t>Customer Demographics Analysis- Gender</a:t>
            </a:r>
            <a:endParaRPr/>
          </a:p>
        </p:txBody>
      </p:sp>
      <p:pic>
        <p:nvPicPr>
          <p:cNvPr id="111" name="Google Shape;111;p5"/>
          <p:cNvPicPr preferRelativeResize="0">
            <a:picLocks noGrp="1"/>
          </p:cNvPicPr>
          <p:nvPr>
            <p:ph type="body" idx="1"/>
          </p:nvPr>
        </p:nvPicPr>
        <p:blipFill rotWithShape="1">
          <a:blip r:embed="rId3">
            <a:alphaModFix/>
          </a:blip>
          <a:srcRect/>
          <a:stretch/>
        </p:blipFill>
        <p:spPr>
          <a:xfrm>
            <a:off x="285750" y="842964"/>
            <a:ext cx="8477249" cy="9972674"/>
          </a:xfrm>
          <a:prstGeom prst="rect">
            <a:avLst/>
          </a:prstGeom>
          <a:noFill/>
          <a:ln>
            <a:noFill/>
          </a:ln>
        </p:spPr>
      </p:pic>
      <p:sp>
        <p:nvSpPr>
          <p:cNvPr id="112" name="Google Shape;112;p5"/>
          <p:cNvSpPr txBox="1"/>
          <p:nvPr/>
        </p:nvSpPr>
        <p:spPr>
          <a:xfrm>
            <a:off x="7442199" y="1384300"/>
            <a:ext cx="4464049" cy="2306465"/>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800">
                <a:solidFill>
                  <a:schemeClr val="dk1"/>
                </a:solidFill>
                <a:latin typeface="Arial"/>
                <a:ea typeface="Arial"/>
                <a:cs typeface="Arial"/>
                <a:sym typeface="Arial"/>
              </a:rPr>
              <a:t>This dashboard shows Churn Analysis with respect to Gender. We can't see any alarming data, and the only inference is that more number of females use our Internet services as compared to males. And therefore, even the churn rate is higher in females.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6C5AB"/>
            </a:gs>
            <a:gs pos="74000">
              <a:srgbClr val="72C4E9"/>
            </a:gs>
            <a:gs pos="83000">
              <a:srgbClr val="72C4E9"/>
            </a:gs>
            <a:gs pos="100000">
              <a:srgbClr val="A1D6F0"/>
            </a:gs>
          </a:gsLst>
          <a:lin ang="5400000" scaled="0"/>
        </a:gradFill>
        <a:effectLst/>
      </p:bgPr>
    </p:bg>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471784" y="22463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200"/>
              <a:buFont typeface="Play"/>
              <a:buNone/>
            </a:pPr>
            <a:r>
              <a:rPr lang="en-IN" sz="3200" b="1" u="sng">
                <a:solidFill>
                  <a:srgbClr val="FF0000"/>
                </a:solidFill>
              </a:rPr>
              <a:t>Customer Demographics Analysis- Marital Status</a:t>
            </a:r>
            <a:endParaRPr/>
          </a:p>
        </p:txBody>
      </p:sp>
      <p:pic>
        <p:nvPicPr>
          <p:cNvPr id="118" name="Google Shape;118;p6"/>
          <p:cNvPicPr preferRelativeResize="0">
            <a:picLocks noGrp="1"/>
          </p:cNvPicPr>
          <p:nvPr>
            <p:ph type="body" idx="1"/>
          </p:nvPr>
        </p:nvPicPr>
        <p:blipFill rotWithShape="1">
          <a:blip r:embed="rId3">
            <a:alphaModFix/>
          </a:blip>
          <a:srcRect/>
          <a:stretch/>
        </p:blipFill>
        <p:spPr>
          <a:xfrm>
            <a:off x="0" y="887413"/>
            <a:ext cx="9931400" cy="9858375"/>
          </a:xfrm>
          <a:prstGeom prst="rect">
            <a:avLst/>
          </a:prstGeom>
          <a:noFill/>
          <a:ln>
            <a:noFill/>
          </a:ln>
        </p:spPr>
      </p:pic>
      <p:sp>
        <p:nvSpPr>
          <p:cNvPr id="119" name="Google Shape;119;p6"/>
          <p:cNvSpPr txBox="1"/>
          <p:nvPr/>
        </p:nvSpPr>
        <p:spPr>
          <a:xfrm>
            <a:off x="9537700" y="1410494"/>
            <a:ext cx="2303736"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This dashboard shows Churn Analysis with respect to Marital Status. Similar to the last analysis, we can't see any alarming data, and the only inference is that Singles use our service lesser than Married Individuals.</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7F7F7F"/>
            </a:gs>
            <a:gs pos="74000">
              <a:srgbClr val="72C4E9"/>
            </a:gs>
            <a:gs pos="83000">
              <a:srgbClr val="72C4E9"/>
            </a:gs>
            <a:gs pos="100000">
              <a:srgbClr val="A1D6F0"/>
            </a:gs>
          </a:gsLst>
          <a:lin ang="5400000" scaled="0"/>
        </a:gradFill>
        <a:effectLst/>
      </p:bgPr>
    </p:bg>
    <p:spTree>
      <p:nvGrpSpPr>
        <p:cNvPr id="1" name="Shape 123"/>
        <p:cNvGrpSpPr/>
        <p:nvPr/>
      </p:nvGrpSpPr>
      <p:grpSpPr>
        <a:xfrm>
          <a:off x="0" y="0"/>
          <a:ext cx="0" cy="0"/>
          <a:chOff x="0" y="0"/>
          <a:chExt cx="0" cy="0"/>
        </a:xfrm>
      </p:grpSpPr>
      <p:sp>
        <p:nvSpPr>
          <p:cNvPr id="124" name="Google Shape;124;p7"/>
          <p:cNvSpPr txBox="1">
            <a:spLocks noGrp="1"/>
          </p:cNvSpPr>
          <p:nvPr>
            <p:ph type="title"/>
          </p:nvPr>
        </p:nvSpPr>
        <p:spPr>
          <a:xfrm>
            <a:off x="416365" y="-6120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200"/>
              <a:buFont typeface="Play"/>
              <a:buNone/>
            </a:pPr>
            <a:r>
              <a:rPr lang="en-IN" sz="3200" b="1" u="sng">
                <a:solidFill>
                  <a:srgbClr val="FF0000"/>
                </a:solidFill>
              </a:rPr>
              <a:t>Customer Demographics Analysis- Dependent Count</a:t>
            </a:r>
            <a:endParaRPr/>
          </a:p>
        </p:txBody>
      </p:sp>
      <p:pic>
        <p:nvPicPr>
          <p:cNvPr id="125" name="Google Shape;125;p7"/>
          <p:cNvPicPr preferRelativeResize="0">
            <a:picLocks noGrp="1"/>
          </p:cNvPicPr>
          <p:nvPr>
            <p:ph type="body" idx="1"/>
          </p:nvPr>
        </p:nvPicPr>
        <p:blipFill rotWithShape="1">
          <a:blip r:embed="rId3">
            <a:alphaModFix/>
          </a:blip>
          <a:srcRect/>
          <a:stretch/>
        </p:blipFill>
        <p:spPr>
          <a:xfrm>
            <a:off x="0" y="601579"/>
            <a:ext cx="8434137" cy="10028321"/>
          </a:xfrm>
          <a:prstGeom prst="rect">
            <a:avLst/>
          </a:prstGeom>
          <a:noFill/>
          <a:ln>
            <a:noFill/>
          </a:ln>
        </p:spPr>
      </p:pic>
      <p:sp>
        <p:nvSpPr>
          <p:cNvPr id="126" name="Google Shape;126;p7"/>
          <p:cNvSpPr txBox="1"/>
          <p:nvPr/>
        </p:nvSpPr>
        <p:spPr>
          <a:xfrm>
            <a:off x="7536982" y="1131314"/>
            <a:ext cx="4389120"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This dashboard shows Churn Analysis with respect to the Number of Dependents of the customers. Here, as we can see in the image that customers with 0 dependents show a higher churn rate. However, customers with 2 dependents showed a higher churn rate than customers with 1 dependent, and the reason for this is not clear. The least change rate was displayed by customers with 3 dependents, as expected </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D8F2CF"/>
            </a:gs>
            <a:gs pos="74000">
              <a:srgbClr val="72C4E9"/>
            </a:gs>
            <a:gs pos="83000">
              <a:srgbClr val="72C4E9"/>
            </a:gs>
            <a:gs pos="100000">
              <a:srgbClr val="A1D6F0"/>
            </a:gs>
          </a:gsLst>
          <a:lin ang="5400000" scaled="0"/>
        </a:gradFill>
        <a:effectLst/>
      </p:bgPr>
    </p:bg>
    <p:spTree>
      <p:nvGrpSpPr>
        <p:cNvPr id="1" name="Shape 130"/>
        <p:cNvGrpSpPr/>
        <p:nvPr/>
      </p:nvGrpSpPr>
      <p:grpSpPr>
        <a:xfrm>
          <a:off x="0" y="0"/>
          <a:ext cx="0" cy="0"/>
          <a:chOff x="0" y="0"/>
          <a:chExt cx="0" cy="0"/>
        </a:xfrm>
      </p:grpSpPr>
      <p:sp>
        <p:nvSpPr>
          <p:cNvPr id="131" name="Google Shape;131;p8"/>
          <p:cNvSpPr txBox="1">
            <a:spLocks noGrp="1"/>
          </p:cNvSpPr>
          <p:nvPr>
            <p:ph type="title"/>
          </p:nvPr>
        </p:nvSpPr>
        <p:spPr>
          <a:xfrm>
            <a:off x="501315" y="29448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200"/>
              <a:buFont typeface="Play"/>
              <a:buNone/>
            </a:pPr>
            <a:r>
              <a:rPr lang="en-IN" sz="3200" b="1" u="sng">
                <a:solidFill>
                  <a:srgbClr val="FF0000"/>
                </a:solidFill>
              </a:rPr>
              <a:t>Contract Type Analysis</a:t>
            </a:r>
            <a:endParaRPr/>
          </a:p>
        </p:txBody>
      </p:sp>
      <p:pic>
        <p:nvPicPr>
          <p:cNvPr id="132" name="Google Shape;132;p8"/>
          <p:cNvPicPr preferRelativeResize="0">
            <a:picLocks noGrp="1"/>
          </p:cNvPicPr>
          <p:nvPr>
            <p:ph type="body" idx="1"/>
          </p:nvPr>
        </p:nvPicPr>
        <p:blipFill rotWithShape="1">
          <a:blip r:embed="rId3">
            <a:alphaModFix/>
          </a:blip>
          <a:srcRect/>
          <a:stretch/>
        </p:blipFill>
        <p:spPr>
          <a:xfrm>
            <a:off x="0" y="957263"/>
            <a:ext cx="9240253" cy="9872662"/>
          </a:xfrm>
          <a:prstGeom prst="rect">
            <a:avLst/>
          </a:prstGeom>
          <a:noFill/>
          <a:ln>
            <a:noFill/>
          </a:ln>
        </p:spPr>
      </p:pic>
      <p:sp>
        <p:nvSpPr>
          <p:cNvPr id="133" name="Google Shape;133;p8"/>
          <p:cNvSpPr txBox="1"/>
          <p:nvPr/>
        </p:nvSpPr>
        <p:spPr>
          <a:xfrm>
            <a:off x="8246978" y="294481"/>
            <a:ext cx="3704390"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Arial"/>
                <a:ea typeface="Arial"/>
                <a:cs typeface="Arial"/>
                <a:sym typeface="Arial"/>
              </a:rPr>
              <a:t>In this dashboard, we have Churn Analysis with respect to the Contract Type. That is, with respect to the 2 Contract Types, which are Monthly and Yearly. We can clearly see that monthly contracts are more prone to churn than yearly contracts. The churn rate is around 24% for monthly contracts, whereas it is only 19% for yearly contracts. Therefore, to increase our profits and revenue we can give more emphasis, Offers and marketing costs towards the Yearly contacts. </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2CDED"/>
            </a:gs>
            <a:gs pos="74000">
              <a:srgbClr val="72C4E9"/>
            </a:gs>
            <a:gs pos="83000">
              <a:srgbClr val="72C4E9"/>
            </a:gs>
            <a:gs pos="100000">
              <a:srgbClr val="A1D6F0"/>
            </a:gs>
          </a:gsLst>
          <a:lin ang="5400000" scaled="0"/>
        </a:gradFill>
        <a:effectLst/>
      </p:bgPr>
    </p:bg>
    <p:spTree>
      <p:nvGrpSpPr>
        <p:cNvPr id="1" name="Shape 137"/>
        <p:cNvGrpSpPr/>
        <p:nvPr/>
      </p:nvGrpSpPr>
      <p:grpSpPr>
        <a:xfrm>
          <a:off x="0" y="0"/>
          <a:ext cx="0" cy="0"/>
          <a:chOff x="0" y="0"/>
          <a:chExt cx="0" cy="0"/>
        </a:xfrm>
      </p:grpSpPr>
      <p:sp>
        <p:nvSpPr>
          <p:cNvPr id="138" name="Google Shape;138;p9"/>
          <p:cNvSpPr txBox="1">
            <a:spLocks noGrp="1"/>
          </p:cNvSpPr>
          <p:nvPr>
            <p:ph type="title"/>
          </p:nvPr>
        </p:nvSpPr>
        <p:spPr>
          <a:xfrm>
            <a:off x="561474" y="-5770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200"/>
              <a:buFont typeface="Play"/>
              <a:buNone/>
            </a:pPr>
            <a:r>
              <a:rPr lang="en-IN" sz="3200" b="1" u="sng">
                <a:solidFill>
                  <a:srgbClr val="FF0000"/>
                </a:solidFill>
              </a:rPr>
              <a:t>Service Usage Data</a:t>
            </a:r>
            <a:endParaRPr/>
          </a:p>
        </p:txBody>
      </p:sp>
      <p:pic>
        <p:nvPicPr>
          <p:cNvPr id="139" name="Google Shape;139;p9"/>
          <p:cNvPicPr preferRelativeResize="0">
            <a:picLocks noGrp="1"/>
          </p:cNvPicPr>
          <p:nvPr>
            <p:ph type="body" idx="1"/>
          </p:nvPr>
        </p:nvPicPr>
        <p:blipFill rotWithShape="1">
          <a:blip r:embed="rId3">
            <a:alphaModFix/>
          </a:blip>
          <a:srcRect/>
          <a:stretch/>
        </p:blipFill>
        <p:spPr>
          <a:xfrm>
            <a:off x="0" y="787400"/>
            <a:ext cx="10870954" cy="6070600"/>
          </a:xfrm>
          <a:prstGeom prst="rect">
            <a:avLst/>
          </a:prstGeom>
          <a:noFill/>
          <a:ln>
            <a:noFill/>
          </a:ln>
        </p:spPr>
      </p:pic>
      <p:sp>
        <p:nvSpPr>
          <p:cNvPr id="140" name="Google Shape;140;p9"/>
          <p:cNvSpPr txBox="1"/>
          <p:nvPr/>
        </p:nvSpPr>
        <p:spPr>
          <a:xfrm flipH="1">
            <a:off x="9927336" y="1174608"/>
            <a:ext cx="1987297" cy="5078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This Dashboard shows Churn Analysis with respect to the different Services’ Usage. This is basically shown for analysing the data of Churned and Unchurned Customers With the different services that they opted for. We will look into these services in more detail.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1407</Words>
  <Application>Microsoft Macintosh PowerPoint</Application>
  <PresentationFormat>Widescreen</PresentationFormat>
  <Paragraphs>41</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Wingdings</vt:lpstr>
      <vt:lpstr>Play</vt:lpstr>
      <vt:lpstr>Arial</vt:lpstr>
      <vt:lpstr>Office Theme</vt:lpstr>
      <vt:lpstr>CUSTOMER CHURN ANALYSIS</vt:lpstr>
      <vt:lpstr>INTRODUCTION</vt:lpstr>
      <vt:lpstr>Churned Status Analysis</vt:lpstr>
      <vt:lpstr>Customer Demographics Analysis- Age</vt:lpstr>
      <vt:lpstr>Customer Demographics Analysis- Gender</vt:lpstr>
      <vt:lpstr>Customer Demographics Analysis- Marital Status</vt:lpstr>
      <vt:lpstr>Customer Demographics Analysis- Dependent Count</vt:lpstr>
      <vt:lpstr>Contract Type Analysis</vt:lpstr>
      <vt:lpstr>Service Usage Data</vt:lpstr>
      <vt:lpstr>Fiber Optic vs DSL</vt:lpstr>
      <vt:lpstr>Online Service Analysis</vt:lpstr>
      <vt:lpstr>Phone Service vs Multiple Lines</vt:lpstr>
      <vt:lpstr>Churn Analysis for Streaming</vt:lpstr>
      <vt:lpstr>Charges and Churn Analysis </vt:lpstr>
      <vt:lpstr>Call Duration and Churn Status</vt:lpstr>
      <vt:lpstr>MAP ANALYSIS</vt:lpstr>
      <vt:lpstr>CONCLUSION PAGE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dc:title>
  <dc:creator>Allen Thomas</dc:creator>
  <cp:lastModifiedBy>Allen Thomas</cp:lastModifiedBy>
  <cp:revision>2</cp:revision>
  <dcterms:created xsi:type="dcterms:W3CDTF">2024-04-23T15:16:23Z</dcterms:created>
  <dcterms:modified xsi:type="dcterms:W3CDTF">2024-05-01T06:00:33Z</dcterms:modified>
</cp:coreProperties>
</file>