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650"/>
  </p:normalViewPr>
  <p:slideViewPr>
    <p:cSldViewPr snapToGrid="0">
      <p:cViewPr varScale="1">
        <p:scale>
          <a:sx n="115" d="100"/>
          <a:sy n="115" d="100"/>
        </p:scale>
        <p:origin x="24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5/14/24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5/14/24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5/14/24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5/14/24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5/14/24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4A92-1129-9232-2CC1-00FC286B17FE}"/>
              </a:ext>
            </a:extLst>
          </p:cNvPr>
          <p:cNvSpPr>
            <a:spLocks noGrp="1"/>
          </p:cNvSpPr>
          <p:nvPr>
            <p:ph type="ctrTitle"/>
          </p:nvPr>
        </p:nvSpPr>
        <p:spPr/>
        <p:txBody>
          <a:bodyPr/>
          <a:lstStyle/>
          <a:p>
            <a:r>
              <a:rPr lang="en-US" dirty="0"/>
              <a:t>CYCLISTIC’S ANALYSIS</a:t>
            </a:r>
          </a:p>
        </p:txBody>
      </p:sp>
      <p:sp>
        <p:nvSpPr>
          <p:cNvPr id="3" name="Subtitle 2">
            <a:extLst>
              <a:ext uri="{FF2B5EF4-FFF2-40B4-BE49-F238E27FC236}">
                <a16:creationId xmlns:a16="http://schemas.microsoft.com/office/drawing/2014/main" id="{54C33F8B-B351-7D9B-5DCA-C88FE248DEC3}"/>
              </a:ext>
            </a:extLst>
          </p:cNvPr>
          <p:cNvSpPr>
            <a:spLocks noGrp="1"/>
          </p:cNvSpPr>
          <p:nvPr>
            <p:ph type="subTitle" idx="1"/>
          </p:nvPr>
        </p:nvSpPr>
        <p:spPr/>
        <p:txBody>
          <a:bodyPr/>
          <a:lstStyle/>
          <a:p>
            <a:r>
              <a:rPr lang="en-US" dirty="0"/>
              <a:t>Analytics for CYCLISTIC</a:t>
            </a:r>
          </a:p>
          <a:p>
            <a:r>
              <a:rPr lang="en-US" dirty="0"/>
              <a:t>(Project done on Tableau)</a:t>
            </a:r>
          </a:p>
        </p:txBody>
      </p:sp>
    </p:spTree>
    <p:extLst>
      <p:ext uri="{BB962C8B-B14F-4D97-AF65-F5344CB8AC3E}">
        <p14:creationId xmlns:p14="http://schemas.microsoft.com/office/powerpoint/2010/main" val="255077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1647-BFFA-613B-DB4C-3124ED7589E8}"/>
              </a:ext>
            </a:extLst>
          </p:cNvPr>
          <p:cNvSpPr>
            <a:spLocks noGrp="1"/>
          </p:cNvSpPr>
          <p:nvPr>
            <p:ph type="title"/>
          </p:nvPr>
        </p:nvSpPr>
        <p:spPr/>
        <p:txBody>
          <a:bodyPr/>
          <a:lstStyle/>
          <a:p>
            <a:r>
              <a:rPr lang="en-US" dirty="0"/>
              <a:t>Map Analysis (Members, Ended At, &amp; Docked)</a:t>
            </a:r>
          </a:p>
        </p:txBody>
      </p:sp>
      <p:pic>
        <p:nvPicPr>
          <p:cNvPr id="5" name="Content Placeholder 4" descr="A map with blue dots&#10;&#10;Description automatically generated">
            <a:extLst>
              <a:ext uri="{FF2B5EF4-FFF2-40B4-BE49-F238E27FC236}">
                <a16:creationId xmlns:a16="http://schemas.microsoft.com/office/drawing/2014/main" id="{4CE33424-5E2A-CA03-A4AE-2432E1E86E38}"/>
              </a:ext>
            </a:extLst>
          </p:cNvPr>
          <p:cNvPicPr>
            <a:picLocks noGrp="1" noChangeAspect="1"/>
          </p:cNvPicPr>
          <p:nvPr>
            <p:ph idx="1"/>
          </p:nvPr>
        </p:nvPicPr>
        <p:blipFill>
          <a:blip r:embed="rId2"/>
          <a:stretch>
            <a:fillRect/>
          </a:stretch>
        </p:blipFill>
        <p:spPr>
          <a:xfrm>
            <a:off x="646111" y="2000250"/>
            <a:ext cx="7297739" cy="4643438"/>
          </a:xfrm>
        </p:spPr>
      </p:pic>
    </p:spTree>
    <p:extLst>
      <p:ext uri="{BB962C8B-B14F-4D97-AF65-F5344CB8AC3E}">
        <p14:creationId xmlns:p14="http://schemas.microsoft.com/office/powerpoint/2010/main" val="2189587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115E-5254-930F-0D13-3C56D4EC35EB}"/>
              </a:ext>
            </a:extLst>
          </p:cNvPr>
          <p:cNvSpPr>
            <a:spLocks noGrp="1"/>
          </p:cNvSpPr>
          <p:nvPr>
            <p:ph type="title"/>
          </p:nvPr>
        </p:nvSpPr>
        <p:spPr/>
        <p:txBody>
          <a:bodyPr/>
          <a:lstStyle/>
          <a:p>
            <a:r>
              <a:rPr lang="en-US" dirty="0"/>
              <a:t>Map Analysis (Members, Started At, &amp; Electric)</a:t>
            </a:r>
          </a:p>
        </p:txBody>
      </p:sp>
      <p:pic>
        <p:nvPicPr>
          <p:cNvPr id="5" name="Content Placeholder 4" descr="A screenshot of a map&#10;&#10;Description automatically generated">
            <a:extLst>
              <a:ext uri="{FF2B5EF4-FFF2-40B4-BE49-F238E27FC236}">
                <a16:creationId xmlns:a16="http://schemas.microsoft.com/office/drawing/2014/main" id="{9B1B9B57-BD6C-A028-43A4-6AA7194BC65D}"/>
              </a:ext>
            </a:extLst>
          </p:cNvPr>
          <p:cNvPicPr>
            <a:picLocks noGrp="1" noChangeAspect="1"/>
          </p:cNvPicPr>
          <p:nvPr>
            <p:ph idx="1"/>
          </p:nvPr>
        </p:nvPicPr>
        <p:blipFill>
          <a:blip r:embed="rId2"/>
          <a:stretch>
            <a:fillRect/>
          </a:stretch>
        </p:blipFill>
        <p:spPr>
          <a:xfrm>
            <a:off x="646110" y="1985963"/>
            <a:ext cx="6911977" cy="4700587"/>
          </a:xfrm>
        </p:spPr>
      </p:pic>
    </p:spTree>
    <p:extLst>
      <p:ext uri="{BB962C8B-B14F-4D97-AF65-F5344CB8AC3E}">
        <p14:creationId xmlns:p14="http://schemas.microsoft.com/office/powerpoint/2010/main" val="139606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E5FB-A880-02CD-63BA-EEB30AD7C225}"/>
              </a:ext>
            </a:extLst>
          </p:cNvPr>
          <p:cNvSpPr>
            <a:spLocks noGrp="1"/>
          </p:cNvSpPr>
          <p:nvPr>
            <p:ph type="title"/>
          </p:nvPr>
        </p:nvSpPr>
        <p:spPr/>
        <p:txBody>
          <a:bodyPr/>
          <a:lstStyle/>
          <a:p>
            <a:r>
              <a:rPr lang="en-US" dirty="0"/>
              <a:t>Map Analysis (Members, Ended At, &amp; Electric)</a:t>
            </a:r>
          </a:p>
        </p:txBody>
      </p:sp>
      <p:pic>
        <p:nvPicPr>
          <p:cNvPr id="5" name="Content Placeholder 4" descr="A map with blue dots&#10;&#10;Description automatically generated">
            <a:extLst>
              <a:ext uri="{FF2B5EF4-FFF2-40B4-BE49-F238E27FC236}">
                <a16:creationId xmlns:a16="http://schemas.microsoft.com/office/drawing/2014/main" id="{8D63AE23-4E97-5BD1-F024-F45B88246941}"/>
              </a:ext>
            </a:extLst>
          </p:cNvPr>
          <p:cNvPicPr>
            <a:picLocks noGrp="1" noChangeAspect="1"/>
          </p:cNvPicPr>
          <p:nvPr>
            <p:ph idx="1"/>
          </p:nvPr>
        </p:nvPicPr>
        <p:blipFill>
          <a:blip r:embed="rId2"/>
          <a:stretch>
            <a:fillRect/>
          </a:stretch>
        </p:blipFill>
        <p:spPr>
          <a:xfrm>
            <a:off x="646111" y="2028825"/>
            <a:ext cx="7397752" cy="4686300"/>
          </a:xfrm>
        </p:spPr>
      </p:pic>
    </p:spTree>
    <p:extLst>
      <p:ext uri="{BB962C8B-B14F-4D97-AF65-F5344CB8AC3E}">
        <p14:creationId xmlns:p14="http://schemas.microsoft.com/office/powerpoint/2010/main" val="175794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73AA-F1D5-9789-F85C-326780D56DCF}"/>
              </a:ext>
            </a:extLst>
          </p:cNvPr>
          <p:cNvSpPr>
            <a:spLocks noGrp="1"/>
          </p:cNvSpPr>
          <p:nvPr>
            <p:ph type="title"/>
          </p:nvPr>
        </p:nvSpPr>
        <p:spPr/>
        <p:txBody>
          <a:bodyPr/>
          <a:lstStyle/>
          <a:p>
            <a:r>
              <a:rPr lang="en-US" dirty="0"/>
              <a:t>Map Analysis (Casuals, Started At, &amp; Docked)</a:t>
            </a:r>
          </a:p>
        </p:txBody>
      </p:sp>
      <p:pic>
        <p:nvPicPr>
          <p:cNvPr id="5" name="Content Placeholder 4" descr="A map with blue dots&#10;&#10;Description automatically generated">
            <a:extLst>
              <a:ext uri="{FF2B5EF4-FFF2-40B4-BE49-F238E27FC236}">
                <a16:creationId xmlns:a16="http://schemas.microsoft.com/office/drawing/2014/main" id="{EC64B2F4-998E-BBB6-1262-7A1E14B68879}"/>
              </a:ext>
            </a:extLst>
          </p:cNvPr>
          <p:cNvPicPr>
            <a:picLocks noGrp="1" noChangeAspect="1"/>
          </p:cNvPicPr>
          <p:nvPr>
            <p:ph idx="1"/>
          </p:nvPr>
        </p:nvPicPr>
        <p:blipFill>
          <a:blip r:embed="rId2"/>
          <a:stretch>
            <a:fillRect/>
          </a:stretch>
        </p:blipFill>
        <p:spPr>
          <a:xfrm>
            <a:off x="646111" y="2000250"/>
            <a:ext cx="7412039" cy="4686300"/>
          </a:xfrm>
        </p:spPr>
      </p:pic>
    </p:spTree>
    <p:extLst>
      <p:ext uri="{BB962C8B-B14F-4D97-AF65-F5344CB8AC3E}">
        <p14:creationId xmlns:p14="http://schemas.microsoft.com/office/powerpoint/2010/main" val="1486620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3CD9-12EA-3889-601C-7F54F6AE18F0}"/>
              </a:ext>
            </a:extLst>
          </p:cNvPr>
          <p:cNvSpPr>
            <a:spLocks noGrp="1"/>
          </p:cNvSpPr>
          <p:nvPr>
            <p:ph type="title"/>
          </p:nvPr>
        </p:nvSpPr>
        <p:spPr/>
        <p:txBody>
          <a:bodyPr/>
          <a:lstStyle/>
          <a:p>
            <a:r>
              <a:rPr lang="en-US" dirty="0"/>
              <a:t>Map Analysis (Casuals, Ended At, &amp; Docked)</a:t>
            </a:r>
          </a:p>
        </p:txBody>
      </p:sp>
      <p:pic>
        <p:nvPicPr>
          <p:cNvPr id="5" name="Content Placeholder 4" descr="A map with blue dots&#10;&#10;Description automatically generated">
            <a:extLst>
              <a:ext uri="{FF2B5EF4-FFF2-40B4-BE49-F238E27FC236}">
                <a16:creationId xmlns:a16="http://schemas.microsoft.com/office/drawing/2014/main" id="{EA5F411D-C99C-3CA7-D49B-9D7091A2B653}"/>
              </a:ext>
            </a:extLst>
          </p:cNvPr>
          <p:cNvPicPr>
            <a:picLocks noGrp="1" noChangeAspect="1"/>
          </p:cNvPicPr>
          <p:nvPr>
            <p:ph idx="1"/>
          </p:nvPr>
        </p:nvPicPr>
        <p:blipFill>
          <a:blip r:embed="rId2"/>
          <a:stretch>
            <a:fillRect/>
          </a:stretch>
        </p:blipFill>
        <p:spPr>
          <a:xfrm>
            <a:off x="646111" y="2000250"/>
            <a:ext cx="7421494" cy="4643438"/>
          </a:xfrm>
        </p:spPr>
      </p:pic>
    </p:spTree>
    <p:extLst>
      <p:ext uri="{BB962C8B-B14F-4D97-AF65-F5344CB8AC3E}">
        <p14:creationId xmlns:p14="http://schemas.microsoft.com/office/powerpoint/2010/main" val="395519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80EF-540E-923F-9D2A-69F8DAD37C51}"/>
              </a:ext>
            </a:extLst>
          </p:cNvPr>
          <p:cNvSpPr>
            <a:spLocks noGrp="1"/>
          </p:cNvSpPr>
          <p:nvPr>
            <p:ph type="title"/>
          </p:nvPr>
        </p:nvSpPr>
        <p:spPr/>
        <p:txBody>
          <a:bodyPr/>
          <a:lstStyle/>
          <a:p>
            <a:r>
              <a:rPr lang="en-US" dirty="0"/>
              <a:t>Map Analysis (Casuals, Started At, &amp; Electric)</a:t>
            </a:r>
          </a:p>
        </p:txBody>
      </p:sp>
      <p:pic>
        <p:nvPicPr>
          <p:cNvPr id="5" name="Content Placeholder 4" descr="A screenshot of a map&#10;&#10;Description automatically generated">
            <a:extLst>
              <a:ext uri="{FF2B5EF4-FFF2-40B4-BE49-F238E27FC236}">
                <a16:creationId xmlns:a16="http://schemas.microsoft.com/office/drawing/2014/main" id="{4960405A-5BA6-EAD7-4FFF-3C5523AEB6CB}"/>
              </a:ext>
            </a:extLst>
          </p:cNvPr>
          <p:cNvPicPr>
            <a:picLocks noGrp="1" noChangeAspect="1"/>
          </p:cNvPicPr>
          <p:nvPr>
            <p:ph idx="1"/>
          </p:nvPr>
        </p:nvPicPr>
        <p:blipFill>
          <a:blip r:embed="rId2"/>
          <a:stretch>
            <a:fillRect/>
          </a:stretch>
        </p:blipFill>
        <p:spPr>
          <a:xfrm>
            <a:off x="646110" y="2071688"/>
            <a:ext cx="7126290" cy="4629150"/>
          </a:xfrm>
        </p:spPr>
      </p:pic>
    </p:spTree>
    <p:extLst>
      <p:ext uri="{BB962C8B-B14F-4D97-AF65-F5344CB8AC3E}">
        <p14:creationId xmlns:p14="http://schemas.microsoft.com/office/powerpoint/2010/main" val="1815537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08C6-A1B9-BBD2-CD8E-76C0F3B32C70}"/>
              </a:ext>
            </a:extLst>
          </p:cNvPr>
          <p:cNvSpPr>
            <a:spLocks noGrp="1"/>
          </p:cNvSpPr>
          <p:nvPr>
            <p:ph type="title"/>
          </p:nvPr>
        </p:nvSpPr>
        <p:spPr/>
        <p:txBody>
          <a:bodyPr/>
          <a:lstStyle/>
          <a:p>
            <a:r>
              <a:rPr lang="en-US" dirty="0"/>
              <a:t>Map Analysis (Casuals, Ended At, &amp; Electric)</a:t>
            </a:r>
          </a:p>
        </p:txBody>
      </p:sp>
      <p:pic>
        <p:nvPicPr>
          <p:cNvPr id="5" name="Content Placeholder 4" descr="A map with blue dots&#10;&#10;Description automatically generated">
            <a:extLst>
              <a:ext uri="{FF2B5EF4-FFF2-40B4-BE49-F238E27FC236}">
                <a16:creationId xmlns:a16="http://schemas.microsoft.com/office/drawing/2014/main" id="{CE57DA3C-E2D4-1864-B092-CA3208F46897}"/>
              </a:ext>
            </a:extLst>
          </p:cNvPr>
          <p:cNvPicPr>
            <a:picLocks noGrp="1" noChangeAspect="1"/>
          </p:cNvPicPr>
          <p:nvPr>
            <p:ph idx="1"/>
          </p:nvPr>
        </p:nvPicPr>
        <p:blipFill>
          <a:blip r:embed="rId2"/>
          <a:stretch>
            <a:fillRect/>
          </a:stretch>
        </p:blipFill>
        <p:spPr>
          <a:xfrm>
            <a:off x="646111" y="2014538"/>
            <a:ext cx="7003740" cy="4619344"/>
          </a:xfrm>
        </p:spPr>
      </p:pic>
    </p:spTree>
    <p:extLst>
      <p:ext uri="{BB962C8B-B14F-4D97-AF65-F5344CB8AC3E}">
        <p14:creationId xmlns:p14="http://schemas.microsoft.com/office/powerpoint/2010/main" val="167299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9BE41-1973-8B1C-9D33-B20B5411EBC9}"/>
              </a:ext>
            </a:extLst>
          </p:cNvPr>
          <p:cNvSpPr>
            <a:spLocks noGrp="1"/>
          </p:cNvSpPr>
          <p:nvPr>
            <p:ph type="title"/>
          </p:nvPr>
        </p:nvSpPr>
        <p:spPr/>
        <p:txBody>
          <a:bodyPr/>
          <a:lstStyle/>
          <a:p>
            <a:r>
              <a:rPr lang="en-US" dirty="0"/>
              <a:t>Map Visualization</a:t>
            </a:r>
          </a:p>
        </p:txBody>
      </p:sp>
      <p:pic>
        <p:nvPicPr>
          <p:cNvPr id="5" name="Content Placeholder 4" descr="A map of the state of michigan&#10;&#10;Description automatically generated">
            <a:extLst>
              <a:ext uri="{FF2B5EF4-FFF2-40B4-BE49-F238E27FC236}">
                <a16:creationId xmlns:a16="http://schemas.microsoft.com/office/drawing/2014/main" id="{F96F689F-7867-920F-86D1-E31AD301F2F6}"/>
              </a:ext>
            </a:extLst>
          </p:cNvPr>
          <p:cNvPicPr>
            <a:picLocks noGrp="1" noChangeAspect="1"/>
          </p:cNvPicPr>
          <p:nvPr>
            <p:ph idx="1"/>
          </p:nvPr>
        </p:nvPicPr>
        <p:blipFill>
          <a:blip r:embed="rId2"/>
          <a:stretch>
            <a:fillRect/>
          </a:stretch>
        </p:blipFill>
        <p:spPr>
          <a:xfrm>
            <a:off x="646111" y="2000250"/>
            <a:ext cx="9512302" cy="4405032"/>
          </a:xfrm>
        </p:spPr>
      </p:pic>
    </p:spTree>
    <p:extLst>
      <p:ext uri="{BB962C8B-B14F-4D97-AF65-F5344CB8AC3E}">
        <p14:creationId xmlns:p14="http://schemas.microsoft.com/office/powerpoint/2010/main" val="785505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260A-BF94-A3D4-3977-ACC7AC402AB1}"/>
              </a:ext>
            </a:extLst>
          </p:cNvPr>
          <p:cNvSpPr>
            <a:spLocks noGrp="1"/>
          </p:cNvSpPr>
          <p:nvPr>
            <p:ph type="title"/>
          </p:nvPr>
        </p:nvSpPr>
        <p:spPr/>
        <p:txBody>
          <a:bodyPr/>
          <a:lstStyle/>
          <a:p>
            <a:r>
              <a:rPr lang="en-US" dirty="0"/>
              <a:t>Reason for Docked Bikes Usage</a:t>
            </a:r>
          </a:p>
        </p:txBody>
      </p:sp>
      <p:sp>
        <p:nvSpPr>
          <p:cNvPr id="3" name="Content Placeholder 2">
            <a:extLst>
              <a:ext uri="{FF2B5EF4-FFF2-40B4-BE49-F238E27FC236}">
                <a16:creationId xmlns:a16="http://schemas.microsoft.com/office/drawing/2014/main" id="{1335C8F6-CAC5-EE09-8658-D74A07468139}"/>
              </a:ext>
            </a:extLst>
          </p:cNvPr>
          <p:cNvSpPr>
            <a:spLocks noGrp="1"/>
          </p:cNvSpPr>
          <p:nvPr>
            <p:ph idx="1"/>
          </p:nvPr>
        </p:nvSpPr>
        <p:spPr/>
        <p:txBody>
          <a:bodyPr>
            <a:normAutofit fontScale="92500" lnSpcReduction="20000"/>
          </a:bodyPr>
          <a:lstStyle/>
          <a:p>
            <a:r>
              <a:rPr lang="en-US" dirty="0"/>
              <a:t>Though it is not very clear, we see that the Spread for Electric Bikes is Lower. So, maybe the Electric Bikes aren’t available at all Docking Stations.</a:t>
            </a:r>
          </a:p>
          <a:p>
            <a:endParaRPr lang="en-US" dirty="0"/>
          </a:p>
          <a:p>
            <a:r>
              <a:rPr lang="en-US" dirty="0"/>
              <a:t>This is the only possible Assumption from the available dataset. </a:t>
            </a:r>
          </a:p>
          <a:p>
            <a:pPr marL="0" indent="0">
              <a:buNone/>
            </a:pPr>
            <a:endParaRPr lang="en-US" dirty="0"/>
          </a:p>
          <a:p>
            <a:r>
              <a:rPr lang="en-US" b="1" dirty="0"/>
              <a:t>Since most people usually prefer Electric Bikes, maybe we must invest more into Electric Bikes, with Only Manual Riding option for people who prefer Docked Type for better exercise. I feel Electric Bikes with incorporated extra feature such as those are a better idea than having both electric, and docked bikes. </a:t>
            </a:r>
          </a:p>
          <a:p>
            <a:endParaRPr lang="en-US" dirty="0"/>
          </a:p>
          <a:p>
            <a:r>
              <a:rPr lang="en-US" dirty="0"/>
              <a:t>Membership may also see a Spike if we incorporate such methods.</a:t>
            </a:r>
          </a:p>
        </p:txBody>
      </p:sp>
    </p:spTree>
    <p:extLst>
      <p:ext uri="{BB962C8B-B14F-4D97-AF65-F5344CB8AC3E}">
        <p14:creationId xmlns:p14="http://schemas.microsoft.com/office/powerpoint/2010/main" val="1906944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E093-A202-D019-40C0-C595DAC2FF04}"/>
              </a:ext>
            </a:extLst>
          </p:cNvPr>
          <p:cNvSpPr>
            <a:spLocks noGrp="1"/>
          </p:cNvSpPr>
          <p:nvPr>
            <p:ph type="title"/>
          </p:nvPr>
        </p:nvSpPr>
        <p:spPr/>
        <p:txBody>
          <a:bodyPr/>
          <a:lstStyle/>
          <a:p>
            <a:r>
              <a:rPr lang="en-US" dirty="0"/>
              <a:t>Summary Dashboard</a:t>
            </a:r>
          </a:p>
        </p:txBody>
      </p:sp>
      <p:pic>
        <p:nvPicPr>
          <p:cNvPr id="5" name="Content Placeholder 4" descr="A screenshot of a computer&#10;&#10;Description automatically generated">
            <a:extLst>
              <a:ext uri="{FF2B5EF4-FFF2-40B4-BE49-F238E27FC236}">
                <a16:creationId xmlns:a16="http://schemas.microsoft.com/office/drawing/2014/main" id="{061500BA-9077-A990-1C66-D563B5D583A7}"/>
              </a:ext>
            </a:extLst>
          </p:cNvPr>
          <p:cNvPicPr>
            <a:picLocks noGrp="1" noChangeAspect="1"/>
          </p:cNvPicPr>
          <p:nvPr>
            <p:ph idx="1"/>
          </p:nvPr>
        </p:nvPicPr>
        <p:blipFill>
          <a:blip r:embed="rId2"/>
          <a:stretch>
            <a:fillRect/>
          </a:stretch>
        </p:blipFill>
        <p:spPr>
          <a:xfrm>
            <a:off x="646112" y="1203960"/>
            <a:ext cx="10768648" cy="5654040"/>
          </a:xfrm>
        </p:spPr>
      </p:pic>
    </p:spTree>
    <p:extLst>
      <p:ext uri="{BB962C8B-B14F-4D97-AF65-F5344CB8AC3E}">
        <p14:creationId xmlns:p14="http://schemas.microsoft.com/office/powerpoint/2010/main" val="2745243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B256-B965-D66F-F9F6-3638C36990F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F1E6D9B-F1CB-E706-AEC2-3B95AFA8420B}"/>
              </a:ext>
            </a:extLst>
          </p:cNvPr>
          <p:cNvSpPr>
            <a:spLocks noGrp="1"/>
          </p:cNvSpPr>
          <p:nvPr>
            <p:ph idx="1"/>
          </p:nvPr>
        </p:nvSpPr>
        <p:spPr/>
        <p:txBody>
          <a:bodyPr/>
          <a:lstStyle/>
          <a:p>
            <a:pPr marL="0" indent="0">
              <a:buNone/>
            </a:pPr>
            <a:r>
              <a:rPr lang="en-US" dirty="0"/>
              <a:t>The director of marketing believes the company’s future success depends on maximizing the number of annual memberships. Therefore, the team wants to understand how casual riders and annual members use </a:t>
            </a:r>
            <a:r>
              <a:rPr lang="en-US" dirty="0" err="1"/>
              <a:t>Cyclistic</a:t>
            </a:r>
            <a:r>
              <a:rPr lang="en-US" dirty="0"/>
              <a:t> bikes differently. From these insights, we will design a new marketing strategy to convert casual riders into annual members. </a:t>
            </a:r>
          </a:p>
        </p:txBody>
      </p:sp>
    </p:spTree>
    <p:extLst>
      <p:ext uri="{BB962C8B-B14F-4D97-AF65-F5344CB8AC3E}">
        <p14:creationId xmlns:p14="http://schemas.microsoft.com/office/powerpoint/2010/main" val="5092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FDFC-C1CC-F68B-EAF9-5CF4B2F9AC3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2AA7086-716A-DF19-E825-0E4B3A7BE4B0}"/>
              </a:ext>
            </a:extLst>
          </p:cNvPr>
          <p:cNvSpPr>
            <a:spLocks noGrp="1"/>
          </p:cNvSpPr>
          <p:nvPr>
            <p:ph idx="1"/>
          </p:nvPr>
        </p:nvSpPr>
        <p:spPr/>
        <p:txBody>
          <a:bodyPr/>
          <a:lstStyle/>
          <a:p>
            <a:r>
              <a:rPr lang="en-US" sz="2000" b="1" dirty="0"/>
              <a:t>So, if we want to Maximize the Annual Membership by Forcing more Casual Users to take up Membership, what we can do is Increase the Cost per Unit Time, Keeping the Cost per Unit Distance pretty much Constant. Or to the already existing Plan, add/Increase Time Constraints.</a:t>
            </a:r>
          </a:p>
          <a:p>
            <a:endParaRPr lang="en-US" b="1" dirty="0"/>
          </a:p>
          <a:p>
            <a:r>
              <a:rPr lang="en-US" b="1" dirty="0"/>
              <a:t>Since most people usually prefer Electric Bikes, maybe we must invest more into Electric Bikes, with Only Manual Riding option for people who prefer Docked Type for better exercise. I feel Electric Bikes with incorporated extra feature such as those are a better idea than having both electric, and docked bikes. </a:t>
            </a:r>
          </a:p>
          <a:p>
            <a:endParaRPr lang="en-US" sz="2000" b="1" dirty="0"/>
          </a:p>
          <a:p>
            <a:endParaRPr lang="en-US" dirty="0"/>
          </a:p>
        </p:txBody>
      </p:sp>
    </p:spTree>
    <p:extLst>
      <p:ext uri="{BB962C8B-B14F-4D97-AF65-F5344CB8AC3E}">
        <p14:creationId xmlns:p14="http://schemas.microsoft.com/office/powerpoint/2010/main" val="186970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EAF6E-71CD-5626-21CC-4CBAD40AF3DD}"/>
              </a:ext>
            </a:extLst>
          </p:cNvPr>
          <p:cNvSpPr>
            <a:spLocks noGrp="1"/>
          </p:cNvSpPr>
          <p:nvPr>
            <p:ph type="title"/>
          </p:nvPr>
        </p:nvSpPr>
        <p:spPr/>
        <p:txBody>
          <a:bodyPr/>
          <a:lstStyle/>
          <a:p>
            <a:r>
              <a:rPr lang="en-US" dirty="0"/>
              <a:t>Members &amp; Casual Riders’ Data</a:t>
            </a:r>
          </a:p>
        </p:txBody>
      </p:sp>
      <p:pic>
        <p:nvPicPr>
          <p:cNvPr id="5" name="Content Placeholder 4" descr="A screenshot of a graph&#10;&#10;Description automatically generated">
            <a:extLst>
              <a:ext uri="{FF2B5EF4-FFF2-40B4-BE49-F238E27FC236}">
                <a16:creationId xmlns:a16="http://schemas.microsoft.com/office/drawing/2014/main" id="{CDBF83AC-11E7-EB81-18BD-48E8C49611E6}"/>
              </a:ext>
            </a:extLst>
          </p:cNvPr>
          <p:cNvPicPr>
            <a:picLocks noGrp="1" noChangeAspect="1"/>
          </p:cNvPicPr>
          <p:nvPr>
            <p:ph idx="1"/>
          </p:nvPr>
        </p:nvPicPr>
        <p:blipFill>
          <a:blip r:embed="rId2"/>
          <a:stretch>
            <a:fillRect/>
          </a:stretch>
        </p:blipFill>
        <p:spPr>
          <a:xfrm>
            <a:off x="646111" y="2000250"/>
            <a:ext cx="5740401" cy="4743450"/>
          </a:xfrm>
        </p:spPr>
      </p:pic>
      <p:sp>
        <p:nvSpPr>
          <p:cNvPr id="3" name="TextBox 2">
            <a:extLst>
              <a:ext uri="{FF2B5EF4-FFF2-40B4-BE49-F238E27FC236}">
                <a16:creationId xmlns:a16="http://schemas.microsoft.com/office/drawing/2014/main" id="{A40F23BA-4723-70A3-7548-8B0E536D986B}"/>
              </a:ext>
            </a:extLst>
          </p:cNvPr>
          <p:cNvSpPr txBox="1"/>
          <p:nvPr/>
        </p:nvSpPr>
        <p:spPr>
          <a:xfrm>
            <a:off x="7515922" y="2542478"/>
            <a:ext cx="4549698" cy="4801314"/>
          </a:xfrm>
          <a:prstGeom prst="rect">
            <a:avLst/>
          </a:prstGeom>
          <a:noFill/>
        </p:spPr>
        <p:txBody>
          <a:bodyPr wrap="square" rtlCol="0">
            <a:spAutoFit/>
          </a:bodyPr>
          <a:lstStyle/>
          <a:p>
            <a:r>
              <a:rPr lang="en-US" dirty="0"/>
              <a:t>This is a visualization of Members vs Casual Riders’ data.</a:t>
            </a:r>
          </a:p>
          <a:p>
            <a:r>
              <a:rPr lang="en-US" dirty="0"/>
              <a:t>Here, we can see that the number of members are more than that of Casual Riders, which is a god sign for us.</a:t>
            </a:r>
          </a:p>
          <a:p>
            <a:endParaRPr lang="en-US" dirty="0"/>
          </a:p>
          <a:p>
            <a:r>
              <a:rPr lang="en-US" dirty="0"/>
              <a:t>However, there is a very interesting graphic on the right of the Visual. It shows that Time duration of Bikes used by Casual Users are much more than Members. So, is this because our Members don’t use this much, and the Casual Riders use it a lot?</a:t>
            </a:r>
            <a:br>
              <a:rPr lang="en-US" dirty="0"/>
            </a:br>
            <a:br>
              <a:rPr lang="en-US" dirty="0"/>
            </a:br>
            <a:r>
              <a:rPr lang="en-US" dirty="0"/>
              <a:t>Let’s Examine…</a:t>
            </a:r>
          </a:p>
          <a:p>
            <a:endParaRPr lang="en-US" dirty="0"/>
          </a:p>
          <a:p>
            <a:endParaRPr lang="en-US" dirty="0"/>
          </a:p>
        </p:txBody>
      </p:sp>
    </p:spTree>
    <p:extLst>
      <p:ext uri="{BB962C8B-B14F-4D97-AF65-F5344CB8AC3E}">
        <p14:creationId xmlns:p14="http://schemas.microsoft.com/office/powerpoint/2010/main" val="165033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E7A7-432E-081F-544B-18D9CAEB06AE}"/>
              </a:ext>
            </a:extLst>
          </p:cNvPr>
          <p:cNvSpPr>
            <a:spLocks noGrp="1"/>
          </p:cNvSpPr>
          <p:nvPr>
            <p:ph type="title"/>
          </p:nvPr>
        </p:nvSpPr>
        <p:spPr>
          <a:xfrm>
            <a:off x="646111" y="452718"/>
            <a:ext cx="9783764" cy="1400530"/>
          </a:xfrm>
        </p:spPr>
        <p:txBody>
          <a:bodyPr/>
          <a:lstStyle/>
          <a:p>
            <a:r>
              <a:rPr lang="en-US" dirty="0"/>
              <a:t>Distance and Time Comparison Data</a:t>
            </a:r>
          </a:p>
        </p:txBody>
      </p:sp>
      <p:pic>
        <p:nvPicPr>
          <p:cNvPr id="8" name="Content Placeholder 7" descr="A screenshot of a graph&#10;&#10;Description automatically generated">
            <a:extLst>
              <a:ext uri="{FF2B5EF4-FFF2-40B4-BE49-F238E27FC236}">
                <a16:creationId xmlns:a16="http://schemas.microsoft.com/office/drawing/2014/main" id="{15CB8634-49EA-EEF1-F917-CAAF2CFE5D3C}"/>
              </a:ext>
            </a:extLst>
          </p:cNvPr>
          <p:cNvPicPr>
            <a:picLocks noGrp="1" noChangeAspect="1"/>
          </p:cNvPicPr>
          <p:nvPr>
            <p:ph idx="1"/>
          </p:nvPr>
        </p:nvPicPr>
        <p:blipFill>
          <a:blip r:embed="rId2"/>
          <a:stretch>
            <a:fillRect/>
          </a:stretch>
        </p:blipFill>
        <p:spPr>
          <a:xfrm>
            <a:off x="646110" y="2100263"/>
            <a:ext cx="5449889" cy="4629150"/>
          </a:xfrm>
        </p:spPr>
      </p:pic>
      <p:sp>
        <p:nvSpPr>
          <p:cNvPr id="3" name="TextBox 2">
            <a:extLst>
              <a:ext uri="{FF2B5EF4-FFF2-40B4-BE49-F238E27FC236}">
                <a16:creationId xmlns:a16="http://schemas.microsoft.com/office/drawing/2014/main" id="{768DC7C3-BA86-0655-EEDB-51290A3223F2}"/>
              </a:ext>
            </a:extLst>
          </p:cNvPr>
          <p:cNvSpPr txBox="1"/>
          <p:nvPr/>
        </p:nvSpPr>
        <p:spPr>
          <a:xfrm>
            <a:off x="6297828" y="1220213"/>
            <a:ext cx="5894172" cy="5509200"/>
          </a:xfrm>
          <a:prstGeom prst="rect">
            <a:avLst/>
          </a:prstGeom>
          <a:noFill/>
        </p:spPr>
        <p:txBody>
          <a:bodyPr wrap="square" rtlCol="0">
            <a:spAutoFit/>
          </a:bodyPr>
          <a:lstStyle/>
          <a:p>
            <a:r>
              <a:rPr lang="en-US" sz="1600" dirty="0"/>
              <a:t>Here, we can get the Answer for the previous question from the Visual. We can see here that the Distance covered by the Members are more than Casual Users, even though the Time of usage by Casual Riders is a lot more. From this we can understand that Casual riders are taking it out for Leisure where they may go for touristic visits, or picnics, or even Camping at night due to which the Time goes up.</a:t>
            </a:r>
            <a:br>
              <a:rPr lang="en-US" sz="1600" dirty="0"/>
            </a:br>
            <a:br>
              <a:rPr lang="en-US" sz="1600" dirty="0"/>
            </a:br>
            <a:r>
              <a:rPr lang="en-US" sz="1600" dirty="0"/>
              <a:t>However, Members are using it more for their daily commute and their busy daily schedules due to which they ride to their destination and come back rather than spending leisure time there. So, we can understand that it is not because most Casual Riders don’t know about the Membership plan, but they just don’t require it since they use it once a while. </a:t>
            </a:r>
          </a:p>
          <a:p>
            <a:endParaRPr lang="en-US" sz="1600" dirty="0"/>
          </a:p>
          <a:p>
            <a:r>
              <a:rPr lang="en-US" sz="1600" b="1" dirty="0"/>
              <a:t>So, if we want to Maximize the Annual Membership by Forcing more Casual Users to take up Membership, what we can do is Increase the Cost per Unit Time, Keeping the Cost per Unit Distance pretty much Constant. Or to the already existing Plan, add/Increase Time Constraints.</a:t>
            </a:r>
          </a:p>
        </p:txBody>
      </p:sp>
    </p:spTree>
    <p:extLst>
      <p:ext uri="{BB962C8B-B14F-4D97-AF65-F5344CB8AC3E}">
        <p14:creationId xmlns:p14="http://schemas.microsoft.com/office/powerpoint/2010/main" val="421392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5135-82ED-1A2B-1106-7C3C93DB672D}"/>
              </a:ext>
            </a:extLst>
          </p:cNvPr>
          <p:cNvSpPr>
            <a:spLocks noGrp="1"/>
          </p:cNvSpPr>
          <p:nvPr>
            <p:ph type="title"/>
          </p:nvPr>
        </p:nvSpPr>
        <p:spPr/>
        <p:txBody>
          <a:bodyPr/>
          <a:lstStyle/>
          <a:p>
            <a:r>
              <a:rPr lang="en-US" dirty="0"/>
              <a:t>Distance By Bin Height</a:t>
            </a:r>
          </a:p>
        </p:txBody>
      </p:sp>
      <p:pic>
        <p:nvPicPr>
          <p:cNvPr id="5" name="Content Placeholder 4" descr="A screenshot of a graph&#10;&#10;Description automatically generated">
            <a:extLst>
              <a:ext uri="{FF2B5EF4-FFF2-40B4-BE49-F238E27FC236}">
                <a16:creationId xmlns:a16="http://schemas.microsoft.com/office/drawing/2014/main" id="{05618D5D-D067-4859-5CE3-241C1918E78F}"/>
              </a:ext>
            </a:extLst>
          </p:cNvPr>
          <p:cNvPicPr>
            <a:picLocks noGrp="1" noChangeAspect="1"/>
          </p:cNvPicPr>
          <p:nvPr>
            <p:ph idx="1"/>
          </p:nvPr>
        </p:nvPicPr>
        <p:blipFill>
          <a:blip r:embed="rId2"/>
          <a:stretch>
            <a:fillRect/>
          </a:stretch>
        </p:blipFill>
        <p:spPr>
          <a:xfrm>
            <a:off x="646110" y="2000250"/>
            <a:ext cx="6040439" cy="4743450"/>
          </a:xfrm>
        </p:spPr>
      </p:pic>
      <p:sp>
        <p:nvSpPr>
          <p:cNvPr id="3" name="TextBox 2">
            <a:extLst>
              <a:ext uri="{FF2B5EF4-FFF2-40B4-BE49-F238E27FC236}">
                <a16:creationId xmlns:a16="http://schemas.microsoft.com/office/drawing/2014/main" id="{A76815E2-B896-67A1-5D02-B84E856885B1}"/>
              </a:ext>
            </a:extLst>
          </p:cNvPr>
          <p:cNvSpPr txBox="1"/>
          <p:nvPr/>
        </p:nvSpPr>
        <p:spPr>
          <a:xfrm>
            <a:off x="7241060" y="2298357"/>
            <a:ext cx="4534930" cy="923330"/>
          </a:xfrm>
          <a:prstGeom prst="rect">
            <a:avLst/>
          </a:prstGeom>
          <a:noFill/>
        </p:spPr>
        <p:txBody>
          <a:bodyPr wrap="square" rtlCol="0">
            <a:spAutoFit/>
          </a:bodyPr>
          <a:lstStyle/>
          <a:p>
            <a:r>
              <a:rPr lang="en-US" dirty="0"/>
              <a:t>This Visual Helps us understand the 4 different categories by the distance they traveled.</a:t>
            </a:r>
          </a:p>
        </p:txBody>
      </p:sp>
    </p:spTree>
    <p:extLst>
      <p:ext uri="{BB962C8B-B14F-4D97-AF65-F5344CB8AC3E}">
        <p14:creationId xmlns:p14="http://schemas.microsoft.com/office/powerpoint/2010/main" val="154768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AC14-222A-F418-4988-C9EC0DC6CB2C}"/>
              </a:ext>
            </a:extLst>
          </p:cNvPr>
          <p:cNvSpPr>
            <a:spLocks noGrp="1"/>
          </p:cNvSpPr>
          <p:nvPr>
            <p:ph type="title"/>
          </p:nvPr>
        </p:nvSpPr>
        <p:spPr>
          <a:xfrm>
            <a:off x="646111" y="452718"/>
            <a:ext cx="9712327" cy="1400530"/>
          </a:xfrm>
        </p:spPr>
        <p:txBody>
          <a:bodyPr/>
          <a:lstStyle/>
          <a:p>
            <a:r>
              <a:rPr lang="en-US" dirty="0"/>
              <a:t>Map Analysis for Started At And Ended At</a:t>
            </a:r>
          </a:p>
        </p:txBody>
      </p:sp>
      <p:pic>
        <p:nvPicPr>
          <p:cNvPr id="5" name="Content Placeholder 4" descr="A screenshot of a map&#10;&#10;Description automatically generated">
            <a:extLst>
              <a:ext uri="{FF2B5EF4-FFF2-40B4-BE49-F238E27FC236}">
                <a16:creationId xmlns:a16="http://schemas.microsoft.com/office/drawing/2014/main" id="{D64CAD82-3358-EA8B-71A5-DE59F4AE383F}"/>
              </a:ext>
            </a:extLst>
          </p:cNvPr>
          <p:cNvPicPr>
            <a:picLocks noGrp="1" noChangeAspect="1"/>
          </p:cNvPicPr>
          <p:nvPr>
            <p:ph idx="1"/>
          </p:nvPr>
        </p:nvPicPr>
        <p:blipFill>
          <a:blip r:embed="rId2"/>
          <a:stretch>
            <a:fillRect/>
          </a:stretch>
        </p:blipFill>
        <p:spPr>
          <a:xfrm>
            <a:off x="646110" y="1985963"/>
            <a:ext cx="5654677" cy="4757737"/>
          </a:xfrm>
        </p:spPr>
      </p:pic>
      <p:sp>
        <p:nvSpPr>
          <p:cNvPr id="3" name="TextBox 2">
            <a:extLst>
              <a:ext uri="{FF2B5EF4-FFF2-40B4-BE49-F238E27FC236}">
                <a16:creationId xmlns:a16="http://schemas.microsoft.com/office/drawing/2014/main" id="{1E26955F-A2DB-1A50-B454-43B2769653C7}"/>
              </a:ext>
            </a:extLst>
          </p:cNvPr>
          <p:cNvSpPr txBox="1"/>
          <p:nvPr/>
        </p:nvSpPr>
        <p:spPr>
          <a:xfrm>
            <a:off x="6746790" y="2273643"/>
            <a:ext cx="5090984" cy="3139321"/>
          </a:xfrm>
          <a:prstGeom prst="rect">
            <a:avLst/>
          </a:prstGeom>
          <a:noFill/>
        </p:spPr>
        <p:txBody>
          <a:bodyPr wrap="square" rtlCol="0">
            <a:spAutoFit/>
          </a:bodyPr>
          <a:lstStyle/>
          <a:p>
            <a:r>
              <a:rPr lang="en-US" dirty="0"/>
              <a:t>This shows the Map for Members (Orange), and </a:t>
            </a:r>
          </a:p>
          <a:p>
            <a:r>
              <a:rPr lang="en-US" dirty="0"/>
              <a:t>Casual Riders (Blue).</a:t>
            </a:r>
          </a:p>
          <a:p>
            <a:endParaRPr lang="en-US" dirty="0"/>
          </a:p>
          <a:p>
            <a:r>
              <a:rPr lang="en-US" dirty="0"/>
              <a:t>First Visual is Started At, and Second is Ended At.</a:t>
            </a:r>
          </a:p>
          <a:p>
            <a:endParaRPr lang="en-US" dirty="0"/>
          </a:p>
          <a:p>
            <a:r>
              <a:rPr lang="en-US" dirty="0"/>
              <a:t>Here, we can say that the Casual Riders (Blue) is showing a Higher Spread than the Members (Orange), though it is not very clear from the Visual.</a:t>
            </a:r>
          </a:p>
        </p:txBody>
      </p:sp>
    </p:spTree>
    <p:extLst>
      <p:ext uri="{BB962C8B-B14F-4D97-AF65-F5344CB8AC3E}">
        <p14:creationId xmlns:p14="http://schemas.microsoft.com/office/powerpoint/2010/main" val="2007953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BF8A-2CC8-5455-5233-4E9384C3236F}"/>
              </a:ext>
            </a:extLst>
          </p:cNvPr>
          <p:cNvSpPr>
            <a:spLocks noGrp="1"/>
          </p:cNvSpPr>
          <p:nvPr>
            <p:ph type="title"/>
          </p:nvPr>
        </p:nvSpPr>
        <p:spPr/>
        <p:txBody>
          <a:bodyPr/>
          <a:lstStyle/>
          <a:p>
            <a:r>
              <a:rPr lang="en-US" dirty="0"/>
              <a:t>Popular Stations for Started At and Ended At</a:t>
            </a:r>
          </a:p>
        </p:txBody>
      </p:sp>
      <p:pic>
        <p:nvPicPr>
          <p:cNvPr id="5" name="Content Placeholder 4" descr="A screenshot of a graph&#10;&#10;Description automatically generated">
            <a:extLst>
              <a:ext uri="{FF2B5EF4-FFF2-40B4-BE49-F238E27FC236}">
                <a16:creationId xmlns:a16="http://schemas.microsoft.com/office/drawing/2014/main" id="{CC8C6B8C-D4E7-0FD6-B1AA-7E362115AC2E}"/>
              </a:ext>
            </a:extLst>
          </p:cNvPr>
          <p:cNvPicPr>
            <a:picLocks noGrp="1" noChangeAspect="1"/>
          </p:cNvPicPr>
          <p:nvPr>
            <p:ph idx="1"/>
          </p:nvPr>
        </p:nvPicPr>
        <p:blipFill>
          <a:blip r:embed="rId2"/>
          <a:stretch>
            <a:fillRect/>
          </a:stretch>
        </p:blipFill>
        <p:spPr>
          <a:xfrm>
            <a:off x="646111" y="1985963"/>
            <a:ext cx="5611815" cy="4729162"/>
          </a:xfrm>
        </p:spPr>
      </p:pic>
    </p:spTree>
    <p:extLst>
      <p:ext uri="{BB962C8B-B14F-4D97-AF65-F5344CB8AC3E}">
        <p14:creationId xmlns:p14="http://schemas.microsoft.com/office/powerpoint/2010/main" val="263816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72DA-5CB2-6B57-5FB6-5F23C0E446EE}"/>
              </a:ext>
            </a:extLst>
          </p:cNvPr>
          <p:cNvSpPr>
            <a:spLocks noGrp="1"/>
          </p:cNvSpPr>
          <p:nvPr>
            <p:ph type="title"/>
          </p:nvPr>
        </p:nvSpPr>
        <p:spPr/>
        <p:txBody>
          <a:bodyPr/>
          <a:lstStyle/>
          <a:p>
            <a:r>
              <a:rPr lang="en-US" dirty="0"/>
              <a:t>Rideable Type- Docked And Electric Data</a:t>
            </a:r>
          </a:p>
        </p:txBody>
      </p:sp>
      <p:pic>
        <p:nvPicPr>
          <p:cNvPr id="5" name="Content Placeholder 4" descr="A screenshot of a computer&#10;&#10;Description automatically generated">
            <a:extLst>
              <a:ext uri="{FF2B5EF4-FFF2-40B4-BE49-F238E27FC236}">
                <a16:creationId xmlns:a16="http://schemas.microsoft.com/office/drawing/2014/main" id="{B29F5404-70E2-D747-0805-4D6351D9CB98}"/>
              </a:ext>
            </a:extLst>
          </p:cNvPr>
          <p:cNvPicPr>
            <a:picLocks noGrp="1" noChangeAspect="1"/>
          </p:cNvPicPr>
          <p:nvPr>
            <p:ph idx="1"/>
          </p:nvPr>
        </p:nvPicPr>
        <p:blipFill>
          <a:blip r:embed="rId2"/>
          <a:stretch>
            <a:fillRect/>
          </a:stretch>
        </p:blipFill>
        <p:spPr>
          <a:xfrm>
            <a:off x="646111" y="2000250"/>
            <a:ext cx="5583239" cy="4743450"/>
          </a:xfrm>
        </p:spPr>
      </p:pic>
      <p:sp>
        <p:nvSpPr>
          <p:cNvPr id="3" name="TextBox 2">
            <a:extLst>
              <a:ext uri="{FF2B5EF4-FFF2-40B4-BE49-F238E27FC236}">
                <a16:creationId xmlns:a16="http://schemas.microsoft.com/office/drawing/2014/main" id="{D10AD4F5-A9C1-F7B7-0C3C-B219ADBCAFB8}"/>
              </a:ext>
            </a:extLst>
          </p:cNvPr>
          <p:cNvSpPr txBox="1"/>
          <p:nvPr/>
        </p:nvSpPr>
        <p:spPr>
          <a:xfrm>
            <a:off x="6660292" y="2150076"/>
            <a:ext cx="5404043" cy="2585323"/>
          </a:xfrm>
          <a:prstGeom prst="rect">
            <a:avLst/>
          </a:prstGeom>
          <a:noFill/>
        </p:spPr>
        <p:txBody>
          <a:bodyPr wrap="none" rtlCol="0">
            <a:spAutoFit/>
          </a:bodyPr>
          <a:lstStyle/>
          <a:p>
            <a:r>
              <a:rPr lang="en-US" dirty="0"/>
              <a:t>This Visual Shows the Difference between the 2</a:t>
            </a:r>
          </a:p>
          <a:p>
            <a:r>
              <a:rPr lang="en-US" dirty="0"/>
              <a:t>Modes- Docked Bikes, and Electric Bikes.</a:t>
            </a:r>
          </a:p>
          <a:p>
            <a:endParaRPr lang="en-US" dirty="0"/>
          </a:p>
          <a:p>
            <a:r>
              <a:rPr lang="en-US" dirty="0"/>
              <a:t>We can see here that Docked Bikes are more </a:t>
            </a:r>
          </a:p>
          <a:p>
            <a:r>
              <a:rPr lang="en-US" dirty="0"/>
              <a:t>In use than the Electric Bikes. </a:t>
            </a:r>
          </a:p>
          <a:p>
            <a:r>
              <a:rPr lang="en-US" dirty="0"/>
              <a:t>The reason for this is not very clear as of now. </a:t>
            </a:r>
          </a:p>
          <a:p>
            <a:endParaRPr lang="en-US" dirty="0"/>
          </a:p>
          <a:p>
            <a:r>
              <a:rPr lang="en-US" dirty="0"/>
              <a:t>But, let’s try to understand something from the</a:t>
            </a:r>
          </a:p>
          <a:p>
            <a:r>
              <a:rPr lang="en-US" dirty="0"/>
              <a:t>Maps.</a:t>
            </a:r>
          </a:p>
        </p:txBody>
      </p:sp>
    </p:spTree>
    <p:extLst>
      <p:ext uri="{BB962C8B-B14F-4D97-AF65-F5344CB8AC3E}">
        <p14:creationId xmlns:p14="http://schemas.microsoft.com/office/powerpoint/2010/main" val="286082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B569-9F3F-4DEC-1045-843405AAA0B5}"/>
              </a:ext>
            </a:extLst>
          </p:cNvPr>
          <p:cNvSpPr>
            <a:spLocks noGrp="1"/>
          </p:cNvSpPr>
          <p:nvPr>
            <p:ph type="title"/>
          </p:nvPr>
        </p:nvSpPr>
        <p:spPr/>
        <p:txBody>
          <a:bodyPr/>
          <a:lstStyle/>
          <a:p>
            <a:r>
              <a:rPr lang="en-US" dirty="0"/>
              <a:t>Map Analysis (Members, Started At, &amp; Docked)</a:t>
            </a:r>
          </a:p>
        </p:txBody>
      </p:sp>
      <p:pic>
        <p:nvPicPr>
          <p:cNvPr id="5" name="Content Placeholder 4" descr="A map with blue dots&#10;&#10;Description automatically generated">
            <a:extLst>
              <a:ext uri="{FF2B5EF4-FFF2-40B4-BE49-F238E27FC236}">
                <a16:creationId xmlns:a16="http://schemas.microsoft.com/office/drawing/2014/main" id="{E1245571-5CCA-46FE-29B2-2AE8377E0250}"/>
              </a:ext>
            </a:extLst>
          </p:cNvPr>
          <p:cNvPicPr>
            <a:picLocks noGrp="1" noChangeAspect="1"/>
          </p:cNvPicPr>
          <p:nvPr>
            <p:ph idx="1"/>
          </p:nvPr>
        </p:nvPicPr>
        <p:blipFill>
          <a:blip r:embed="rId2"/>
          <a:stretch>
            <a:fillRect/>
          </a:stretch>
        </p:blipFill>
        <p:spPr>
          <a:xfrm>
            <a:off x="646111" y="2095499"/>
            <a:ext cx="7540627" cy="4505325"/>
          </a:xfrm>
        </p:spPr>
      </p:pic>
    </p:spTree>
    <p:extLst>
      <p:ext uri="{BB962C8B-B14F-4D97-AF65-F5344CB8AC3E}">
        <p14:creationId xmlns:p14="http://schemas.microsoft.com/office/powerpoint/2010/main" val="1129566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381</TotalTime>
  <Words>859</Words>
  <Application>Microsoft Macintosh PowerPoint</Application>
  <PresentationFormat>Widescreen</PresentationFormat>
  <Paragraphs>56</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Century Gothic</vt:lpstr>
      <vt:lpstr>Wingdings 3</vt:lpstr>
      <vt:lpstr>Ion</vt:lpstr>
      <vt:lpstr>CYCLISTIC’S ANALYSIS</vt:lpstr>
      <vt:lpstr>OBJECTIVE</vt:lpstr>
      <vt:lpstr>Members &amp; Casual Riders’ Data</vt:lpstr>
      <vt:lpstr>Distance and Time Comparison Data</vt:lpstr>
      <vt:lpstr>Distance By Bin Height</vt:lpstr>
      <vt:lpstr>Map Analysis for Started At And Ended At</vt:lpstr>
      <vt:lpstr>Popular Stations for Started At and Ended At</vt:lpstr>
      <vt:lpstr>Rideable Type- Docked And Electric Data</vt:lpstr>
      <vt:lpstr>Map Analysis (Members, Started At, &amp; Docked)</vt:lpstr>
      <vt:lpstr>Map Analysis (Members, Ended At, &amp; Docked)</vt:lpstr>
      <vt:lpstr>Map Analysis (Members, Started At, &amp; Electric)</vt:lpstr>
      <vt:lpstr>Map Analysis (Members, Ended At, &amp; Electric)</vt:lpstr>
      <vt:lpstr>Map Analysis (Casuals, Started At, &amp; Docked)</vt:lpstr>
      <vt:lpstr>Map Analysis (Casuals, Ended At, &amp; Docked)</vt:lpstr>
      <vt:lpstr>Map Analysis (Casuals, Started At, &amp; Electric)</vt:lpstr>
      <vt:lpstr>Map Analysis (Casuals, Ended At, &amp; Electric)</vt:lpstr>
      <vt:lpstr>Map Visualization</vt:lpstr>
      <vt:lpstr>Reason for Docked Bikes Usage</vt:lpstr>
      <vt:lpstr>Summary Dashboard</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CYCLISTIC’S ANALYSIS</dc:title>
  <dc:creator>Allen Thomas</dc:creator>
  <cp:lastModifiedBy>Allen Thomas</cp:lastModifiedBy>
  <cp:revision>3</cp:revision>
  <dcterms:created xsi:type="dcterms:W3CDTF">2024-05-08T09:34:18Z</dcterms:created>
  <dcterms:modified xsi:type="dcterms:W3CDTF">2024-05-14T10:17:19Z</dcterms:modified>
</cp:coreProperties>
</file>