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October 17, 1951</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Descendant of Javanese aristocratic family</a:t>
            </a:r>
            <a:endParaRPr lang="en-US" sz="1800" dirty="0"/>
          </a:p>
          <a:p>
            <a:pPr indent="0" marL="0">
              <a:buNone/>
            </a:pPr>
            <a:r>
              <a:rPr lang="en-US" sz="1800" dirty="0">
                <a:solidFill>
                  <a:srgbClr val="363636"/>
                </a:solidFill>
              </a:rPr>
              <a:t>• Spent formative years abroad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in a prominent and internationally exposed family shaped his early worldview and ambitions.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family deeply embedded in Indonesian politics and economics. His father, Sumitro Djojohadikusumo, was a renowned economist and a minister in multiple Indonesian cabinets. This privileged background provided Prabowo with a unique perspective on Indonesian society and governance. His family's international connections, stemming from periods of exile and Sumitro's international work, further broadened his horizons, exposing him to diverse political and economic systems.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Sumitro Djojohadikusumo, Jakarta 1950s, family portrait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Military Academy in 1970</a:t>
            </a:r>
            <a:endParaRPr lang="en-US" sz="1800" dirty="0"/>
          </a:p>
          <a:p>
            <a:pPr indent="0" marL="0">
              <a:buNone/>
            </a:pPr>
            <a:r>
              <a:rPr lang="en-US" sz="1800" dirty="0">
                <a:solidFill>
                  <a:srgbClr val="363636"/>
                </a:solidFill>
              </a:rPr>
              <a:t>• Graduated in 1974</a:t>
            </a:r>
            <a:endParaRPr lang="en-US" sz="1800" dirty="0"/>
          </a:p>
          <a:p>
            <a:pPr indent="0" marL="0">
              <a:buNone/>
            </a:pPr>
            <a:r>
              <a:rPr lang="en-US" sz="1800" dirty="0">
                <a:solidFill>
                  <a:srgbClr val="363636"/>
                </a:solidFill>
              </a:rPr>
              <a:t>• Rose through the ranks of Kopassus (Special Forces)</a:t>
            </a:r>
            <a:endParaRPr lang="en-US" sz="1800" dirty="0"/>
          </a:p>
          <a:p>
            <a:pPr indent="0" marL="0">
              <a:buNone/>
            </a:pPr>
            <a:r>
              <a:rPr lang="en-US" sz="1800" dirty="0">
                <a:solidFill>
                  <a:srgbClr val="363636"/>
                </a:solidFill>
              </a:rPr>
              <a:t>• Commander of Kopassus (1995-1998)</a:t>
            </a:r>
            <a:endParaRPr lang="en-US" sz="1800" dirty="0"/>
          </a:p>
          <a:p>
            <a:pPr indent="0" marL="0">
              <a:buNone/>
            </a:pPr>
            <a:r>
              <a:rPr lang="en-US" sz="1800" dirty="0">
                <a:solidFill>
                  <a:srgbClr val="363636"/>
                </a:solidFill>
              </a:rPr>
              <a:t>• Involved in various military operations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particularly his time in Kopassus, was marked by rapid advancement and involvement in significant, and often controversial, operations.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military career was defined by his service in Kopassus, Indonesia's elite special forces unit. He rapidly ascended the ranks, demonstrating leadership skills and a commitment to the military. During his time in Kopassus, he participated in numerous military operations, including those in East Timor and Irian Jaya (Papua). These operations, while showcasing his military prowess, also became a source of controversy and scrutiny later in his career, raising questions about human rights conduct.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badge, Indonesian Military Academy, military operation, East Timor, Papua</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Role in the 1998 Riots and Downfall of Suharto</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Commander of Kostrad (Army Strategic Reserve Command) in 1998</a:t>
            </a:r>
            <a:endParaRPr lang="en-US" sz="1800" dirty="0"/>
          </a:p>
          <a:p>
            <a:pPr indent="0" marL="0">
              <a:buNone/>
            </a:pPr>
            <a:r>
              <a:rPr lang="en-US" sz="1800" dirty="0">
                <a:solidFill>
                  <a:srgbClr val="363636"/>
                </a:solidFill>
              </a:rPr>
              <a:t>• Allegations of involvement in the abduction of pro-democracy activists</a:t>
            </a:r>
            <a:endParaRPr lang="en-US" sz="1800" dirty="0"/>
          </a:p>
          <a:p>
            <a:pPr indent="0" marL="0">
              <a:buNone/>
            </a:pPr>
            <a:r>
              <a:rPr lang="en-US" sz="1800" dirty="0">
                <a:solidFill>
                  <a:srgbClr val="363636"/>
                </a:solidFill>
              </a:rPr>
              <a:t>• Dismissed from military service</a:t>
            </a:r>
            <a:endParaRPr lang="en-US" sz="1800" dirty="0"/>
          </a:p>
          <a:p>
            <a:pPr indent="0" marL="0">
              <a:buNone/>
            </a:pPr>
            <a:r>
              <a:rPr lang="en-US" sz="1800" dirty="0">
                <a:solidFill>
                  <a:srgbClr val="363636"/>
                </a:solidFill>
              </a:rPr>
              <a:t>• Controversy surrounding his role remains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events of 1998, including the riots and the fall of Suharto, represent a pivotal and highly controversial period in Prabowo's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tumultuous year of 1998, which saw the downfall of President Suharto, was a turning point in Indonesian history and a defining moment for Prabowo Subianto. As commander of Kostrad, he held a position of significant power. He was accused of involvement in the abduction and disappearance of pro-democracy activists. These allegations led to his dismissal from military service and continue to be a source of controversy and debate, significantly impacting his public image and political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Jakarta riots, Prabowo Subianto 1998, student demonstrations, Trisakti University, missing activists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Exile and 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Self-imposed exile in Jordan after dismissal</a:t>
            </a:r>
            <a:endParaRPr lang="en-US" sz="1800" dirty="0"/>
          </a:p>
          <a:p>
            <a:pPr indent="0" marL="0">
              <a:buNone/>
            </a:pPr>
            <a:r>
              <a:rPr lang="en-US" sz="1800" dirty="0">
                <a:solidFill>
                  <a:srgbClr val="363636"/>
                </a:solidFill>
              </a:rPr>
              <a:t>• Engaged in business activities in Jordan and other countries</a:t>
            </a:r>
            <a:endParaRPr lang="en-US" sz="1800" dirty="0"/>
          </a:p>
          <a:p>
            <a:pPr indent="0" marL="0">
              <a:buNone/>
            </a:pPr>
            <a:r>
              <a:rPr lang="en-US" sz="1800" dirty="0">
                <a:solidFill>
                  <a:srgbClr val="363636"/>
                </a:solidFill>
              </a:rPr>
              <a:t>• Developed interests in various sectors, including energy and agriculture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Following his dismissal, Prabowo spent several years in exile, during which he built a successful business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his dismissal from the military, Prabowo spent several years in self-imposed exile, primarily in Jordan. During this period, he transitioned into the business world, leveraging his connections and experience. He developed a diverse portfolio of business interests, spanning various sectors such as energy, palm oil, and paper pulp. This period marked a significant shift in his career trajectory, from military commander to businessman.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Jordan, business meeting, Prabowo Subianto business, palm oil plantation, energy sector</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Gerindra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Party in 2008</a:t>
            </a:r>
            <a:endParaRPr lang="en-US" sz="1800" dirty="0"/>
          </a:p>
          <a:p>
            <a:pPr indent="0" marL="0">
              <a:buNone/>
            </a:pPr>
            <a:r>
              <a:rPr lang="en-US" sz="1800" dirty="0">
                <a:solidFill>
                  <a:srgbClr val="363636"/>
                </a:solidFill>
              </a:rPr>
              <a:t>• Platform of nationalism and populism</a:t>
            </a:r>
            <a:endParaRPr lang="en-US" sz="1800" dirty="0"/>
          </a:p>
          <a:p>
            <a:pPr indent="0" marL="0">
              <a:buNone/>
            </a:pPr>
            <a:r>
              <a:rPr lang="en-US" sz="1800" dirty="0">
                <a:solidFill>
                  <a:srgbClr val="363636"/>
                </a:solidFill>
              </a:rPr>
              <a:t>• Ran for Vice President in 2009 (Megawati's running mate)</a:t>
            </a:r>
            <a:endParaRPr lang="en-US" sz="1800" dirty="0"/>
          </a:p>
          <a:p>
            <a:pPr indent="0" marL="0">
              <a:buNone/>
            </a:pPr>
            <a:r>
              <a:rPr lang="en-US" sz="1800" dirty="0">
                <a:solidFill>
                  <a:srgbClr val="363636"/>
                </a:solidFill>
              </a:rPr>
              <a:t>• Ran for President in 2014 and 2019</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returned to Indonesia and entered politics, founding the Gerindra Party and establishing himself as a major political figure.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return to Indonesia marked his entry into the political arena. He founded the Gerindra Party, a political vehicle built on a platform of nationalism and populism. He contested the presidential elections in 2014 and 2019, becoming the primary challenger to Joko Widodo. While he was unsuccessful in both attempts, he solidified his position as a significant force in Indonesian politics, commanding a substantial following and shaping the national political discourse.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 rally, political speech, election poster, Indonesian flag</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&amp;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against Joko Widodo in both elections</a:t>
            </a:r>
            <a:endParaRPr lang="en-US" sz="1800" dirty="0"/>
          </a:p>
          <a:p>
            <a:pPr indent="0" marL="0">
              <a:buNone/>
            </a:pPr>
            <a:r>
              <a:rPr lang="en-US" sz="1800" dirty="0">
                <a:solidFill>
                  <a:srgbClr val="363636"/>
                </a:solidFill>
              </a:rPr>
              <a:t>• Campaign themes: strong leadership, national sovereignty, economic development</a:t>
            </a:r>
            <a:endParaRPr lang="en-US" sz="1800" dirty="0"/>
          </a:p>
          <a:p>
            <a:pPr indent="0" marL="0">
              <a:buNone/>
            </a:pPr>
            <a:r>
              <a:rPr lang="en-US" sz="1800" dirty="0">
                <a:solidFill>
                  <a:srgbClr val="363636"/>
                </a:solidFill>
              </a:rPr>
              <a:t>• Lost both elections but garnered significant popular vote</a:t>
            </a:r>
            <a:endParaRPr lang="en-US" sz="1800" dirty="0"/>
          </a:p>
          <a:p>
            <a:pPr indent="0" marL="0">
              <a:buNone/>
            </a:pPr>
            <a:r>
              <a:rPr lang="en-US" sz="1800" dirty="0">
                <a:solidFill>
                  <a:srgbClr val="363636"/>
                </a:solidFill>
              </a:rPr>
              <a:t>• Contested election results in both instances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presidential campaigns were characterized by strong nationalist rhetoric and close, contested results.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2014 and 2019 presidential elections saw intense contests between Prabowo Subianto and Joko Widodo. Prabowo's campaigns focused on themes of strong leadership, national sovereignty, and promises of economic improvement. He emphasized his military background and presented himself as a decisive leader capable of restoring Indonesia's strength and standing on the global stage. Despite losing both elections, he secured a considerable share of the popular vote, highlighting his significant support base. He legally challenged the results of both elections, alleging widespread fraud, but these challenges were ultimately unsuccessful.</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Joko Widodo debate, election rally, vote counting, election results, campaign posters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 (2019-Present)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President Joko Widodo in 2019</a:t>
            </a:r>
            <a:endParaRPr lang="en-US" sz="1800" dirty="0"/>
          </a:p>
          <a:p>
            <a:pPr indent="0" marL="0">
              <a:buNone/>
            </a:pPr>
            <a:r>
              <a:rPr lang="en-US" sz="1800" dirty="0">
                <a:solidFill>
                  <a:srgbClr val="363636"/>
                </a:solidFill>
              </a:rPr>
              <a:t>• Focus on modernizing the Indonesian military</a:t>
            </a:r>
            <a:endParaRPr lang="en-US" sz="1800" dirty="0"/>
          </a:p>
          <a:p>
            <a:pPr indent="0" marL="0">
              <a:buNone/>
            </a:pPr>
            <a:r>
              <a:rPr lang="en-US" sz="1800" dirty="0">
                <a:solidFill>
                  <a:srgbClr val="363636"/>
                </a:solidFill>
              </a:rPr>
              <a:t>• Strengthening defense capabilities and international partnerships</a:t>
            </a:r>
            <a:endParaRPr lang="en-US" sz="1800" dirty="0"/>
          </a:p>
          <a:p>
            <a:pPr indent="0" marL="0">
              <a:buNone/>
            </a:pPr>
            <a:r>
              <a:rPr lang="en-US" sz="1800" dirty="0">
                <a:solidFill>
                  <a:srgbClr val="363636"/>
                </a:solidFill>
              </a:rPr>
              <a:t>• A surprising political reconciliation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Minister of Defense marked a significant political reconciliation and a new chapter in his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following his defeat in the 2019 presidential election, Prabowo Subianto accepted an offer from President Joko Widodo to become the Minister of Defense. This appointment signaled a significant political reconciliation between the two former rivals. As Minister of Defense, Prabowo has focused on modernizing Indonesia's military, strengthening its defense capabilities, and forging international partnerships. This role has allowed him to return to his military roots, albeit in a civilian capacity, and to contribute to national security.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military equipment, meeting with foreign dignitaries, Indonesian military parade, defense budget</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2025-02-28T10:19:51Z</dcterms:created>
  <dcterms:modified xsi:type="dcterms:W3CDTF">2025-02-28T10:19:51Z</dcterms:modified>
</cp:coreProperties>
</file>