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Hitler</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Influences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Austria, 1889</a:t>
            </a:r>
            <a:endParaRPr lang="en-US" sz="1800" dirty="0"/>
          </a:p>
          <a:p>
            <a:pPr indent="0" marL="0">
              <a:buNone/>
            </a:pPr>
            <a:r>
              <a:rPr lang="en-US" sz="1800" dirty="0">
                <a:solidFill>
                  <a:srgbClr val="363636"/>
                </a:solidFill>
              </a:rPr>
              <a:t>• Difficult childhood and strained relationship with father</a:t>
            </a:r>
            <a:endParaRPr lang="en-US" sz="1800" dirty="0"/>
          </a:p>
          <a:p>
            <a:pPr indent="0" marL="0">
              <a:buNone/>
            </a:pPr>
            <a:r>
              <a:rPr lang="en-US" sz="1800" dirty="0">
                <a:solidFill>
                  <a:srgbClr val="363636"/>
                </a:solidFill>
              </a:rPr>
              <a:t>• Failed artist, rejected from Vienna Academy of Fine Arts</a:t>
            </a:r>
            <a:endParaRPr lang="en-US" sz="1800" dirty="0"/>
          </a:p>
          <a:p>
            <a:pPr indent="0" marL="0">
              <a:buNone/>
            </a:pPr>
            <a:r>
              <a:rPr lang="en-US" sz="1800" dirty="0">
                <a:solidFill>
                  <a:srgbClr val="363636"/>
                </a:solidFill>
              </a:rPr>
              <a:t>• Developed early nationalist and antisemitic views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early life experiences and failures shaped his worldview.</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Hitler's formative years were marked by a troubled family life, artistic aspirations that were ultimately thwarted, and exposure to the prevalent nationalist and antisemitic sentiments in early 20th-century Austria. These experiences contributed to the development of his radical ideology.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Hitler, Braunau am Inn, Vienna Academy of Fine Arts, early 20th century Austria</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 and its Aftermath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Served in the German Army during WWI</a:t>
            </a:r>
            <a:endParaRPr lang="en-US" sz="1800" dirty="0"/>
          </a:p>
          <a:p>
            <a:pPr indent="0" marL="0">
              <a:buNone/>
            </a:pPr>
            <a:r>
              <a:rPr lang="en-US" sz="1800" dirty="0">
                <a:solidFill>
                  <a:srgbClr val="363636"/>
                </a:solidFill>
              </a:rPr>
              <a:t>• Awarded Iron Cross, but felt betrayed by Germany's surrender</a:t>
            </a:r>
            <a:endParaRPr lang="en-US" sz="1800" dirty="0"/>
          </a:p>
          <a:p>
            <a:pPr indent="0" marL="0">
              <a:buNone/>
            </a:pPr>
            <a:r>
              <a:rPr lang="en-US" sz="1800" dirty="0">
                <a:solidFill>
                  <a:srgbClr val="363636"/>
                </a:solidFill>
              </a:rPr>
              <a:t>• Joined the German Workers' Party (DAP)</a:t>
            </a:r>
            <a:endParaRPr lang="en-US" sz="1800" dirty="0"/>
          </a:p>
          <a:p>
            <a:pPr indent="0" marL="0">
              <a:buNone/>
            </a:pPr>
            <a:r>
              <a:rPr lang="en-US" sz="1800" dirty="0">
                <a:solidFill>
                  <a:srgbClr val="363636"/>
                </a:solidFill>
              </a:rPr>
              <a:t>• Blamed Jews and Marxists for Germany's defeat (Stab-in-the-back myth)</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WWI and the perceived betrayal of Germany fueled Hitler's resentment and political ambitions.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experiences in World War I, where he served as a soldier, profoundly impacted him. He embraced the 'stab-in-the-back' myth, believing that Germany's defeat was caused by internal enemies, particularly Jews and Marxists, rather than military failure. This fueled his anger and desire for revenge.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Hitler WWI soldier, Iron Cross, German Workers' Party meeting, Treaty of Versailles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to Power: The Nazi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Transformed DAP into the National Socialist German Workers' Party (NSDAP/Nazi Party)</a:t>
            </a:r>
            <a:endParaRPr lang="en-US" sz="1800" dirty="0"/>
          </a:p>
          <a:p>
            <a:pPr indent="0" marL="0">
              <a:buNone/>
            </a:pPr>
            <a:r>
              <a:rPr lang="en-US" sz="1800" dirty="0">
                <a:solidFill>
                  <a:srgbClr val="363636"/>
                </a:solidFill>
              </a:rPr>
              <a:t>• Exploited economic hardship and political instability</a:t>
            </a:r>
            <a:endParaRPr lang="en-US" sz="1800" dirty="0"/>
          </a:p>
          <a:p>
            <a:pPr indent="0" marL="0">
              <a:buNone/>
            </a:pPr>
            <a:r>
              <a:rPr lang="en-US" sz="1800" dirty="0">
                <a:solidFill>
                  <a:srgbClr val="363636"/>
                </a:solidFill>
              </a:rPr>
              <a:t>• Used propaganda and powerful oratory to gain support</a:t>
            </a:r>
            <a:endParaRPr lang="en-US" sz="1800" dirty="0"/>
          </a:p>
          <a:p>
            <a:pPr indent="0" marL="0">
              <a:buNone/>
            </a:pPr>
            <a:r>
              <a:rPr lang="en-US" sz="1800" dirty="0">
                <a:solidFill>
                  <a:srgbClr val="363636"/>
                </a:solidFill>
              </a:rPr>
              <a:t>• Beer Hall Putsch (failed coup attempt, 1923)</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 skillfully exploited Germany's vulnerabilities to build the Nazi Party.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 quickly rose through the ranks of the German Workers' Party, transforming it into the Nazi Party. He capitalized on the economic depression and political turmoil of the Weimar Republic, using charismatic speeches and propaganda to attract followers and spread his hateful ideology.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Party rally, Hitler speaking, swastika, Beer Hall Putsch, Mein Kampf</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Consolidation of Power: Becoming Chancellor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Chancellor in 1933</a:t>
            </a:r>
            <a:endParaRPr lang="en-US" sz="1800" dirty="0"/>
          </a:p>
          <a:p>
            <a:pPr indent="0" marL="0">
              <a:buNone/>
            </a:pPr>
            <a:r>
              <a:rPr lang="en-US" sz="1800" dirty="0">
                <a:solidFill>
                  <a:srgbClr val="363636"/>
                </a:solidFill>
              </a:rPr>
              <a:t>• Reichstag Fire and subsequent Enabling Act</a:t>
            </a:r>
            <a:endParaRPr lang="en-US" sz="1800" dirty="0"/>
          </a:p>
          <a:p>
            <a:pPr indent="0" marL="0">
              <a:buNone/>
            </a:pPr>
            <a:r>
              <a:rPr lang="en-US" sz="1800" dirty="0">
                <a:solidFill>
                  <a:srgbClr val="363636"/>
                </a:solidFill>
              </a:rPr>
              <a:t>• Eliminated political opposition and established a dictatorship</a:t>
            </a:r>
            <a:endParaRPr lang="en-US" sz="1800" dirty="0"/>
          </a:p>
          <a:p>
            <a:pPr indent="0" marL="0">
              <a:buNone/>
            </a:pPr>
            <a:r>
              <a:rPr lang="en-US" sz="1800" dirty="0">
                <a:solidFill>
                  <a:srgbClr val="363636"/>
                </a:solidFill>
              </a:rPr>
              <a:t>• Night of the Long Knives (purge of SA leadership)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 rapidly consolidated power, dismantling democracy and establishing a totalitarian regime.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becoming Chancellor, Hitler swiftly moved to dismantle democratic institutions. The Reichstag Fire provided a pretext for the Enabling Act, which granted him dictatorial powers. He then eliminated political rivals, suppressed dissent, and established a one-party state.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Hitler Chancellor, Reichstag Fire, Enabling Act, Night of the Long Knives, concentration camps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Nazi Ideology and Persecution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Racial ideology: Aryan supremacy and antisemitism</a:t>
            </a:r>
            <a:endParaRPr lang="en-US" sz="1800" dirty="0"/>
          </a:p>
          <a:p>
            <a:pPr indent="0" marL="0">
              <a:buNone/>
            </a:pPr>
            <a:r>
              <a:rPr lang="en-US" sz="1800" dirty="0">
                <a:solidFill>
                  <a:srgbClr val="363636"/>
                </a:solidFill>
              </a:rPr>
              <a:t>• Nuremberg Laws (stripped Jews of citizenship)</a:t>
            </a:r>
            <a:endParaRPr lang="en-US" sz="1800" dirty="0"/>
          </a:p>
          <a:p>
            <a:pPr indent="0" marL="0">
              <a:buNone/>
            </a:pPr>
            <a:r>
              <a:rPr lang="en-US" sz="1800" dirty="0">
                <a:solidFill>
                  <a:srgbClr val="363636"/>
                </a:solidFill>
              </a:rPr>
              <a:t>• Kristallnacht (widespread anti-Jewish violence)</a:t>
            </a:r>
            <a:endParaRPr lang="en-US" sz="1800" dirty="0"/>
          </a:p>
          <a:p>
            <a:pPr indent="0" marL="0">
              <a:buNone/>
            </a:pPr>
            <a:r>
              <a:rPr lang="en-US" sz="1800" dirty="0">
                <a:solidFill>
                  <a:srgbClr val="363636"/>
                </a:solidFill>
              </a:rPr>
              <a:t>• Concentration camps and systematic persecution of Jews, Roma, and others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Nazi ideology, centered on racial supremacy and antisemitism, led to the persecution of millions.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core of Nazi ideology was a belief in Aryan racial superiority and virulent antisemitism. This led to the systematic persecution of Jews, Roma, homosexuals, disabled people, and political opponents. The Nuremberg Laws stripped Jews of their rights, and Kristallnacht marked a turning point towards open violence.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Nuremberg Laws, Kristallnacht, concentration camp inmates, Star of David, Nazi propaganda posters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II and the Holocaust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Invasion of Poland (start of WWII)</a:t>
            </a:r>
            <a:endParaRPr lang="en-US" sz="1800" dirty="0"/>
          </a:p>
          <a:p>
            <a:pPr indent="0" marL="0">
              <a:buNone/>
            </a:pPr>
            <a:r>
              <a:rPr lang="en-US" sz="1800" dirty="0">
                <a:solidFill>
                  <a:srgbClr val="363636"/>
                </a:solidFill>
              </a:rPr>
              <a:t>• Blitzkrieg and rapid conquests across Europe</a:t>
            </a:r>
            <a:endParaRPr lang="en-US" sz="1800" dirty="0"/>
          </a:p>
          <a:p>
            <a:pPr indent="0" marL="0">
              <a:buNone/>
            </a:pPr>
            <a:r>
              <a:rPr lang="en-US" sz="1800" dirty="0">
                <a:solidFill>
                  <a:srgbClr val="363636"/>
                </a:solidFill>
              </a:rPr>
              <a:t>• Implementation of the 'Final Solution' (systematic genocide of Jews)</a:t>
            </a:r>
            <a:endParaRPr lang="en-US" sz="1800" dirty="0"/>
          </a:p>
          <a:p>
            <a:pPr indent="0" marL="0">
              <a:buNone/>
            </a:pPr>
            <a:r>
              <a:rPr lang="en-US" sz="1800" dirty="0">
                <a:solidFill>
                  <a:srgbClr val="363636"/>
                </a:solidFill>
              </a:rPr>
              <a:t>• Death camps (Auschwitz, Treblinka, Sobibor)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World War II provided the context for the Holocaust, the systematic genocide of six million Jews.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aggressive expansionist policies led to World War II. Under the cover of war, the Nazis implemented the 'Final Solution,' the systematic extermination of European Jews. Millions were murdered in death camps like Auschwitz-Birkenau, in one of history's greatest atrocities.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Invasion of Poland, Blitzkrieg, Auschwitz-Birkenau, Holocaust victims, World War II maps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Downfall and Death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Turning point: Battle of Stalingrad</a:t>
            </a:r>
            <a:endParaRPr lang="en-US" sz="1800" dirty="0"/>
          </a:p>
          <a:p>
            <a:pPr indent="0" marL="0">
              <a:buNone/>
            </a:pPr>
            <a:r>
              <a:rPr lang="en-US" sz="1800" dirty="0">
                <a:solidFill>
                  <a:srgbClr val="363636"/>
                </a:solidFill>
              </a:rPr>
              <a:t>• Allied invasion of Normandy (D-Day)</a:t>
            </a:r>
            <a:endParaRPr lang="en-US" sz="1800" dirty="0"/>
          </a:p>
          <a:p>
            <a:pPr indent="0" marL="0">
              <a:buNone/>
            </a:pPr>
            <a:r>
              <a:rPr lang="en-US" sz="1800" dirty="0">
                <a:solidFill>
                  <a:srgbClr val="363636"/>
                </a:solidFill>
              </a:rPr>
              <a:t>• Soviet advance on Berlin</a:t>
            </a:r>
            <a:endParaRPr lang="en-US" sz="1800" dirty="0"/>
          </a:p>
          <a:p>
            <a:pPr indent="0" marL="0">
              <a:buNone/>
            </a:pPr>
            <a:r>
              <a:rPr lang="en-US" sz="1800" dirty="0">
                <a:solidFill>
                  <a:srgbClr val="363636"/>
                </a:solidFill>
              </a:rPr>
              <a:t>• Suicide in bunker, April 30, 1945</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regime ultimately collapsed under the weight of Allied forces, ending with his suicide.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tide of the war turned against Germany after major defeats like the Battle of Stalingrad. The Allied invasion of Normandy and the Soviet advance from the east led to the eventual collapse of the Nazi regime. Hitler committed suicide in his Berlin bunker as Soviet troops closed in.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Battle of Stalingrad, D-Day landing, Soviet flag over Reichstag, Hitler's bunker, ruins of Berlin</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Legacy of Hitler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The Devastation of World War II: Tens of millions of deaths, widespread destruction.</a:t>
            </a:r>
            <a:endParaRPr lang="en-US" sz="1800" dirty="0"/>
          </a:p>
          <a:p>
            <a:pPr indent="0" marL="0">
              <a:buNone/>
            </a:pPr>
            <a:r>
              <a:rPr lang="en-US" sz="1800" dirty="0">
                <a:solidFill>
                  <a:srgbClr val="363636"/>
                </a:solidFill>
              </a:rPr>
              <a:t>• The Holocaust: Unprecedented genocide, a profound stain on human history.</a:t>
            </a:r>
            <a:endParaRPr lang="en-US" sz="1800" dirty="0"/>
          </a:p>
          <a:p>
            <a:pPr indent="0" marL="0">
              <a:buNone/>
            </a:pPr>
            <a:r>
              <a:rPr lang="en-US" sz="1800" dirty="0">
                <a:solidFill>
                  <a:srgbClr val="363636"/>
                </a:solidFill>
              </a:rPr>
              <a:t>• The Nuremberg Trials: Establishing principles of international law and accountability for war crimes.</a:t>
            </a:r>
            <a:endParaRPr lang="en-US" sz="1800" dirty="0"/>
          </a:p>
          <a:p>
            <a:pPr indent="0" marL="0">
              <a:buNone/>
            </a:pPr>
            <a:r>
              <a:rPr lang="en-US" sz="1800" dirty="0">
                <a:solidFill>
                  <a:srgbClr val="363636"/>
                </a:solidFill>
              </a:rPr>
              <a:t>• The Cold War: Reshaping of the global political landscape.</a:t>
            </a:r>
            <a:endParaRPr lang="en-US" sz="1800" dirty="0"/>
          </a:p>
          <a:p>
            <a:pPr indent="0" marL="0">
              <a:buNone/>
            </a:pPr>
            <a:r>
              <a:rPr lang="en-US" sz="1800" dirty="0">
                <a:solidFill>
                  <a:srgbClr val="363636"/>
                </a:solidFill>
              </a:rPr>
              <a:t>• Ongoing fight against hate and extremism.</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actions left a lasting legacy of destruction, genocide, and the ongoing struggle for justice and human rights.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Hitler's reign of terror resulted in unprecedented devastation and loss of life. The Holocaust remains a chilling reminder of the dangers of unchecked hatred and extremism. The Nuremberg Trials established important precedents for international law, while the Cold War, in part a consequence of World War II, reshaped global politics. The fight against ideologies of hate and intolerance continues to this day.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War memorials, Holocaust museums, Nuremberg Trials courtroom, Berlin Wall, Anti-hate demonstrations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2025-02-28T10:25:48Z</dcterms:created>
  <dcterms:modified xsi:type="dcterms:W3CDTF">2025-02-28T10:25:48Z</dcterms:modified>
</cp:coreProperties>
</file>