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Lst>
  <p:notesMasterIdLst>
    <p:notesMasterId r:id="rId10"/>
  </p:notesMasterIdLst>
  <p:sldSz cx="9144000" cy="5143500"/>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notesMaster" Target="notesMasters/notesMaster1.xml"/><Relationship Id="rId11" Type="http://schemas.openxmlformats.org/officeDocument/2006/relationships/presProps" Target="presProps.xml"/><Relationship Id="rId12" Type="http://schemas.openxmlformats.org/officeDocument/2006/relationships/viewProps" Target="viewProps.xml"/><Relationship Id="rId13" Type="http://schemas.openxmlformats.org/officeDocument/2006/relationships/theme" Target="theme/theme1.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Text 0"/>
          <p:cNvSpPr/>
          <p:nvPr/>
        </p:nvSpPr>
        <p:spPr>
          <a:xfrm>
            <a:off x="914400" y="914400"/>
            <a:ext cx="6858000" cy="0"/>
          </a:xfrm>
          <a:prstGeom prst="rect">
            <a:avLst/>
          </a:prstGeom>
          <a:noFill/>
          <a:ln/>
        </p:spPr>
        <p:txBody>
          <a:bodyPr wrap="square" rtlCol="0" anchor="ctr"/>
          <a:lstStyle/>
          <a:p>
            <a:pPr indent="0" marL="0">
              <a:buNone/>
            </a:pPr>
            <a:r>
              <a:rPr lang="en-US" sz="3200" b="1" dirty="0">
                <a:solidFill>
                  <a:srgbClr val="000000"/>
                </a:solidFill>
              </a:rPr>
              <a:t>A History of Hitler</a:t>
            </a:r>
            <a:endParaRPr lang="en-US" sz="32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457200" y="457200"/>
            <a:ext cx="6858000" cy="0"/>
          </a:xfrm>
          <a:prstGeom prst="rect">
            <a:avLst/>
          </a:prstGeom>
          <a:noFill/>
          <a:ln/>
        </p:spPr>
        <p:txBody>
          <a:bodyPr wrap="square" rtlCol="0" anchor="ctr"/>
          <a:lstStyle/>
          <a:p>
            <a:pPr indent="0" marL="0">
              <a:buNone/>
            </a:pPr>
            <a:r>
              <a:rPr lang="en-US" sz="2000" b="1" dirty="0">
                <a:solidFill>
                  <a:srgbClr val="000000"/>
                </a:solidFill>
              </a:rPr>
              <a:t>Early Life and Influences</a:t>
            </a:r>
            <a:endParaRPr lang="en-US" sz="2000" dirty="0"/>
          </a:p>
        </p:txBody>
      </p:sp>
      <p:sp>
        <p:nvSpPr>
          <p:cNvPr id="3" name="Text 1"/>
          <p:cNvSpPr/>
          <p:nvPr/>
        </p:nvSpPr>
        <p:spPr>
          <a:xfrm>
            <a:off x="457200" y="1371600"/>
            <a:ext cx="6858000" cy="0"/>
          </a:xfrm>
          <a:prstGeom prst="rect">
            <a:avLst/>
          </a:prstGeom>
          <a:noFill/>
          <a:ln/>
        </p:spPr>
        <p:txBody>
          <a:bodyPr wrap="square" rtlCol="0" anchor="ctr"/>
          <a:lstStyle/>
          <a:p>
            <a:pPr indent="0" marL="0">
              <a:buNone/>
            </a:pPr>
            <a:r>
              <a:rPr lang="en-US" sz="1800" dirty="0">
                <a:solidFill>
                  <a:srgbClr val="363636"/>
                </a:solidFill>
              </a:rPr>
              <a:t>• Born in Austria, 1889</a:t>
            </a:r>
            <a:endParaRPr lang="en-US" sz="1800" dirty="0"/>
          </a:p>
          <a:p>
            <a:pPr indent="0" marL="0">
              <a:buNone/>
            </a:pPr>
            <a:r>
              <a:rPr lang="en-US" sz="1800" dirty="0">
                <a:solidFill>
                  <a:srgbClr val="363636"/>
                </a:solidFill>
              </a:rPr>
              <a:t>• Difficult childhood and strained relationship with father</a:t>
            </a:r>
            <a:endParaRPr lang="en-US" sz="1800" dirty="0"/>
          </a:p>
          <a:p>
            <a:pPr indent="0" marL="0">
              <a:buNone/>
            </a:pPr>
            <a:r>
              <a:rPr lang="en-US" sz="1800" dirty="0">
                <a:solidFill>
                  <a:srgbClr val="363636"/>
                </a:solidFill>
              </a:rPr>
              <a:t>• Early interest in art, rejected from Vienna Academy of Fine Arts</a:t>
            </a:r>
            <a:endParaRPr lang="en-US" sz="1800" dirty="0"/>
          </a:p>
          <a:p>
            <a:pPr indent="0" marL="0">
              <a:buNone/>
            </a:pPr>
            <a:r>
              <a:rPr lang="en-US" sz="1800" dirty="0">
                <a:solidFill>
                  <a:srgbClr val="363636"/>
                </a:solidFill>
              </a:rPr>
              <a:t>• Exposure to nationalist and anti-Semitic ideologies in Vienna</a:t>
            </a:r>
            <a:endParaRPr lang="en-US" sz="1800" dirty="0"/>
          </a:p>
        </p:txBody>
      </p:sp>
      <p:sp>
        <p:nvSpPr>
          <p:cNvPr id="4" name="Text 2"/>
          <p:cNvSpPr/>
          <p:nvPr/>
        </p:nvSpPr>
        <p:spPr>
          <a:xfrm>
            <a:off x="457200" y="3200400"/>
            <a:ext cx="6858000" cy="0"/>
          </a:xfrm>
          <a:prstGeom prst="rect">
            <a:avLst/>
          </a:prstGeom>
          <a:noFill/>
          <a:ln/>
        </p:spPr>
        <p:txBody>
          <a:bodyPr wrap="square" rtlCol="0" anchor="ctr"/>
          <a:lstStyle/>
          <a:p>
            <a:pPr indent="0" marL="0">
              <a:buNone/>
            </a:pPr>
            <a:r>
              <a:rPr lang="en-US" sz="1600" i="1" dirty="0">
                <a:solidFill>
                  <a:srgbClr val="008000"/>
                </a:solidFill>
              </a:rPr>
              <a:t>Key Message: Hitler's early life experiences and exposure to extremist ideologies in Vienna shaped his worldview.</a:t>
            </a:r>
            <a:endParaRPr lang="en-US" sz="1600" dirty="0"/>
          </a:p>
        </p:txBody>
      </p:sp>
      <p:sp>
        <p:nvSpPr>
          <p:cNvPr id="5" name="Text 3"/>
          <p:cNvSpPr/>
          <p:nvPr/>
        </p:nvSpPr>
        <p:spPr>
          <a:xfrm>
            <a:off x="457200" y="4114800"/>
            <a:ext cx="8229600" cy="0"/>
          </a:xfrm>
          <a:prstGeom prst="rect">
            <a:avLst/>
          </a:prstGeom>
          <a:noFill/>
          <a:ln/>
        </p:spPr>
        <p:txBody>
          <a:bodyPr wrap="square" rtlCol="0" anchor="ctr"/>
          <a:lstStyle/>
          <a:p>
            <a:pPr indent="0" marL="0">
              <a:buNone/>
            </a:pPr>
            <a:r>
              <a:rPr lang="en-US" sz="1400" dirty="0">
                <a:solidFill>
                  <a:srgbClr val="404040"/>
                </a:solidFill>
              </a:rPr>
              <a:t>Adolf Hitler's formative years were marked by a challenging upbringing, artistic aspirations thwarted by rejection, and immersion in the politically charged atmosphere of early 20th-century Vienna. This environment, rife with nationalist fervor and anti-Semitic sentiments, profoundly influenced his developing ideology and laid the groundwork for his future political ambitions.</a:t>
            </a:r>
            <a:endParaRPr lang="en-US" sz="1400" dirty="0"/>
          </a:p>
        </p:txBody>
      </p:sp>
      <p:sp>
        <p:nvSpPr>
          <p:cNvPr id="6" name="Text 4"/>
          <p:cNvSpPr/>
          <p:nvPr/>
        </p:nvSpPr>
        <p:spPr>
          <a:xfrm>
            <a:off x="457200" y="5943600"/>
            <a:ext cx="6858000" cy="0"/>
          </a:xfrm>
          <a:prstGeom prst="rect">
            <a:avLst/>
          </a:prstGeom>
          <a:noFill/>
          <a:ln/>
        </p:spPr>
        <p:txBody>
          <a:bodyPr wrap="square" rtlCol="0" anchor="ctr"/>
          <a:lstStyle/>
          <a:p>
            <a:pPr indent="0" marL="0">
              <a:buNone/>
            </a:pPr>
            <a:r>
              <a:rPr lang="en-US" sz="1200" dirty="0">
                <a:solidFill>
                  <a:srgbClr val="808080"/>
                </a:solidFill>
              </a:rPr>
              <a:t>Images: young Hitler, Braunau am Inn, Vienna Academy of Fine Arts, early 20th century Vienna</a:t>
            </a:r>
            <a:endParaRPr lang="en-US" sz="12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457200" y="457200"/>
            <a:ext cx="6858000" cy="0"/>
          </a:xfrm>
          <a:prstGeom prst="rect">
            <a:avLst/>
          </a:prstGeom>
          <a:noFill/>
          <a:ln/>
        </p:spPr>
        <p:txBody>
          <a:bodyPr wrap="square" rtlCol="0" anchor="ctr"/>
          <a:lstStyle/>
          <a:p>
            <a:pPr indent="0" marL="0">
              <a:buNone/>
            </a:pPr>
            <a:r>
              <a:rPr lang="en-US" sz="2000" b="1" dirty="0">
                <a:solidFill>
                  <a:srgbClr val="000000"/>
                </a:solidFill>
              </a:rPr>
              <a:t>World War I and its Aftermath</a:t>
            </a:r>
            <a:endParaRPr lang="en-US" sz="2000" dirty="0"/>
          </a:p>
        </p:txBody>
      </p:sp>
      <p:sp>
        <p:nvSpPr>
          <p:cNvPr id="3" name="Text 1"/>
          <p:cNvSpPr/>
          <p:nvPr/>
        </p:nvSpPr>
        <p:spPr>
          <a:xfrm>
            <a:off x="457200" y="1371600"/>
            <a:ext cx="6858000" cy="0"/>
          </a:xfrm>
          <a:prstGeom prst="rect">
            <a:avLst/>
          </a:prstGeom>
          <a:noFill/>
          <a:ln/>
        </p:spPr>
        <p:txBody>
          <a:bodyPr wrap="square" rtlCol="0" anchor="ctr"/>
          <a:lstStyle/>
          <a:p>
            <a:pPr indent="0" marL="0">
              <a:buNone/>
            </a:pPr>
            <a:r>
              <a:rPr lang="en-US" sz="1800" dirty="0">
                <a:solidFill>
                  <a:srgbClr val="363636"/>
                </a:solidFill>
              </a:rPr>
              <a:t>• Served in the German Army during WWI</a:t>
            </a:r>
            <a:endParaRPr lang="en-US" sz="1800" dirty="0"/>
          </a:p>
          <a:p>
            <a:pPr indent="0" marL="0">
              <a:buNone/>
            </a:pPr>
            <a:r>
              <a:rPr lang="en-US" sz="1800" dirty="0">
                <a:solidFill>
                  <a:srgbClr val="363636"/>
                </a:solidFill>
              </a:rPr>
              <a:t>• Awarded Iron Cross for bravery</a:t>
            </a:r>
            <a:endParaRPr lang="en-US" sz="1800" dirty="0"/>
          </a:p>
          <a:p>
            <a:pPr indent="0" marL="0">
              <a:buNone/>
            </a:pPr>
            <a:r>
              <a:rPr lang="en-US" sz="1800" dirty="0">
                <a:solidFill>
                  <a:srgbClr val="363636"/>
                </a:solidFill>
              </a:rPr>
              <a:t>• Deeply affected by Germany's defeat and the Treaty of Versailles</a:t>
            </a:r>
            <a:endParaRPr lang="en-US" sz="1800" dirty="0"/>
          </a:p>
          <a:p>
            <a:pPr indent="0" marL="0">
              <a:buNone/>
            </a:pPr>
            <a:r>
              <a:rPr lang="en-US" sz="1800" dirty="0">
                <a:solidFill>
                  <a:srgbClr val="363636"/>
                </a:solidFill>
              </a:rPr>
              <a:t>• Joined the German Workers' Party (DAP)</a:t>
            </a:r>
            <a:endParaRPr lang="en-US" sz="1800" dirty="0"/>
          </a:p>
        </p:txBody>
      </p:sp>
      <p:sp>
        <p:nvSpPr>
          <p:cNvPr id="4" name="Text 2"/>
          <p:cNvSpPr/>
          <p:nvPr/>
        </p:nvSpPr>
        <p:spPr>
          <a:xfrm>
            <a:off x="457200" y="3200400"/>
            <a:ext cx="6858000" cy="0"/>
          </a:xfrm>
          <a:prstGeom prst="rect">
            <a:avLst/>
          </a:prstGeom>
          <a:noFill/>
          <a:ln/>
        </p:spPr>
        <p:txBody>
          <a:bodyPr wrap="square" rtlCol="0" anchor="ctr"/>
          <a:lstStyle/>
          <a:p>
            <a:pPr indent="0" marL="0">
              <a:buNone/>
            </a:pPr>
            <a:r>
              <a:rPr lang="en-US" sz="1600" i="1" dirty="0">
                <a:solidFill>
                  <a:srgbClr val="008000"/>
                </a:solidFill>
              </a:rPr>
              <a:t>Key Message: Hitler's experiences in WWI and the perceived injustices of the Treaty of Versailles fueled his resentment and political radicalization.</a:t>
            </a:r>
            <a:endParaRPr lang="en-US" sz="1600" dirty="0"/>
          </a:p>
        </p:txBody>
      </p:sp>
      <p:sp>
        <p:nvSpPr>
          <p:cNvPr id="5" name="Text 3"/>
          <p:cNvSpPr/>
          <p:nvPr/>
        </p:nvSpPr>
        <p:spPr>
          <a:xfrm>
            <a:off x="457200" y="4114800"/>
            <a:ext cx="8229600" cy="0"/>
          </a:xfrm>
          <a:prstGeom prst="rect">
            <a:avLst/>
          </a:prstGeom>
          <a:noFill/>
          <a:ln/>
        </p:spPr>
        <p:txBody>
          <a:bodyPr wrap="square" rtlCol="0" anchor="ctr"/>
          <a:lstStyle/>
          <a:p>
            <a:pPr indent="0" marL="0">
              <a:buNone/>
            </a:pPr>
            <a:r>
              <a:rPr lang="en-US" sz="1400" dirty="0">
                <a:solidFill>
                  <a:srgbClr val="404040"/>
                </a:solidFill>
              </a:rPr>
              <a:t>Hitler's participation in World War I as a soldier in the German Army, where he earned recognition for bravery, was a pivotal experience. However, Germany's defeat and the subsequent Treaty of Versailles, which imposed harsh reparations and territorial losses, deeply embittered him. This fueled his resentment and contributed to his growing political radicalization, leading him to join the German Workers' Party (DAP), a precursor to the Nazi Party.</a:t>
            </a:r>
            <a:endParaRPr lang="en-US" sz="1400" dirty="0"/>
          </a:p>
        </p:txBody>
      </p:sp>
      <p:sp>
        <p:nvSpPr>
          <p:cNvPr id="6" name="Text 4"/>
          <p:cNvSpPr/>
          <p:nvPr/>
        </p:nvSpPr>
        <p:spPr>
          <a:xfrm>
            <a:off x="457200" y="5943600"/>
            <a:ext cx="6858000" cy="0"/>
          </a:xfrm>
          <a:prstGeom prst="rect">
            <a:avLst/>
          </a:prstGeom>
          <a:noFill/>
          <a:ln/>
        </p:spPr>
        <p:txBody>
          <a:bodyPr wrap="square" rtlCol="0" anchor="ctr"/>
          <a:lstStyle/>
          <a:p>
            <a:pPr indent="0" marL="0">
              <a:buNone/>
            </a:pPr>
            <a:r>
              <a:rPr lang="en-US" sz="1200" dirty="0">
                <a:solidFill>
                  <a:srgbClr val="808080"/>
                </a:solidFill>
              </a:rPr>
              <a:t>Images: Hitler WWI soldier, Iron Cross, Treaty of Versailles, German Workers' Party</a:t>
            </a:r>
            <a:endParaRPr lang="en-US" sz="12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457200" y="457200"/>
            <a:ext cx="6858000" cy="0"/>
          </a:xfrm>
          <a:prstGeom prst="rect">
            <a:avLst/>
          </a:prstGeom>
          <a:noFill/>
          <a:ln/>
        </p:spPr>
        <p:txBody>
          <a:bodyPr wrap="square" rtlCol="0" anchor="ctr"/>
          <a:lstStyle/>
          <a:p>
            <a:pPr indent="0" marL="0">
              <a:buNone/>
            </a:pPr>
            <a:r>
              <a:rPr lang="en-US" sz="2000" b="1" dirty="0">
                <a:solidFill>
                  <a:srgbClr val="000000"/>
                </a:solidFill>
              </a:rPr>
              <a:t>Rise of the Nazi Party</a:t>
            </a:r>
            <a:endParaRPr lang="en-US" sz="2000" dirty="0"/>
          </a:p>
        </p:txBody>
      </p:sp>
      <p:sp>
        <p:nvSpPr>
          <p:cNvPr id="3" name="Text 1"/>
          <p:cNvSpPr/>
          <p:nvPr/>
        </p:nvSpPr>
        <p:spPr>
          <a:xfrm>
            <a:off x="457200" y="1371600"/>
            <a:ext cx="6858000" cy="0"/>
          </a:xfrm>
          <a:prstGeom prst="rect">
            <a:avLst/>
          </a:prstGeom>
          <a:noFill/>
          <a:ln/>
        </p:spPr>
        <p:txBody>
          <a:bodyPr wrap="square" rtlCol="0" anchor="ctr"/>
          <a:lstStyle/>
          <a:p>
            <a:pPr indent="0" marL="0">
              <a:buNone/>
            </a:pPr>
            <a:r>
              <a:rPr lang="en-US" sz="1800" dirty="0">
                <a:solidFill>
                  <a:srgbClr val="363636"/>
                </a:solidFill>
              </a:rPr>
              <a:t>• Rapid ascent within the DAP, renamed National Socialist German Workers' Party (NSDAP)</a:t>
            </a:r>
            <a:endParaRPr lang="en-US" sz="1800" dirty="0"/>
          </a:p>
          <a:p>
            <a:pPr indent="0" marL="0">
              <a:buNone/>
            </a:pPr>
            <a:r>
              <a:rPr lang="en-US" sz="1800" dirty="0">
                <a:solidFill>
                  <a:srgbClr val="363636"/>
                </a:solidFill>
              </a:rPr>
              <a:t>• Charismatic speaker and effective propagandist</a:t>
            </a:r>
            <a:endParaRPr lang="en-US" sz="1800" dirty="0"/>
          </a:p>
          <a:p>
            <a:pPr indent="0" marL="0">
              <a:buNone/>
            </a:pPr>
            <a:r>
              <a:rPr lang="en-US" sz="1800" dirty="0">
                <a:solidFill>
                  <a:srgbClr val="363636"/>
                </a:solidFill>
              </a:rPr>
              <a:t>• Exploited economic hardship and political instability</a:t>
            </a:r>
            <a:endParaRPr lang="en-US" sz="1800" dirty="0"/>
          </a:p>
          <a:p>
            <a:pPr indent="0" marL="0">
              <a:buNone/>
            </a:pPr>
            <a:r>
              <a:rPr lang="en-US" sz="1800" dirty="0">
                <a:solidFill>
                  <a:srgbClr val="363636"/>
                </a:solidFill>
              </a:rPr>
              <a:t>• Beer Hall Putsch and imprisonment</a:t>
            </a:r>
            <a:endParaRPr lang="en-US" sz="1800" dirty="0"/>
          </a:p>
        </p:txBody>
      </p:sp>
      <p:sp>
        <p:nvSpPr>
          <p:cNvPr id="4" name="Text 2"/>
          <p:cNvSpPr/>
          <p:nvPr/>
        </p:nvSpPr>
        <p:spPr>
          <a:xfrm>
            <a:off x="457200" y="3200400"/>
            <a:ext cx="6858000" cy="0"/>
          </a:xfrm>
          <a:prstGeom prst="rect">
            <a:avLst/>
          </a:prstGeom>
          <a:noFill/>
          <a:ln/>
        </p:spPr>
        <p:txBody>
          <a:bodyPr wrap="square" rtlCol="0" anchor="ctr"/>
          <a:lstStyle/>
          <a:p>
            <a:pPr indent="0" marL="0">
              <a:buNone/>
            </a:pPr>
            <a:r>
              <a:rPr lang="en-US" sz="1600" i="1" dirty="0">
                <a:solidFill>
                  <a:srgbClr val="008000"/>
                </a:solidFill>
              </a:rPr>
              <a:t>Key Message: Hitler's oratory skills and exploitation of societal discontent propelled the Nazi Party's rise to prominence.</a:t>
            </a:r>
            <a:endParaRPr lang="en-US" sz="1600" dirty="0"/>
          </a:p>
        </p:txBody>
      </p:sp>
      <p:sp>
        <p:nvSpPr>
          <p:cNvPr id="5" name="Text 3"/>
          <p:cNvSpPr/>
          <p:nvPr/>
        </p:nvSpPr>
        <p:spPr>
          <a:xfrm>
            <a:off x="457200" y="4114800"/>
            <a:ext cx="8229600" cy="0"/>
          </a:xfrm>
          <a:prstGeom prst="rect">
            <a:avLst/>
          </a:prstGeom>
          <a:noFill/>
          <a:ln/>
        </p:spPr>
        <p:txBody>
          <a:bodyPr wrap="square" rtlCol="0" anchor="ctr"/>
          <a:lstStyle/>
          <a:p>
            <a:pPr indent="0" marL="0">
              <a:buNone/>
            </a:pPr>
            <a:r>
              <a:rPr lang="en-US" sz="1400" dirty="0">
                <a:solidFill>
                  <a:srgbClr val="404040"/>
                </a:solidFill>
              </a:rPr>
              <a:t>Hitler quickly rose through the ranks of the renamed National Socialist German Workers' Party (NSDAP), commonly known as the Nazi Party. His powerful oratory skills and mastery of propaganda resonated with a population struggling with economic hardship and political instability in the aftermath of WWI and the Great Depression. His attempt to seize power in the Beer Hall Putsch led to his imprisonment, during which he wrote 'Mein Kampf'.</a:t>
            </a:r>
            <a:endParaRPr lang="en-US" sz="1400" dirty="0"/>
          </a:p>
        </p:txBody>
      </p:sp>
      <p:sp>
        <p:nvSpPr>
          <p:cNvPr id="6" name="Text 4"/>
          <p:cNvSpPr/>
          <p:nvPr/>
        </p:nvSpPr>
        <p:spPr>
          <a:xfrm>
            <a:off x="457200" y="5943600"/>
            <a:ext cx="6858000" cy="0"/>
          </a:xfrm>
          <a:prstGeom prst="rect">
            <a:avLst/>
          </a:prstGeom>
          <a:noFill/>
          <a:ln/>
        </p:spPr>
        <p:txBody>
          <a:bodyPr wrap="square" rtlCol="0" anchor="ctr"/>
          <a:lstStyle/>
          <a:p>
            <a:pPr indent="0" marL="0">
              <a:buNone/>
            </a:pPr>
            <a:r>
              <a:rPr lang="en-US" sz="1200" dirty="0">
                <a:solidFill>
                  <a:srgbClr val="808080"/>
                </a:solidFill>
              </a:rPr>
              <a:t>Images: Nazi Party rally, Hitler speaking, swastika, Beer Hall Putsch</a:t>
            </a:r>
            <a:endParaRPr lang="en-US" sz="12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457200" y="457200"/>
            <a:ext cx="6858000" cy="0"/>
          </a:xfrm>
          <a:prstGeom prst="rect">
            <a:avLst/>
          </a:prstGeom>
          <a:noFill/>
          <a:ln/>
        </p:spPr>
        <p:txBody>
          <a:bodyPr wrap="square" rtlCol="0" anchor="ctr"/>
          <a:lstStyle/>
          <a:p>
            <a:pPr indent="0" marL="0">
              <a:buNone/>
            </a:pPr>
            <a:r>
              <a:rPr lang="en-US" sz="2000" b="1" dirty="0">
                <a:solidFill>
                  <a:srgbClr val="000000"/>
                </a:solidFill>
              </a:rPr>
              <a:t>Appointment as Chancellor</a:t>
            </a:r>
            <a:endParaRPr lang="en-US" sz="2000" dirty="0"/>
          </a:p>
        </p:txBody>
      </p:sp>
      <p:sp>
        <p:nvSpPr>
          <p:cNvPr id="3" name="Text 1"/>
          <p:cNvSpPr/>
          <p:nvPr/>
        </p:nvSpPr>
        <p:spPr>
          <a:xfrm>
            <a:off x="457200" y="1371600"/>
            <a:ext cx="6858000" cy="0"/>
          </a:xfrm>
          <a:prstGeom prst="rect">
            <a:avLst/>
          </a:prstGeom>
          <a:noFill/>
          <a:ln/>
        </p:spPr>
        <p:txBody>
          <a:bodyPr wrap="square" rtlCol="0" anchor="ctr"/>
          <a:lstStyle/>
          <a:p>
            <a:pPr indent="0" marL="0">
              <a:buNone/>
            </a:pPr>
            <a:r>
              <a:rPr lang="en-US" sz="1800" dirty="0">
                <a:solidFill>
                  <a:srgbClr val="363636"/>
                </a:solidFill>
              </a:rPr>
              <a:t>• Growing Nazi popularity in elections</a:t>
            </a:r>
            <a:endParaRPr lang="en-US" sz="1800" dirty="0"/>
          </a:p>
          <a:p>
            <a:pPr indent="0" marL="0">
              <a:buNone/>
            </a:pPr>
            <a:r>
              <a:rPr lang="en-US" sz="1800" dirty="0">
                <a:solidFill>
                  <a:srgbClr val="363636"/>
                </a:solidFill>
              </a:rPr>
              <a:t>• Political maneuvering and backroom deals</a:t>
            </a:r>
            <a:endParaRPr lang="en-US" sz="1800" dirty="0"/>
          </a:p>
          <a:p>
            <a:pPr indent="0" marL="0">
              <a:buNone/>
            </a:pPr>
            <a:r>
              <a:rPr lang="en-US" sz="1800" dirty="0">
                <a:solidFill>
                  <a:srgbClr val="363636"/>
                </a:solidFill>
              </a:rPr>
              <a:t>• Appointed Chancellor by President Hindenburg in 1933</a:t>
            </a:r>
            <a:endParaRPr lang="en-US" sz="1800" dirty="0"/>
          </a:p>
          <a:p>
            <a:pPr indent="0" marL="0">
              <a:buNone/>
            </a:pPr>
            <a:r>
              <a:rPr lang="en-US" sz="1800" dirty="0">
                <a:solidFill>
                  <a:srgbClr val="363636"/>
                </a:solidFill>
              </a:rPr>
              <a:t>• Consolidation of power through Enabling Act</a:t>
            </a:r>
            <a:endParaRPr lang="en-US" sz="1800" dirty="0"/>
          </a:p>
        </p:txBody>
      </p:sp>
      <p:sp>
        <p:nvSpPr>
          <p:cNvPr id="4" name="Text 2"/>
          <p:cNvSpPr/>
          <p:nvPr/>
        </p:nvSpPr>
        <p:spPr>
          <a:xfrm>
            <a:off x="457200" y="3200400"/>
            <a:ext cx="6858000" cy="0"/>
          </a:xfrm>
          <a:prstGeom prst="rect">
            <a:avLst/>
          </a:prstGeom>
          <a:noFill/>
          <a:ln/>
        </p:spPr>
        <p:txBody>
          <a:bodyPr wrap="square" rtlCol="0" anchor="ctr"/>
          <a:lstStyle/>
          <a:p>
            <a:pPr indent="0" marL="0">
              <a:buNone/>
            </a:pPr>
            <a:r>
              <a:rPr lang="en-US" sz="1600" i="1" dirty="0">
                <a:solidFill>
                  <a:srgbClr val="008000"/>
                </a:solidFill>
              </a:rPr>
              <a:t>Key Message: Through a combination of electoral gains and political machinations, Hitler was appointed Chancellor of Germany.</a:t>
            </a:r>
            <a:endParaRPr lang="en-US" sz="1600" dirty="0"/>
          </a:p>
        </p:txBody>
      </p:sp>
      <p:sp>
        <p:nvSpPr>
          <p:cNvPr id="5" name="Text 3"/>
          <p:cNvSpPr/>
          <p:nvPr/>
        </p:nvSpPr>
        <p:spPr>
          <a:xfrm>
            <a:off x="457200" y="4114800"/>
            <a:ext cx="8229600" cy="0"/>
          </a:xfrm>
          <a:prstGeom prst="rect">
            <a:avLst/>
          </a:prstGeom>
          <a:noFill/>
          <a:ln/>
        </p:spPr>
        <p:txBody>
          <a:bodyPr wrap="square" rtlCol="0" anchor="ctr"/>
          <a:lstStyle/>
          <a:p>
            <a:pPr indent="0" marL="0">
              <a:buNone/>
            </a:pPr>
            <a:r>
              <a:rPr lang="en-US" sz="1400" dirty="0">
                <a:solidFill>
                  <a:srgbClr val="404040"/>
                </a:solidFill>
              </a:rPr>
              <a:t>The Nazi Party's popularity continued to grow through the early 1930s, fueled by economic depression and widespread discontent. Through a series of political maneuvers and backroom deals, and capitalizing on the fears of communism, conservative elites persuaded President Paul von Hindenburg to appoint Hitler as Chancellor in January 1933. This was a crucial turning point, allowing Hitler to begin dismantling German democracy.</a:t>
            </a:r>
            <a:endParaRPr lang="en-US" sz="1400" dirty="0"/>
          </a:p>
        </p:txBody>
      </p:sp>
      <p:sp>
        <p:nvSpPr>
          <p:cNvPr id="6" name="Text 4"/>
          <p:cNvSpPr/>
          <p:nvPr/>
        </p:nvSpPr>
        <p:spPr>
          <a:xfrm>
            <a:off x="457200" y="5943600"/>
            <a:ext cx="6858000" cy="0"/>
          </a:xfrm>
          <a:prstGeom prst="rect">
            <a:avLst/>
          </a:prstGeom>
          <a:noFill/>
          <a:ln/>
        </p:spPr>
        <p:txBody>
          <a:bodyPr wrap="square" rtlCol="0" anchor="ctr"/>
          <a:lstStyle/>
          <a:p>
            <a:pPr indent="0" marL="0">
              <a:buNone/>
            </a:pPr>
            <a:r>
              <a:rPr lang="en-US" sz="1200" dirty="0">
                <a:solidFill>
                  <a:srgbClr val="808080"/>
                </a:solidFill>
              </a:rPr>
              <a:t>Images: Hindenburg and Hitler, Reichstag fire, Enabling Act, 1933 German election</a:t>
            </a:r>
            <a:endParaRPr lang="en-US" sz="12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457200" y="457200"/>
            <a:ext cx="6858000" cy="0"/>
          </a:xfrm>
          <a:prstGeom prst="rect">
            <a:avLst/>
          </a:prstGeom>
          <a:noFill/>
          <a:ln/>
        </p:spPr>
        <p:txBody>
          <a:bodyPr wrap="square" rtlCol="0" anchor="ctr"/>
          <a:lstStyle/>
          <a:p>
            <a:pPr indent="0" marL="0">
              <a:buNone/>
            </a:pPr>
            <a:r>
              <a:rPr lang="en-US" sz="2000" b="1" dirty="0">
                <a:solidFill>
                  <a:srgbClr val="000000"/>
                </a:solidFill>
              </a:rPr>
              <a:t>The Third Reich and Dictatorship</a:t>
            </a:r>
            <a:endParaRPr lang="en-US" sz="2000" dirty="0"/>
          </a:p>
        </p:txBody>
      </p:sp>
      <p:sp>
        <p:nvSpPr>
          <p:cNvPr id="3" name="Text 1"/>
          <p:cNvSpPr/>
          <p:nvPr/>
        </p:nvSpPr>
        <p:spPr>
          <a:xfrm>
            <a:off x="457200" y="1371600"/>
            <a:ext cx="6858000" cy="0"/>
          </a:xfrm>
          <a:prstGeom prst="rect">
            <a:avLst/>
          </a:prstGeom>
          <a:noFill/>
          <a:ln/>
        </p:spPr>
        <p:txBody>
          <a:bodyPr wrap="square" rtlCol="0" anchor="ctr"/>
          <a:lstStyle/>
          <a:p>
            <a:pPr indent="0" marL="0">
              <a:buNone/>
            </a:pPr>
            <a:r>
              <a:rPr lang="en-US" sz="1800" dirty="0">
                <a:solidFill>
                  <a:srgbClr val="363636"/>
                </a:solidFill>
              </a:rPr>
              <a:t>• Establishment of a totalitarian regime</a:t>
            </a:r>
            <a:endParaRPr lang="en-US" sz="1800" dirty="0"/>
          </a:p>
          <a:p>
            <a:pPr indent="0" marL="0">
              <a:buNone/>
            </a:pPr>
            <a:r>
              <a:rPr lang="en-US" sz="1800" dirty="0">
                <a:solidFill>
                  <a:srgbClr val="363636"/>
                </a:solidFill>
              </a:rPr>
              <a:t>• Suppression of opposition and civil liberties</a:t>
            </a:r>
            <a:endParaRPr lang="en-US" sz="1800" dirty="0"/>
          </a:p>
          <a:p>
            <a:pPr indent="0" marL="0">
              <a:buNone/>
            </a:pPr>
            <a:r>
              <a:rPr lang="en-US" sz="1800" dirty="0">
                <a:solidFill>
                  <a:srgbClr val="363636"/>
                </a:solidFill>
              </a:rPr>
              <a:t>• Persecution of Jews and other minorities</a:t>
            </a:r>
            <a:endParaRPr lang="en-US" sz="1800" dirty="0"/>
          </a:p>
          <a:p>
            <a:pPr indent="0" marL="0">
              <a:buNone/>
            </a:pPr>
            <a:r>
              <a:rPr lang="en-US" sz="1800" dirty="0">
                <a:solidFill>
                  <a:srgbClr val="363636"/>
                </a:solidFill>
              </a:rPr>
              <a:t>• Propaganda and cult of personality</a:t>
            </a:r>
            <a:endParaRPr lang="en-US" sz="1800" dirty="0"/>
          </a:p>
        </p:txBody>
      </p:sp>
      <p:sp>
        <p:nvSpPr>
          <p:cNvPr id="4" name="Text 2"/>
          <p:cNvSpPr/>
          <p:nvPr/>
        </p:nvSpPr>
        <p:spPr>
          <a:xfrm>
            <a:off x="457200" y="3200400"/>
            <a:ext cx="6858000" cy="0"/>
          </a:xfrm>
          <a:prstGeom prst="rect">
            <a:avLst/>
          </a:prstGeom>
          <a:noFill/>
          <a:ln/>
        </p:spPr>
        <p:txBody>
          <a:bodyPr wrap="square" rtlCol="0" anchor="ctr"/>
          <a:lstStyle/>
          <a:p>
            <a:pPr indent="0" marL="0">
              <a:buNone/>
            </a:pPr>
            <a:r>
              <a:rPr lang="en-US" sz="1600" i="1" dirty="0">
                <a:solidFill>
                  <a:srgbClr val="008000"/>
                </a:solidFill>
              </a:rPr>
              <a:t>Key Message: Hitler rapidly transformed Germany into a totalitarian dictatorship, eliminating all opposition and establishing a reign of terror.</a:t>
            </a:r>
            <a:endParaRPr lang="en-US" sz="1600" dirty="0"/>
          </a:p>
        </p:txBody>
      </p:sp>
      <p:sp>
        <p:nvSpPr>
          <p:cNvPr id="5" name="Text 3"/>
          <p:cNvSpPr/>
          <p:nvPr/>
        </p:nvSpPr>
        <p:spPr>
          <a:xfrm>
            <a:off x="457200" y="4114800"/>
            <a:ext cx="8229600" cy="0"/>
          </a:xfrm>
          <a:prstGeom prst="rect">
            <a:avLst/>
          </a:prstGeom>
          <a:noFill/>
          <a:ln/>
        </p:spPr>
        <p:txBody>
          <a:bodyPr wrap="square" rtlCol="0" anchor="ctr"/>
          <a:lstStyle/>
          <a:p>
            <a:pPr indent="0" marL="0">
              <a:buNone/>
            </a:pPr>
            <a:r>
              <a:rPr lang="en-US" sz="1400" dirty="0">
                <a:solidFill>
                  <a:srgbClr val="404040"/>
                </a:solidFill>
              </a:rPr>
              <a:t>Upon becoming Chancellor, Hitler swiftly consolidated power, establishing a totalitarian regime known as the Third Reich. He suppressed all political opposition, abolished civil liberties, and initiated a brutal campaign of persecution against Jews, Roma, homosexuals, political dissidents, and other minority groups. Propaganda and a pervasive cult of personality around Hitler were central to maintaining control.</a:t>
            </a:r>
            <a:endParaRPr lang="en-US" sz="1400" dirty="0"/>
          </a:p>
        </p:txBody>
      </p:sp>
      <p:sp>
        <p:nvSpPr>
          <p:cNvPr id="6" name="Text 4"/>
          <p:cNvSpPr/>
          <p:nvPr/>
        </p:nvSpPr>
        <p:spPr>
          <a:xfrm>
            <a:off x="457200" y="5943600"/>
            <a:ext cx="6858000" cy="0"/>
          </a:xfrm>
          <a:prstGeom prst="rect">
            <a:avLst/>
          </a:prstGeom>
          <a:noFill/>
          <a:ln/>
        </p:spPr>
        <p:txBody>
          <a:bodyPr wrap="square" rtlCol="0" anchor="ctr"/>
          <a:lstStyle/>
          <a:p>
            <a:pPr indent="0" marL="0">
              <a:buNone/>
            </a:pPr>
            <a:r>
              <a:rPr lang="en-US" sz="1200" dirty="0">
                <a:solidFill>
                  <a:srgbClr val="808080"/>
                </a:solidFill>
              </a:rPr>
              <a:t>Images: Nazi propaganda poster, Nuremberg rallies, concentration camp, Gestapo</a:t>
            </a:r>
            <a:endParaRPr lang="en-US" sz="12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p:nvPr/>
        </p:nvSpPr>
        <p:spPr>
          <a:xfrm>
            <a:off x="457200" y="457200"/>
            <a:ext cx="6858000" cy="0"/>
          </a:xfrm>
          <a:prstGeom prst="rect">
            <a:avLst/>
          </a:prstGeom>
          <a:noFill/>
          <a:ln/>
        </p:spPr>
        <p:txBody>
          <a:bodyPr wrap="square" rtlCol="0" anchor="ctr"/>
          <a:lstStyle/>
          <a:p>
            <a:pPr indent="0" marL="0">
              <a:buNone/>
            </a:pPr>
            <a:r>
              <a:rPr lang="en-US" sz="2000" b="1" dirty="0">
                <a:solidFill>
                  <a:srgbClr val="000000"/>
                </a:solidFill>
              </a:rPr>
              <a:t>World War II and the Holocaust</a:t>
            </a:r>
            <a:endParaRPr lang="en-US" sz="2000" dirty="0"/>
          </a:p>
        </p:txBody>
      </p:sp>
      <p:sp>
        <p:nvSpPr>
          <p:cNvPr id="3" name="Text 1"/>
          <p:cNvSpPr/>
          <p:nvPr/>
        </p:nvSpPr>
        <p:spPr>
          <a:xfrm>
            <a:off x="457200" y="1371600"/>
            <a:ext cx="6858000" cy="0"/>
          </a:xfrm>
          <a:prstGeom prst="rect">
            <a:avLst/>
          </a:prstGeom>
          <a:noFill/>
          <a:ln/>
        </p:spPr>
        <p:txBody>
          <a:bodyPr wrap="square" rtlCol="0" anchor="ctr"/>
          <a:lstStyle/>
          <a:p>
            <a:pPr indent="0" marL="0">
              <a:buNone/>
            </a:pPr>
            <a:r>
              <a:rPr lang="en-US" sz="1800" dirty="0">
                <a:solidFill>
                  <a:srgbClr val="363636"/>
                </a:solidFill>
              </a:rPr>
              <a:t>• Aggressive expansionist policies and invasion of Poland</a:t>
            </a:r>
            <a:endParaRPr lang="en-US" sz="1800" dirty="0"/>
          </a:p>
          <a:p>
            <a:pPr indent="0" marL="0">
              <a:buNone/>
            </a:pPr>
            <a:r>
              <a:rPr lang="en-US" sz="1800" dirty="0">
                <a:solidFill>
                  <a:srgbClr val="363636"/>
                </a:solidFill>
              </a:rPr>
              <a:t>• Blitzkrieg tactics and early successes</a:t>
            </a:r>
            <a:endParaRPr lang="en-US" sz="1800" dirty="0"/>
          </a:p>
          <a:p>
            <a:pPr indent="0" marL="0">
              <a:buNone/>
            </a:pPr>
            <a:r>
              <a:rPr lang="en-US" sz="1800" dirty="0">
                <a:solidFill>
                  <a:srgbClr val="363636"/>
                </a:solidFill>
              </a:rPr>
              <a:t>• Systematic extermination of Jews and other groups (Holocaust)</a:t>
            </a:r>
            <a:endParaRPr lang="en-US" sz="1800" dirty="0"/>
          </a:p>
          <a:p>
            <a:pPr indent="0" marL="0">
              <a:buNone/>
            </a:pPr>
            <a:r>
              <a:rPr lang="en-US" sz="1800" dirty="0">
                <a:solidFill>
                  <a:srgbClr val="363636"/>
                </a:solidFill>
              </a:rPr>
              <a:t>• Turning point at Stalingrad and eventual defeat</a:t>
            </a:r>
            <a:endParaRPr lang="en-US" sz="1800" dirty="0"/>
          </a:p>
        </p:txBody>
      </p:sp>
      <p:sp>
        <p:nvSpPr>
          <p:cNvPr id="4" name="Text 2"/>
          <p:cNvSpPr/>
          <p:nvPr/>
        </p:nvSpPr>
        <p:spPr>
          <a:xfrm>
            <a:off x="457200" y="3200400"/>
            <a:ext cx="6858000" cy="0"/>
          </a:xfrm>
          <a:prstGeom prst="rect">
            <a:avLst/>
          </a:prstGeom>
          <a:noFill/>
          <a:ln/>
        </p:spPr>
        <p:txBody>
          <a:bodyPr wrap="square" rtlCol="0" anchor="ctr"/>
          <a:lstStyle/>
          <a:p>
            <a:pPr indent="0" marL="0">
              <a:buNone/>
            </a:pPr>
            <a:r>
              <a:rPr lang="en-US" sz="1600" i="1" dirty="0">
                <a:solidFill>
                  <a:srgbClr val="008000"/>
                </a:solidFill>
              </a:rPr>
              <a:t>Key Message: Hitler's aggressive foreign policy led to World War II and the horrors of the Holocaust.</a:t>
            </a:r>
            <a:endParaRPr lang="en-US" sz="1600" dirty="0"/>
          </a:p>
        </p:txBody>
      </p:sp>
      <p:sp>
        <p:nvSpPr>
          <p:cNvPr id="5" name="Text 3"/>
          <p:cNvSpPr/>
          <p:nvPr/>
        </p:nvSpPr>
        <p:spPr>
          <a:xfrm>
            <a:off x="457200" y="4114800"/>
            <a:ext cx="8229600" cy="0"/>
          </a:xfrm>
          <a:prstGeom prst="rect">
            <a:avLst/>
          </a:prstGeom>
          <a:noFill/>
          <a:ln/>
        </p:spPr>
        <p:txBody>
          <a:bodyPr wrap="square" rtlCol="0" anchor="ctr"/>
          <a:lstStyle/>
          <a:p>
            <a:pPr indent="0" marL="0">
              <a:buNone/>
            </a:pPr>
            <a:r>
              <a:rPr lang="en-US" sz="1400" dirty="0">
                <a:solidFill>
                  <a:srgbClr val="404040"/>
                </a:solidFill>
              </a:rPr>
              <a:t>Hitler's aggressive expansionist policies, driven by his ideology of racial supremacy and 'Lebensraum' (living space), led to the outbreak of World War II with the invasion of Poland in 1939. Initial German military successes using Blitzkrieg tactics were followed by the systematic and industrialized extermination of six million Jews and millions of others in the Holocaust. The tide turned with the defeat at Stalingrad, and ultimately, Germany was defeated in 1945.</a:t>
            </a:r>
            <a:endParaRPr lang="en-US" sz="1400" dirty="0"/>
          </a:p>
        </p:txBody>
      </p:sp>
      <p:sp>
        <p:nvSpPr>
          <p:cNvPr id="6" name="Text 4"/>
          <p:cNvSpPr/>
          <p:nvPr/>
        </p:nvSpPr>
        <p:spPr>
          <a:xfrm>
            <a:off x="457200" y="5943600"/>
            <a:ext cx="6858000" cy="0"/>
          </a:xfrm>
          <a:prstGeom prst="rect">
            <a:avLst/>
          </a:prstGeom>
          <a:noFill/>
          <a:ln/>
        </p:spPr>
        <p:txBody>
          <a:bodyPr wrap="square" rtlCol="0" anchor="ctr"/>
          <a:lstStyle/>
          <a:p>
            <a:pPr indent="0" marL="0">
              <a:buNone/>
            </a:pPr>
            <a:r>
              <a:rPr lang="en-US" sz="1200" dirty="0">
                <a:solidFill>
                  <a:srgbClr val="808080"/>
                </a:solidFill>
              </a:rPr>
              <a:t>Images: invasion of Poland, Blitzkrieg, Auschwitz, Battle of Stalingrad</a:t>
            </a:r>
            <a:endParaRPr lang="en-US" sz="12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Text 0"/>
          <p:cNvSpPr/>
          <p:nvPr/>
        </p:nvSpPr>
        <p:spPr>
          <a:xfrm>
            <a:off x="457200" y="457200"/>
            <a:ext cx="6858000" cy="0"/>
          </a:xfrm>
          <a:prstGeom prst="rect">
            <a:avLst/>
          </a:prstGeom>
          <a:noFill/>
          <a:ln/>
        </p:spPr>
        <p:txBody>
          <a:bodyPr wrap="square" rtlCol="0" anchor="ctr"/>
          <a:lstStyle/>
          <a:p>
            <a:pPr indent="0" marL="0">
              <a:buNone/>
            </a:pPr>
            <a:r>
              <a:rPr lang="en-US" sz="2000" b="1" dirty="0">
                <a:solidFill>
                  <a:srgbClr val="000000"/>
                </a:solidFill>
              </a:rPr>
              <a:t>Downfall and Death</a:t>
            </a:r>
            <a:endParaRPr lang="en-US" sz="2000" dirty="0"/>
          </a:p>
        </p:txBody>
      </p:sp>
      <p:sp>
        <p:nvSpPr>
          <p:cNvPr id="3" name="Text 1"/>
          <p:cNvSpPr/>
          <p:nvPr/>
        </p:nvSpPr>
        <p:spPr>
          <a:xfrm>
            <a:off x="457200" y="1371600"/>
            <a:ext cx="6858000" cy="0"/>
          </a:xfrm>
          <a:prstGeom prst="rect">
            <a:avLst/>
          </a:prstGeom>
          <a:noFill/>
          <a:ln/>
        </p:spPr>
        <p:txBody>
          <a:bodyPr wrap="square" rtlCol="0" anchor="ctr"/>
          <a:lstStyle/>
          <a:p>
            <a:pPr indent="0" marL="0">
              <a:buNone/>
            </a:pPr>
            <a:r>
              <a:rPr lang="en-US" sz="1800" dirty="0">
                <a:solidFill>
                  <a:srgbClr val="363636"/>
                </a:solidFill>
              </a:rPr>
              <a:t>• Allied invasion of Germany</a:t>
            </a:r>
            <a:endParaRPr lang="en-US" sz="1800" dirty="0"/>
          </a:p>
          <a:p>
            <a:pPr indent="0" marL="0">
              <a:buNone/>
            </a:pPr>
            <a:r>
              <a:rPr lang="en-US" sz="1800" dirty="0">
                <a:solidFill>
                  <a:srgbClr val="363636"/>
                </a:solidFill>
              </a:rPr>
              <a:t>• Soviet advance on Berlin</a:t>
            </a:r>
            <a:endParaRPr lang="en-US" sz="1800" dirty="0"/>
          </a:p>
          <a:p>
            <a:pPr indent="0" marL="0">
              <a:buNone/>
            </a:pPr>
            <a:r>
              <a:rPr lang="en-US" sz="1800" dirty="0">
                <a:solidFill>
                  <a:srgbClr val="363636"/>
                </a:solidFill>
              </a:rPr>
              <a:t>• Suicide in the Führerbunker</a:t>
            </a:r>
            <a:endParaRPr lang="en-US" sz="1800" dirty="0"/>
          </a:p>
          <a:p>
            <a:pPr indent="0" marL="0">
              <a:buNone/>
            </a:pPr>
            <a:r>
              <a:rPr lang="en-US" sz="1800" dirty="0">
                <a:solidFill>
                  <a:srgbClr val="363636"/>
                </a:solidFill>
              </a:rPr>
              <a:t>• End of the Third Reich</a:t>
            </a:r>
            <a:endParaRPr lang="en-US" sz="1800" dirty="0"/>
          </a:p>
        </p:txBody>
      </p:sp>
      <p:sp>
        <p:nvSpPr>
          <p:cNvPr id="4" name="Text 2"/>
          <p:cNvSpPr/>
          <p:nvPr/>
        </p:nvSpPr>
        <p:spPr>
          <a:xfrm>
            <a:off x="457200" y="3200400"/>
            <a:ext cx="6858000" cy="0"/>
          </a:xfrm>
          <a:prstGeom prst="rect">
            <a:avLst/>
          </a:prstGeom>
          <a:noFill/>
          <a:ln/>
        </p:spPr>
        <p:txBody>
          <a:bodyPr wrap="square" rtlCol="0" anchor="ctr"/>
          <a:lstStyle/>
          <a:p>
            <a:pPr indent="0" marL="0">
              <a:buNone/>
            </a:pPr>
            <a:r>
              <a:rPr lang="en-US" sz="1600" i="1" dirty="0">
                <a:solidFill>
                  <a:srgbClr val="008000"/>
                </a:solidFill>
              </a:rPr>
              <a:t>Key Message: Facing total defeat, Hitler committed suicide in his Berlin bunker, marking the end of the Third Reich.</a:t>
            </a:r>
            <a:endParaRPr lang="en-US" sz="1600" dirty="0"/>
          </a:p>
        </p:txBody>
      </p:sp>
      <p:sp>
        <p:nvSpPr>
          <p:cNvPr id="5" name="Text 3"/>
          <p:cNvSpPr/>
          <p:nvPr/>
        </p:nvSpPr>
        <p:spPr>
          <a:xfrm>
            <a:off x="457200" y="4114800"/>
            <a:ext cx="8229600" cy="0"/>
          </a:xfrm>
          <a:prstGeom prst="rect">
            <a:avLst/>
          </a:prstGeom>
          <a:noFill/>
          <a:ln/>
        </p:spPr>
        <p:txBody>
          <a:bodyPr wrap="square" rtlCol="0" anchor="ctr"/>
          <a:lstStyle/>
          <a:p>
            <a:pPr indent="0" marL="0">
              <a:buNone/>
            </a:pPr>
            <a:r>
              <a:rPr lang="en-US" sz="1400" dirty="0">
                <a:solidFill>
                  <a:srgbClr val="404040"/>
                </a:solidFill>
              </a:rPr>
              <a:t>As Allied forces closed in on Germany from both the East and West, and the Soviet Red Army advanced on Berlin, Hitler retreated to his Führerbunker. With the complete collapse of the Nazi regime imminent, he committed suicide on April 30, 1945, along with his wife, Eva Braun. His death marked the end of the Third Reich and the conclusion of World War II in Europe.</a:t>
            </a:r>
            <a:endParaRPr lang="en-US" sz="1400" dirty="0"/>
          </a:p>
        </p:txBody>
      </p:sp>
      <p:sp>
        <p:nvSpPr>
          <p:cNvPr id="6" name="Text 4"/>
          <p:cNvSpPr/>
          <p:nvPr/>
        </p:nvSpPr>
        <p:spPr>
          <a:xfrm>
            <a:off x="457200" y="5943600"/>
            <a:ext cx="6858000" cy="0"/>
          </a:xfrm>
          <a:prstGeom prst="rect">
            <a:avLst/>
          </a:prstGeom>
          <a:noFill/>
          <a:ln/>
        </p:spPr>
        <p:txBody>
          <a:bodyPr wrap="square" rtlCol="0" anchor="ctr"/>
          <a:lstStyle/>
          <a:p>
            <a:pPr indent="0" marL="0">
              <a:buNone/>
            </a:pPr>
            <a:r>
              <a:rPr lang="en-US" sz="1200" dirty="0">
                <a:solidFill>
                  <a:srgbClr val="808080"/>
                </a:solidFill>
              </a:rPr>
              <a:t>Images: Führerbunker, Red Army Berlin, ruins of Berlin, Allied victory</a:t>
            </a:r>
            <a:endParaRPr lang="en-US" sz="12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8</Slides>
  <Notes>8</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Calibri</vt:lpstr>
      <vt:lpstr>Office Theme</vt:lpstr>
      <vt:lpstr>Slide 1</vt:lpstr>
      <vt:lpstr>Slide 2</vt:lpstr>
      <vt:lpstr>Slide 3</vt:lpstr>
      <vt:lpstr>Slide 4</vt:lpstr>
      <vt:lpstr>Slide 5</vt:lpstr>
      <vt:lpstr>Slide 6</vt:lpstr>
      <vt:lpstr>Slide 7</vt:lpstr>
      <vt:lpstr>Slide 8</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2025-02-28T15:51:23Z</dcterms:created>
  <dcterms:modified xsi:type="dcterms:W3CDTF">2025-02-28T15:51:23Z</dcterms:modified>
</cp:coreProperties>
</file>