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Lst>
  <p:notesMasterIdLst>
    <p:notesMasterId r:id="rId6"/>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notesMaster" Target="notesMasters/notes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914400" y="914400"/>
            <a:ext cx="6858000" cy="0"/>
          </a:xfrm>
          <a:prstGeom prst="rect">
            <a:avLst/>
          </a:prstGeom>
          <a:noFill/>
          <a:ln/>
        </p:spPr>
        <p:txBody>
          <a:bodyPr wrap="square" rtlCol="0" anchor="ctr"/>
          <a:lstStyle/>
          <a:p>
            <a:pPr indent="0" marL="0">
              <a:buNone/>
            </a:pPr>
            <a:r>
              <a:rPr lang="en-US" sz="3200" b="1" dirty="0">
                <a:solidFill>
                  <a:srgbClr val="000000"/>
                </a:solidFill>
              </a:rPr>
              <a:t>A History of Prabowo Subianto</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Early Life and Education</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Born in Jakarta, 1951</a:t>
            </a:r>
            <a:endParaRPr lang="en-US" sz="1800" dirty="0"/>
          </a:p>
          <a:p>
            <a:pPr indent="0" marL="0">
              <a:buNone/>
            </a:pPr>
            <a:r>
              <a:rPr lang="en-US" sz="1800" dirty="0">
                <a:solidFill>
                  <a:srgbClr val="363636"/>
                </a:solidFill>
              </a:rPr>
              <a:t>• Son of economist Sumitro Djojohadikusumo</a:t>
            </a:r>
            <a:endParaRPr lang="en-US" sz="1800" dirty="0"/>
          </a:p>
          <a:p>
            <a:pPr indent="0" marL="0">
              <a:buNone/>
            </a:pPr>
            <a:r>
              <a:rPr lang="en-US" sz="1800" dirty="0">
                <a:solidFill>
                  <a:srgbClr val="363636"/>
                </a:solidFill>
              </a:rPr>
              <a:t>• Educated in Switzerland and later Indonesia</a:t>
            </a:r>
            <a:endParaRPr lang="en-US" sz="1800" dirty="0"/>
          </a:p>
          <a:p>
            <a:pPr indent="0" marL="0">
              <a:buNone/>
            </a:pPr>
            <a:r>
              <a:rPr lang="en-US" sz="1800" dirty="0">
                <a:solidFill>
                  <a:srgbClr val="363636"/>
                </a:solidFill>
              </a:rPr>
              <a:t>• Military Academy graduate</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early life was shaped by his family's prominence and a strong emphasis on education and military service.</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 Subianto's upbringing was marked by privilege and exposure to influential figures. His father's role as a prominent economist provided him with a unique perspective on Indonesian society. His education, both abroad and at the Military Academy, instilled in him a sense of discipline and a commitment to national service.</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Sumitro Djojohadikusumo, Military Academy, childhood, family</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Military Career</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Joined the Indonesian Army (TNI)</a:t>
            </a:r>
            <a:endParaRPr lang="en-US" sz="1800" dirty="0"/>
          </a:p>
          <a:p>
            <a:pPr indent="0" marL="0">
              <a:buNone/>
            </a:pPr>
            <a:r>
              <a:rPr lang="en-US" sz="1800" dirty="0">
                <a:solidFill>
                  <a:srgbClr val="363636"/>
                </a:solidFill>
              </a:rPr>
              <a:t>• Served in Special Forces (Kopassus)</a:t>
            </a:r>
            <a:endParaRPr lang="en-US" sz="1800" dirty="0"/>
          </a:p>
          <a:p>
            <a:pPr indent="0" marL="0">
              <a:buNone/>
            </a:pPr>
            <a:r>
              <a:rPr lang="en-US" sz="1800" dirty="0">
                <a:solidFill>
                  <a:srgbClr val="363636"/>
                </a:solidFill>
              </a:rPr>
              <a:t>• Rose through the ranks, commanding various units</a:t>
            </a:r>
            <a:endParaRPr lang="en-US" sz="1800" dirty="0"/>
          </a:p>
          <a:p>
            <a:pPr indent="0" marL="0">
              <a:buNone/>
            </a:pPr>
            <a:r>
              <a:rPr lang="en-US" sz="1800" dirty="0">
                <a:solidFill>
                  <a:srgbClr val="363636"/>
                </a:solidFill>
              </a:rPr>
              <a:t>• Involved in controversial operations in East Timor and Papua</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Prabowo's military career was marked by both success and controversy, particularly his involvement in human rights issues.</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Prabowo's ascent through the ranks of the Indonesian military was rapid, reflecting his leadership abilities and strategic acumen. However, his involvement in operations in regions like East Timor and Papua has been subject to scrutiny and allegations of human rights abuses, casting a shadow over his military service.</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Kopassus, Indonesian Army, military uniform, East Timor, Papua</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6858000" cy="0"/>
          </a:xfrm>
          <a:prstGeom prst="rect">
            <a:avLst/>
          </a:prstGeom>
          <a:noFill/>
          <a:ln/>
        </p:spPr>
        <p:txBody>
          <a:bodyPr wrap="square" rtlCol="0" anchor="ctr"/>
          <a:lstStyle/>
          <a:p>
            <a:pPr indent="0" marL="0">
              <a:buNone/>
            </a:pPr>
            <a:r>
              <a:rPr lang="en-US" sz="2000" b="1" dirty="0">
                <a:solidFill>
                  <a:srgbClr val="000000"/>
                </a:solidFill>
              </a:rPr>
              <a:t>Post-Military and Political Career</a:t>
            </a:r>
            <a:endParaRPr lang="en-US" sz="2000" dirty="0"/>
          </a:p>
        </p:txBody>
      </p:sp>
      <p:sp>
        <p:nvSpPr>
          <p:cNvPr id="3" name="Text 1"/>
          <p:cNvSpPr/>
          <p:nvPr/>
        </p:nvSpPr>
        <p:spPr>
          <a:xfrm>
            <a:off x="457200" y="1371600"/>
            <a:ext cx="6858000" cy="0"/>
          </a:xfrm>
          <a:prstGeom prst="rect">
            <a:avLst/>
          </a:prstGeom>
          <a:noFill/>
          <a:ln/>
        </p:spPr>
        <p:txBody>
          <a:bodyPr wrap="square" rtlCol="0" anchor="ctr"/>
          <a:lstStyle/>
          <a:p>
            <a:pPr indent="0" marL="0">
              <a:buNone/>
            </a:pPr>
            <a:r>
              <a:rPr lang="en-US" sz="1800" dirty="0">
                <a:solidFill>
                  <a:srgbClr val="363636"/>
                </a:solidFill>
              </a:rPr>
              <a:t>• Discharged from the military in 1998</a:t>
            </a:r>
            <a:endParaRPr lang="en-US" sz="1800" dirty="0"/>
          </a:p>
          <a:p>
            <a:pPr indent="0" marL="0">
              <a:buNone/>
            </a:pPr>
            <a:r>
              <a:rPr lang="en-US" sz="1800" dirty="0">
                <a:solidFill>
                  <a:srgbClr val="363636"/>
                </a:solidFill>
              </a:rPr>
              <a:t>• Established the Gerindra Party</a:t>
            </a:r>
            <a:endParaRPr lang="en-US" sz="1800" dirty="0"/>
          </a:p>
          <a:p>
            <a:pPr indent="0" marL="0">
              <a:buNone/>
            </a:pPr>
            <a:r>
              <a:rPr lang="en-US" sz="1800" dirty="0">
                <a:solidFill>
                  <a:srgbClr val="363636"/>
                </a:solidFill>
              </a:rPr>
              <a:t>• Ran for President multiple times (2009, 2014, 2019)</a:t>
            </a:r>
            <a:endParaRPr lang="en-US" sz="1800" dirty="0"/>
          </a:p>
          <a:p>
            <a:pPr indent="0" marL="0">
              <a:buNone/>
            </a:pPr>
            <a:r>
              <a:rPr lang="en-US" sz="1800" dirty="0">
                <a:solidFill>
                  <a:srgbClr val="363636"/>
                </a:solidFill>
              </a:rPr>
              <a:t>• Appointed Minister of Defense in 2019</a:t>
            </a:r>
            <a:endParaRPr lang="en-US" sz="1800" dirty="0"/>
          </a:p>
        </p:txBody>
      </p:sp>
      <p:sp>
        <p:nvSpPr>
          <p:cNvPr id="4" name="Text 2"/>
          <p:cNvSpPr/>
          <p:nvPr/>
        </p:nvSpPr>
        <p:spPr>
          <a:xfrm>
            <a:off x="457200" y="3200400"/>
            <a:ext cx="6858000" cy="0"/>
          </a:xfrm>
          <a:prstGeom prst="rect">
            <a:avLst/>
          </a:prstGeom>
          <a:noFill/>
          <a:ln/>
        </p:spPr>
        <p:txBody>
          <a:bodyPr wrap="square" rtlCol="0" anchor="ctr"/>
          <a:lstStyle/>
          <a:p>
            <a:pPr indent="0" marL="0">
              <a:buNone/>
            </a:pPr>
            <a:r>
              <a:rPr lang="en-US" sz="1600" i="1" dirty="0">
                <a:solidFill>
                  <a:srgbClr val="008000"/>
                </a:solidFill>
              </a:rPr>
              <a:t>Key Message: Following his discharge, Prabowo transitioned into politics, becoming a prominent figure and consistently vying for the presidency before ultimately joining the cabinet.</a:t>
            </a:r>
            <a:endParaRPr lang="en-US" sz="1600" dirty="0"/>
          </a:p>
        </p:txBody>
      </p:sp>
      <p:sp>
        <p:nvSpPr>
          <p:cNvPr id="5" name="Text 3"/>
          <p:cNvSpPr/>
          <p:nvPr/>
        </p:nvSpPr>
        <p:spPr>
          <a:xfrm>
            <a:off x="457200" y="4114800"/>
            <a:ext cx="8229600" cy="0"/>
          </a:xfrm>
          <a:prstGeom prst="rect">
            <a:avLst/>
          </a:prstGeom>
          <a:noFill/>
          <a:ln/>
        </p:spPr>
        <p:txBody>
          <a:bodyPr wrap="square" rtlCol="0" anchor="ctr"/>
          <a:lstStyle/>
          <a:p>
            <a:pPr indent="0" marL="0">
              <a:buNone/>
            </a:pPr>
            <a:r>
              <a:rPr lang="en-US" sz="1400" dirty="0">
                <a:solidFill>
                  <a:srgbClr val="404040"/>
                </a:solidFill>
              </a:rPr>
              <a:t>After his controversial exit from the military, Prabowo embarked on a political career, founding the Gerindra Party and positioning himself as a nationalist leader. His repeated presidential bids demonstrated his ambition and enduring influence in Indonesian politics. His appointment as Minister of Defense marked a significant turn in his career.</a:t>
            </a:r>
            <a:endParaRPr lang="en-US" sz="1400" dirty="0"/>
          </a:p>
        </p:txBody>
      </p:sp>
      <p:sp>
        <p:nvSpPr>
          <p:cNvPr id="6" name="Text 4"/>
          <p:cNvSpPr/>
          <p:nvPr/>
        </p:nvSpPr>
        <p:spPr>
          <a:xfrm>
            <a:off x="457200" y="5943600"/>
            <a:ext cx="6858000" cy="0"/>
          </a:xfrm>
          <a:prstGeom prst="rect">
            <a:avLst/>
          </a:prstGeom>
          <a:noFill/>
          <a:ln/>
        </p:spPr>
        <p:txBody>
          <a:bodyPr wrap="square" rtlCol="0" anchor="ctr"/>
          <a:lstStyle/>
          <a:p>
            <a:pPr indent="0" marL="0">
              <a:buNone/>
            </a:pPr>
            <a:r>
              <a:rPr lang="en-US" sz="1200" dirty="0">
                <a:solidFill>
                  <a:srgbClr val="808080"/>
                </a:solidFill>
              </a:rPr>
              <a:t>Images: Prabowo Subianto, Gerindra Party, Presidential election, political rally, Minister of Defense, Indonesia</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Slide 1</vt:lpstr>
      <vt:lpstr>Slide 2</vt:lpstr>
      <vt:lpstr>Slide 3</vt:lpstr>
      <vt:lpstr>Slide 4</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2025-02-28T19:15:31Z</dcterms:created>
  <dcterms:modified xsi:type="dcterms:W3CDTF">2025-02-28T19:15:31Z</dcterms:modified>
</cp:coreProperties>
</file>