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Lst>
  <p:notesMasterIdLst>
    <p:notesMasterId r:id="rId8"/>
  </p:notesMasterIdLst>
  <p:sldSz cx="9144000" cy="5143500"/>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notesMaster" Target="notesMasters/notesMaster1.xml"/><Relationship Id="rId9" Type="http://schemas.openxmlformats.org/officeDocument/2006/relationships/presProps" Target="presProps.xml"/><Relationship Id="rId10" Type="http://schemas.openxmlformats.org/officeDocument/2006/relationships/viewProps" Target="viewProps.xml"/><Relationship Id="rId11" Type="http://schemas.openxmlformats.org/officeDocument/2006/relationships/theme" Target="theme/theme1.xml"/><Relationship Id="rId12"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Text 0"/>
          <p:cNvSpPr/>
          <p:nvPr/>
        </p:nvSpPr>
        <p:spPr>
          <a:xfrm>
            <a:off x="914400" y="914400"/>
            <a:ext cx="6858000" cy="0"/>
          </a:xfrm>
          <a:prstGeom prst="rect">
            <a:avLst/>
          </a:prstGeom>
          <a:noFill/>
          <a:ln/>
        </p:spPr>
        <p:txBody>
          <a:bodyPr wrap="square" rtlCol="0" anchor="ctr"/>
          <a:lstStyle/>
          <a:p>
            <a:pPr indent="0" marL="0">
              <a:buNone/>
            </a:pPr>
            <a:r>
              <a:rPr lang="en-US" sz="3200" b="1" dirty="0">
                <a:solidFill>
                  <a:srgbClr val="000000"/>
                </a:solidFill>
              </a:rPr>
              <a:t>The Wonders of Rain</a:t>
            </a:r>
            <a:endParaRPr lang="en-US" sz="32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457200" y="457200"/>
            <a:ext cx="6858000" cy="0"/>
          </a:xfrm>
          <a:prstGeom prst="rect">
            <a:avLst/>
          </a:prstGeom>
          <a:noFill/>
          <a:ln/>
        </p:spPr>
        <p:txBody>
          <a:bodyPr wrap="square" rtlCol="0" anchor="ctr"/>
          <a:lstStyle/>
          <a:p>
            <a:pPr indent="0" marL="0">
              <a:buNone/>
            </a:pPr>
            <a:r>
              <a:rPr lang="en-US" sz="2000" b="1" dirty="0">
                <a:solidFill>
                  <a:srgbClr val="000000"/>
                </a:solidFill>
              </a:rPr>
              <a:t>What is Rain?</a:t>
            </a:r>
            <a:endParaRPr lang="en-US" sz="2000" dirty="0"/>
          </a:p>
        </p:txBody>
      </p:sp>
      <p:sp>
        <p:nvSpPr>
          <p:cNvPr id="3" name="Text 1"/>
          <p:cNvSpPr/>
          <p:nvPr/>
        </p:nvSpPr>
        <p:spPr>
          <a:xfrm>
            <a:off x="457200" y="1371600"/>
            <a:ext cx="6858000" cy="0"/>
          </a:xfrm>
          <a:prstGeom prst="rect">
            <a:avLst/>
          </a:prstGeom>
          <a:noFill/>
          <a:ln/>
        </p:spPr>
        <p:txBody>
          <a:bodyPr wrap="square" rtlCol="0" anchor="ctr"/>
          <a:lstStyle/>
          <a:p>
            <a:pPr indent="0" marL="0">
              <a:buNone/>
            </a:pPr>
            <a:r>
              <a:rPr lang="en-US" sz="1800" dirty="0">
                <a:solidFill>
                  <a:srgbClr val="363636"/>
                </a:solidFill>
              </a:rPr>
              <a:t>• A form of precipitation</a:t>
            </a:r>
            <a:endParaRPr lang="en-US" sz="1800" dirty="0"/>
          </a:p>
          <a:p>
            <a:pPr indent="0" marL="0">
              <a:buNone/>
            </a:pPr>
            <a:r>
              <a:rPr lang="en-US" sz="1800" dirty="0">
                <a:solidFill>
                  <a:srgbClr val="363636"/>
                </a:solidFill>
              </a:rPr>
              <a:t>• Water droplets falling from clouds</a:t>
            </a:r>
            <a:endParaRPr lang="en-US" sz="1800" dirty="0"/>
          </a:p>
          <a:p>
            <a:pPr indent="0" marL="0">
              <a:buNone/>
            </a:pPr>
            <a:r>
              <a:rPr lang="en-US" sz="1800" dirty="0">
                <a:solidFill>
                  <a:srgbClr val="363636"/>
                </a:solidFill>
              </a:rPr>
              <a:t>• Essential for life on Earth</a:t>
            </a:r>
            <a:endParaRPr lang="en-US" sz="1800" dirty="0"/>
          </a:p>
          <a:p>
            <a:pPr indent="0" marL="0">
              <a:buNone/>
            </a:pPr>
            <a:r>
              <a:rPr lang="en-US" sz="1800" dirty="0">
                <a:solidFill>
                  <a:srgbClr val="363636"/>
                </a:solidFill>
              </a:rPr>
              <a:t>• Part of the water cycle</a:t>
            </a:r>
            <a:endParaRPr lang="en-US" sz="1800" dirty="0"/>
          </a:p>
        </p:txBody>
      </p:sp>
      <p:sp>
        <p:nvSpPr>
          <p:cNvPr id="4" name="Text 2"/>
          <p:cNvSpPr/>
          <p:nvPr/>
        </p:nvSpPr>
        <p:spPr>
          <a:xfrm>
            <a:off x="457200" y="3200400"/>
            <a:ext cx="6858000" cy="0"/>
          </a:xfrm>
          <a:prstGeom prst="rect">
            <a:avLst/>
          </a:prstGeom>
          <a:noFill/>
          <a:ln/>
        </p:spPr>
        <p:txBody>
          <a:bodyPr wrap="square" rtlCol="0" anchor="ctr"/>
          <a:lstStyle/>
          <a:p>
            <a:pPr indent="0" marL="0">
              <a:buNone/>
            </a:pPr>
            <a:r>
              <a:rPr lang="en-US" sz="1600" i="1" dirty="0">
                <a:solidFill>
                  <a:srgbClr val="008000"/>
                </a:solidFill>
              </a:rPr>
              <a:t>Key Message: Rain is a vital part of the Earth's water cycle and crucial for sustaining life.</a:t>
            </a:r>
            <a:endParaRPr lang="en-US" sz="1600" dirty="0"/>
          </a:p>
        </p:txBody>
      </p:sp>
      <p:sp>
        <p:nvSpPr>
          <p:cNvPr id="5" name="Text 3"/>
          <p:cNvSpPr/>
          <p:nvPr/>
        </p:nvSpPr>
        <p:spPr>
          <a:xfrm>
            <a:off x="457200" y="4114800"/>
            <a:ext cx="8229600" cy="0"/>
          </a:xfrm>
          <a:prstGeom prst="rect">
            <a:avLst/>
          </a:prstGeom>
          <a:noFill/>
          <a:ln/>
        </p:spPr>
        <p:txBody>
          <a:bodyPr wrap="square" rtlCol="0" anchor="ctr"/>
          <a:lstStyle/>
          <a:p>
            <a:pPr indent="0" marL="0">
              <a:buNone/>
            </a:pPr>
            <a:r>
              <a:rPr lang="en-US" sz="1400" dirty="0">
                <a:solidFill>
                  <a:srgbClr val="404040"/>
                </a:solidFill>
              </a:rPr>
              <a:t>Rain is a natural phenomenon where water droplets, condensed from atmospheric water vapor, become heavy enough to fall under gravity. It plays a critical role in replenishing freshwater sources, supporting agriculture, and maintaining ecosystems. Without rain, many life forms would struggle to survive.</a:t>
            </a:r>
            <a:endParaRPr lang="en-US" sz="1400" dirty="0"/>
          </a:p>
        </p:txBody>
      </p:sp>
      <p:sp>
        <p:nvSpPr>
          <p:cNvPr id="6" name="Text 4"/>
          <p:cNvSpPr/>
          <p:nvPr/>
        </p:nvSpPr>
        <p:spPr>
          <a:xfrm>
            <a:off x="457200" y="5943600"/>
            <a:ext cx="6858000" cy="0"/>
          </a:xfrm>
          <a:prstGeom prst="rect">
            <a:avLst/>
          </a:prstGeom>
          <a:noFill/>
          <a:ln/>
        </p:spPr>
        <p:txBody>
          <a:bodyPr wrap="square" rtlCol="0" anchor="ctr"/>
          <a:lstStyle/>
          <a:p>
            <a:pPr indent="0" marL="0">
              <a:buNone/>
            </a:pPr>
            <a:r>
              <a:rPr lang="en-US" sz="1200" dirty="0">
                <a:solidFill>
                  <a:srgbClr val="808080"/>
                </a:solidFill>
              </a:rPr>
              <a:t>Images: water cycle, clouds, precipitation, water droplets, earth</a:t>
            </a:r>
            <a:endParaRPr lang="en-US" sz="12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457200" y="457200"/>
            <a:ext cx="6858000" cy="0"/>
          </a:xfrm>
          <a:prstGeom prst="rect">
            <a:avLst/>
          </a:prstGeom>
          <a:noFill/>
          <a:ln/>
        </p:spPr>
        <p:txBody>
          <a:bodyPr wrap="square" rtlCol="0" anchor="ctr"/>
          <a:lstStyle/>
          <a:p>
            <a:pPr indent="0" marL="0">
              <a:buNone/>
            </a:pPr>
            <a:r>
              <a:rPr lang="en-US" sz="2000" b="1" dirty="0">
                <a:solidFill>
                  <a:srgbClr val="000000"/>
                </a:solidFill>
              </a:rPr>
              <a:t>The Formation of Rain</a:t>
            </a:r>
            <a:endParaRPr lang="en-US" sz="2000" dirty="0"/>
          </a:p>
        </p:txBody>
      </p:sp>
      <p:sp>
        <p:nvSpPr>
          <p:cNvPr id="3" name="Text 1"/>
          <p:cNvSpPr/>
          <p:nvPr/>
        </p:nvSpPr>
        <p:spPr>
          <a:xfrm>
            <a:off x="457200" y="1371600"/>
            <a:ext cx="6858000" cy="0"/>
          </a:xfrm>
          <a:prstGeom prst="rect">
            <a:avLst/>
          </a:prstGeom>
          <a:noFill/>
          <a:ln/>
        </p:spPr>
        <p:txBody>
          <a:bodyPr wrap="square" rtlCol="0" anchor="ctr"/>
          <a:lstStyle/>
          <a:p>
            <a:pPr indent="0" marL="0">
              <a:buNone/>
            </a:pPr>
            <a:r>
              <a:rPr lang="en-US" sz="1800" dirty="0">
                <a:solidFill>
                  <a:srgbClr val="363636"/>
                </a:solidFill>
              </a:rPr>
              <a:t>• Evaporation: Water turns into vapor</a:t>
            </a:r>
            <a:endParaRPr lang="en-US" sz="1800" dirty="0"/>
          </a:p>
          <a:p>
            <a:pPr indent="0" marL="0">
              <a:buNone/>
            </a:pPr>
            <a:r>
              <a:rPr lang="en-US" sz="1800" dirty="0">
                <a:solidFill>
                  <a:srgbClr val="363636"/>
                </a:solidFill>
              </a:rPr>
              <a:t>• Condensation: Vapor cools and forms clouds</a:t>
            </a:r>
            <a:endParaRPr lang="en-US" sz="1800" dirty="0"/>
          </a:p>
          <a:p>
            <a:pPr indent="0" marL="0">
              <a:buNone/>
            </a:pPr>
            <a:r>
              <a:rPr lang="en-US" sz="1800" dirty="0">
                <a:solidFill>
                  <a:srgbClr val="363636"/>
                </a:solidFill>
              </a:rPr>
              <a:t>• Coalescence: Water droplets merge</a:t>
            </a:r>
            <a:endParaRPr lang="en-US" sz="1800" dirty="0"/>
          </a:p>
          <a:p>
            <a:pPr indent="0" marL="0">
              <a:buNone/>
            </a:pPr>
            <a:r>
              <a:rPr lang="en-US" sz="1800" dirty="0">
                <a:solidFill>
                  <a:srgbClr val="363636"/>
                </a:solidFill>
              </a:rPr>
              <a:t>• Precipitation: Droplets become heavy and fall</a:t>
            </a:r>
            <a:endParaRPr lang="en-US" sz="1800" dirty="0"/>
          </a:p>
        </p:txBody>
      </p:sp>
      <p:sp>
        <p:nvSpPr>
          <p:cNvPr id="4" name="Text 2"/>
          <p:cNvSpPr/>
          <p:nvPr/>
        </p:nvSpPr>
        <p:spPr>
          <a:xfrm>
            <a:off x="457200" y="3200400"/>
            <a:ext cx="6858000" cy="0"/>
          </a:xfrm>
          <a:prstGeom prst="rect">
            <a:avLst/>
          </a:prstGeom>
          <a:noFill/>
          <a:ln/>
        </p:spPr>
        <p:txBody>
          <a:bodyPr wrap="square" rtlCol="0" anchor="ctr"/>
          <a:lstStyle/>
          <a:p>
            <a:pPr indent="0" marL="0">
              <a:buNone/>
            </a:pPr>
            <a:r>
              <a:rPr lang="en-US" sz="1600" i="1" dirty="0">
                <a:solidFill>
                  <a:srgbClr val="008000"/>
                </a:solidFill>
              </a:rPr>
              <a:t>Key Message: Rain forms through a process of evaporation, condensation, and precipitation.</a:t>
            </a:r>
            <a:endParaRPr lang="en-US" sz="1600" dirty="0"/>
          </a:p>
        </p:txBody>
      </p:sp>
      <p:sp>
        <p:nvSpPr>
          <p:cNvPr id="5" name="Text 3"/>
          <p:cNvSpPr/>
          <p:nvPr/>
        </p:nvSpPr>
        <p:spPr>
          <a:xfrm>
            <a:off x="457200" y="4114800"/>
            <a:ext cx="8229600" cy="0"/>
          </a:xfrm>
          <a:prstGeom prst="rect">
            <a:avLst/>
          </a:prstGeom>
          <a:noFill/>
          <a:ln/>
        </p:spPr>
        <p:txBody>
          <a:bodyPr wrap="square" rtlCol="0" anchor="ctr"/>
          <a:lstStyle/>
          <a:p>
            <a:pPr indent="0" marL="0">
              <a:buNone/>
            </a:pPr>
            <a:r>
              <a:rPr lang="en-US" sz="1400" dirty="0">
                <a:solidFill>
                  <a:srgbClr val="404040"/>
                </a:solidFill>
              </a:rPr>
              <a:t>The journey of rain begins with evaporation, where water from bodies like oceans, lakes, and rivers transforms into water vapor. This vapor rises into the atmosphere, cools, and condenses into clouds. As water droplets within the clouds collide and merge (coalescence), they grow heavier. Eventually, they become too heavy to remain suspended and fall to the Earth as rain.</a:t>
            </a:r>
            <a:endParaRPr lang="en-US" sz="1400" dirty="0"/>
          </a:p>
        </p:txBody>
      </p:sp>
      <p:sp>
        <p:nvSpPr>
          <p:cNvPr id="6" name="Text 4"/>
          <p:cNvSpPr/>
          <p:nvPr/>
        </p:nvSpPr>
        <p:spPr>
          <a:xfrm>
            <a:off x="457200" y="5943600"/>
            <a:ext cx="6858000" cy="0"/>
          </a:xfrm>
          <a:prstGeom prst="rect">
            <a:avLst/>
          </a:prstGeom>
          <a:noFill/>
          <a:ln/>
        </p:spPr>
        <p:txBody>
          <a:bodyPr wrap="square" rtlCol="0" anchor="ctr"/>
          <a:lstStyle/>
          <a:p>
            <a:pPr indent="0" marL="0">
              <a:buNone/>
            </a:pPr>
            <a:r>
              <a:rPr lang="en-US" sz="1200" dirty="0">
                <a:solidFill>
                  <a:srgbClr val="808080"/>
                </a:solidFill>
              </a:rPr>
              <a:t>Images: evaporation, condensation, coalescence, cloud formation, water vapor</a:t>
            </a:r>
            <a:endParaRPr lang="en-US" sz="12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457200" y="457200"/>
            <a:ext cx="6858000" cy="0"/>
          </a:xfrm>
          <a:prstGeom prst="rect">
            <a:avLst/>
          </a:prstGeom>
          <a:noFill/>
          <a:ln/>
        </p:spPr>
        <p:txBody>
          <a:bodyPr wrap="square" rtlCol="0" anchor="ctr"/>
          <a:lstStyle/>
          <a:p>
            <a:pPr indent="0" marL="0">
              <a:buNone/>
            </a:pPr>
            <a:r>
              <a:rPr lang="en-US" sz="2000" b="1" dirty="0">
                <a:solidFill>
                  <a:srgbClr val="000000"/>
                </a:solidFill>
              </a:rPr>
              <a:t>Types of Rainfall</a:t>
            </a:r>
            <a:endParaRPr lang="en-US" sz="2000" dirty="0"/>
          </a:p>
        </p:txBody>
      </p:sp>
      <p:sp>
        <p:nvSpPr>
          <p:cNvPr id="3" name="Text 1"/>
          <p:cNvSpPr/>
          <p:nvPr/>
        </p:nvSpPr>
        <p:spPr>
          <a:xfrm>
            <a:off x="457200" y="1371600"/>
            <a:ext cx="6858000" cy="0"/>
          </a:xfrm>
          <a:prstGeom prst="rect">
            <a:avLst/>
          </a:prstGeom>
          <a:noFill/>
          <a:ln/>
        </p:spPr>
        <p:txBody>
          <a:bodyPr wrap="square" rtlCol="0" anchor="ctr"/>
          <a:lstStyle/>
          <a:p>
            <a:pPr indent="0" marL="0">
              <a:buNone/>
            </a:pPr>
            <a:r>
              <a:rPr lang="en-US" sz="1800" dirty="0">
                <a:solidFill>
                  <a:srgbClr val="363636"/>
                </a:solidFill>
              </a:rPr>
              <a:t>• Convectional Rainfall</a:t>
            </a:r>
            <a:endParaRPr lang="en-US" sz="1800" dirty="0"/>
          </a:p>
          <a:p>
            <a:pPr indent="0" marL="0">
              <a:buNone/>
            </a:pPr>
            <a:r>
              <a:rPr lang="en-US" sz="1800" dirty="0">
                <a:solidFill>
                  <a:srgbClr val="363636"/>
                </a:solidFill>
              </a:rPr>
              <a:t>• Orographic Rainfall</a:t>
            </a:r>
            <a:endParaRPr lang="en-US" sz="1800" dirty="0"/>
          </a:p>
          <a:p>
            <a:pPr indent="0" marL="0">
              <a:buNone/>
            </a:pPr>
            <a:r>
              <a:rPr lang="en-US" sz="1800" dirty="0">
                <a:solidFill>
                  <a:srgbClr val="363636"/>
                </a:solidFill>
              </a:rPr>
              <a:t>• Frontal Rainfall</a:t>
            </a:r>
            <a:endParaRPr lang="en-US" sz="1800" dirty="0"/>
          </a:p>
        </p:txBody>
      </p:sp>
      <p:sp>
        <p:nvSpPr>
          <p:cNvPr id="4" name="Text 2"/>
          <p:cNvSpPr/>
          <p:nvPr/>
        </p:nvSpPr>
        <p:spPr>
          <a:xfrm>
            <a:off x="457200" y="3200400"/>
            <a:ext cx="6858000" cy="0"/>
          </a:xfrm>
          <a:prstGeom prst="rect">
            <a:avLst/>
          </a:prstGeom>
          <a:noFill/>
          <a:ln/>
        </p:spPr>
        <p:txBody>
          <a:bodyPr wrap="square" rtlCol="0" anchor="ctr"/>
          <a:lstStyle/>
          <a:p>
            <a:pPr indent="0" marL="0">
              <a:buNone/>
            </a:pPr>
            <a:r>
              <a:rPr lang="en-US" sz="1600" i="1" dirty="0">
                <a:solidFill>
                  <a:srgbClr val="008000"/>
                </a:solidFill>
              </a:rPr>
              <a:t>Key Message: Different weather patterns and geographical features lead to various types of rainfall.</a:t>
            </a:r>
            <a:endParaRPr lang="en-US" sz="1600" dirty="0"/>
          </a:p>
        </p:txBody>
      </p:sp>
      <p:sp>
        <p:nvSpPr>
          <p:cNvPr id="5" name="Text 3"/>
          <p:cNvSpPr/>
          <p:nvPr/>
        </p:nvSpPr>
        <p:spPr>
          <a:xfrm>
            <a:off x="457200" y="4114800"/>
            <a:ext cx="8229600" cy="0"/>
          </a:xfrm>
          <a:prstGeom prst="rect">
            <a:avLst/>
          </a:prstGeom>
          <a:noFill/>
          <a:ln/>
        </p:spPr>
        <p:txBody>
          <a:bodyPr wrap="square" rtlCol="0" anchor="ctr"/>
          <a:lstStyle/>
          <a:p>
            <a:pPr indent="0" marL="0">
              <a:buNone/>
            </a:pPr>
            <a:r>
              <a:rPr lang="en-US" sz="1400" dirty="0">
                <a:solidFill>
                  <a:srgbClr val="404040"/>
                </a:solidFill>
              </a:rPr>
              <a:t>Rainfall isn't uniform; it varies based on how it's formed. Convectional rainfall occurs when the ground heats the air above it, causing it to rise and cool, leading to precipitation. Orographic rainfall happens when moist air is forced to rise over mountains, cooling and condensing as it ascends. Frontal rainfall results from the collision of warm and cold air masses, causing the warm air to rise and produce rain.</a:t>
            </a:r>
            <a:endParaRPr lang="en-US" sz="1400" dirty="0"/>
          </a:p>
        </p:txBody>
      </p:sp>
      <p:sp>
        <p:nvSpPr>
          <p:cNvPr id="6" name="Text 4"/>
          <p:cNvSpPr/>
          <p:nvPr/>
        </p:nvSpPr>
        <p:spPr>
          <a:xfrm>
            <a:off x="457200" y="5943600"/>
            <a:ext cx="6858000" cy="0"/>
          </a:xfrm>
          <a:prstGeom prst="rect">
            <a:avLst/>
          </a:prstGeom>
          <a:noFill/>
          <a:ln/>
        </p:spPr>
        <p:txBody>
          <a:bodyPr wrap="square" rtlCol="0" anchor="ctr"/>
          <a:lstStyle/>
          <a:p>
            <a:pPr indent="0" marL="0">
              <a:buNone/>
            </a:pPr>
            <a:r>
              <a:rPr lang="en-US" sz="1200" dirty="0">
                <a:solidFill>
                  <a:srgbClr val="808080"/>
                </a:solidFill>
              </a:rPr>
              <a:t>Images: convectional rain, orographic rain, frontal rain, weather patterns, air masses</a:t>
            </a:r>
            <a:endParaRPr lang="en-US" sz="12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457200" y="457200"/>
            <a:ext cx="6858000" cy="0"/>
          </a:xfrm>
          <a:prstGeom prst="rect">
            <a:avLst/>
          </a:prstGeom>
          <a:noFill/>
          <a:ln/>
        </p:spPr>
        <p:txBody>
          <a:bodyPr wrap="square" rtlCol="0" anchor="ctr"/>
          <a:lstStyle/>
          <a:p>
            <a:pPr indent="0" marL="0">
              <a:buNone/>
            </a:pPr>
            <a:r>
              <a:rPr lang="en-US" sz="2000" b="1" dirty="0">
                <a:solidFill>
                  <a:srgbClr val="000000"/>
                </a:solidFill>
              </a:rPr>
              <a:t>Benefits of Rain</a:t>
            </a:r>
            <a:endParaRPr lang="en-US" sz="2000" dirty="0"/>
          </a:p>
        </p:txBody>
      </p:sp>
      <p:sp>
        <p:nvSpPr>
          <p:cNvPr id="3" name="Text 1"/>
          <p:cNvSpPr/>
          <p:nvPr/>
        </p:nvSpPr>
        <p:spPr>
          <a:xfrm>
            <a:off x="457200" y="1371600"/>
            <a:ext cx="6858000" cy="0"/>
          </a:xfrm>
          <a:prstGeom prst="rect">
            <a:avLst/>
          </a:prstGeom>
          <a:noFill/>
          <a:ln/>
        </p:spPr>
        <p:txBody>
          <a:bodyPr wrap="square" rtlCol="0" anchor="ctr"/>
          <a:lstStyle/>
          <a:p>
            <a:pPr indent="0" marL="0">
              <a:buNone/>
            </a:pPr>
            <a:r>
              <a:rPr lang="en-US" sz="1800" dirty="0">
                <a:solidFill>
                  <a:srgbClr val="363636"/>
                </a:solidFill>
              </a:rPr>
              <a:t>• Provides freshwater</a:t>
            </a:r>
            <a:endParaRPr lang="en-US" sz="1800" dirty="0"/>
          </a:p>
          <a:p>
            <a:pPr indent="0" marL="0">
              <a:buNone/>
            </a:pPr>
            <a:r>
              <a:rPr lang="en-US" sz="1800" dirty="0">
                <a:solidFill>
                  <a:srgbClr val="363636"/>
                </a:solidFill>
              </a:rPr>
              <a:t>• Supports agriculture</a:t>
            </a:r>
            <a:endParaRPr lang="en-US" sz="1800" dirty="0"/>
          </a:p>
          <a:p>
            <a:pPr indent="0" marL="0">
              <a:buNone/>
            </a:pPr>
            <a:r>
              <a:rPr lang="en-US" sz="1800" dirty="0">
                <a:solidFill>
                  <a:srgbClr val="363636"/>
                </a:solidFill>
              </a:rPr>
              <a:t>• Replenishes groundwater</a:t>
            </a:r>
            <a:endParaRPr lang="en-US" sz="1800" dirty="0"/>
          </a:p>
          <a:p>
            <a:pPr indent="0" marL="0">
              <a:buNone/>
            </a:pPr>
            <a:r>
              <a:rPr lang="en-US" sz="1800" dirty="0">
                <a:solidFill>
                  <a:srgbClr val="363636"/>
                </a:solidFill>
              </a:rPr>
              <a:t>• Maintains ecosystems</a:t>
            </a:r>
            <a:endParaRPr lang="en-US" sz="1800" dirty="0"/>
          </a:p>
        </p:txBody>
      </p:sp>
      <p:sp>
        <p:nvSpPr>
          <p:cNvPr id="4" name="Text 2"/>
          <p:cNvSpPr/>
          <p:nvPr/>
        </p:nvSpPr>
        <p:spPr>
          <a:xfrm>
            <a:off x="457200" y="3200400"/>
            <a:ext cx="6858000" cy="0"/>
          </a:xfrm>
          <a:prstGeom prst="rect">
            <a:avLst/>
          </a:prstGeom>
          <a:noFill/>
          <a:ln/>
        </p:spPr>
        <p:txBody>
          <a:bodyPr wrap="square" rtlCol="0" anchor="ctr"/>
          <a:lstStyle/>
          <a:p>
            <a:pPr indent="0" marL="0">
              <a:buNone/>
            </a:pPr>
            <a:r>
              <a:rPr lang="en-US" sz="1600" i="1" dirty="0">
                <a:solidFill>
                  <a:srgbClr val="008000"/>
                </a:solidFill>
              </a:rPr>
              <a:t>Key Message: Rain provides numerous benefits essential for human survival and environmental health.</a:t>
            </a:r>
            <a:endParaRPr lang="en-US" sz="1600" dirty="0"/>
          </a:p>
        </p:txBody>
      </p:sp>
      <p:sp>
        <p:nvSpPr>
          <p:cNvPr id="5" name="Text 3"/>
          <p:cNvSpPr/>
          <p:nvPr/>
        </p:nvSpPr>
        <p:spPr>
          <a:xfrm>
            <a:off x="457200" y="4114800"/>
            <a:ext cx="8229600" cy="0"/>
          </a:xfrm>
          <a:prstGeom prst="rect">
            <a:avLst/>
          </a:prstGeom>
          <a:noFill/>
          <a:ln/>
        </p:spPr>
        <p:txBody>
          <a:bodyPr wrap="square" rtlCol="0" anchor="ctr"/>
          <a:lstStyle/>
          <a:p>
            <a:pPr indent="0" marL="0">
              <a:buNone/>
            </a:pPr>
            <a:r>
              <a:rPr lang="en-US" sz="1400" dirty="0">
                <a:solidFill>
                  <a:srgbClr val="404040"/>
                </a:solidFill>
              </a:rPr>
              <a:t>Rain is indispensable for providing freshwater for drinking, sanitation, and industrial uses. It's the lifeblood of agriculture, irrigating crops and ensuring food security. Rain also replenishes groundwater reserves, which are vital sources of water during dry periods. Furthermore, it sustains ecosystems by providing moisture for plants and animals, maintaining the delicate balance of nature.</a:t>
            </a:r>
            <a:endParaRPr lang="en-US" sz="1400" dirty="0"/>
          </a:p>
        </p:txBody>
      </p:sp>
      <p:sp>
        <p:nvSpPr>
          <p:cNvPr id="6" name="Text 4"/>
          <p:cNvSpPr/>
          <p:nvPr/>
        </p:nvSpPr>
        <p:spPr>
          <a:xfrm>
            <a:off x="457200" y="5943600"/>
            <a:ext cx="6858000" cy="0"/>
          </a:xfrm>
          <a:prstGeom prst="rect">
            <a:avLst/>
          </a:prstGeom>
          <a:noFill/>
          <a:ln/>
        </p:spPr>
        <p:txBody>
          <a:bodyPr wrap="square" rtlCol="0" anchor="ctr"/>
          <a:lstStyle/>
          <a:p>
            <a:pPr indent="0" marL="0">
              <a:buNone/>
            </a:pPr>
            <a:r>
              <a:rPr lang="en-US" sz="1200" dirty="0">
                <a:solidFill>
                  <a:srgbClr val="808080"/>
                </a:solidFill>
              </a:rPr>
              <a:t>Images: freshwater, agriculture, groundwater, ecosystems, water resources</a:t>
            </a:r>
            <a:endParaRPr lang="en-US" sz="12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457200" y="457200"/>
            <a:ext cx="6858000" cy="0"/>
          </a:xfrm>
          <a:prstGeom prst="rect">
            <a:avLst/>
          </a:prstGeom>
          <a:noFill/>
          <a:ln/>
        </p:spPr>
        <p:txBody>
          <a:bodyPr wrap="square" rtlCol="0" anchor="ctr"/>
          <a:lstStyle/>
          <a:p>
            <a:pPr indent="0" marL="0">
              <a:buNone/>
            </a:pPr>
            <a:r>
              <a:rPr lang="en-US" sz="2000" b="1" dirty="0">
                <a:solidFill>
                  <a:srgbClr val="000000"/>
                </a:solidFill>
              </a:rPr>
              <a:t>The Impact of Too Much or Too Little Rain</a:t>
            </a:r>
            <a:endParaRPr lang="en-US" sz="2000" dirty="0"/>
          </a:p>
        </p:txBody>
      </p:sp>
      <p:sp>
        <p:nvSpPr>
          <p:cNvPr id="3" name="Text 1"/>
          <p:cNvSpPr/>
          <p:nvPr/>
        </p:nvSpPr>
        <p:spPr>
          <a:xfrm>
            <a:off x="457200" y="1371600"/>
            <a:ext cx="6858000" cy="0"/>
          </a:xfrm>
          <a:prstGeom prst="rect">
            <a:avLst/>
          </a:prstGeom>
          <a:noFill/>
          <a:ln/>
        </p:spPr>
        <p:txBody>
          <a:bodyPr wrap="square" rtlCol="0" anchor="ctr"/>
          <a:lstStyle/>
          <a:p>
            <a:pPr indent="0" marL="0">
              <a:buNone/>
            </a:pPr>
            <a:r>
              <a:rPr lang="en-US" sz="1800" dirty="0">
                <a:solidFill>
                  <a:srgbClr val="363636"/>
                </a:solidFill>
              </a:rPr>
              <a:t>• Flooding: Excessive rainfall</a:t>
            </a:r>
            <a:endParaRPr lang="en-US" sz="1800" dirty="0"/>
          </a:p>
          <a:p>
            <a:pPr indent="0" marL="0">
              <a:buNone/>
            </a:pPr>
            <a:r>
              <a:rPr lang="en-US" sz="1800" dirty="0">
                <a:solidFill>
                  <a:srgbClr val="363636"/>
                </a:solidFill>
              </a:rPr>
              <a:t>• Drought: Insufficient rainfall</a:t>
            </a:r>
            <a:endParaRPr lang="en-US" sz="1800" dirty="0"/>
          </a:p>
          <a:p>
            <a:pPr indent="0" marL="0">
              <a:buNone/>
            </a:pPr>
            <a:r>
              <a:rPr lang="en-US" sz="1800" dirty="0">
                <a:solidFill>
                  <a:srgbClr val="363636"/>
                </a:solidFill>
              </a:rPr>
              <a:t>• Impact on agriculture</a:t>
            </a:r>
            <a:endParaRPr lang="en-US" sz="1800" dirty="0"/>
          </a:p>
          <a:p>
            <a:pPr indent="0" marL="0">
              <a:buNone/>
            </a:pPr>
            <a:r>
              <a:rPr lang="en-US" sz="1800" dirty="0">
                <a:solidFill>
                  <a:srgbClr val="363636"/>
                </a:solidFill>
              </a:rPr>
              <a:t>• Impact on water resources</a:t>
            </a:r>
            <a:endParaRPr lang="en-US" sz="1800" dirty="0"/>
          </a:p>
        </p:txBody>
      </p:sp>
      <p:sp>
        <p:nvSpPr>
          <p:cNvPr id="4" name="Text 2"/>
          <p:cNvSpPr/>
          <p:nvPr/>
        </p:nvSpPr>
        <p:spPr>
          <a:xfrm>
            <a:off x="457200" y="3200400"/>
            <a:ext cx="6858000" cy="0"/>
          </a:xfrm>
          <a:prstGeom prst="rect">
            <a:avLst/>
          </a:prstGeom>
          <a:noFill/>
          <a:ln/>
        </p:spPr>
        <p:txBody>
          <a:bodyPr wrap="square" rtlCol="0" anchor="ctr"/>
          <a:lstStyle/>
          <a:p>
            <a:pPr indent="0" marL="0">
              <a:buNone/>
            </a:pPr>
            <a:r>
              <a:rPr lang="en-US" sz="1600" i="1" dirty="0">
                <a:solidFill>
                  <a:srgbClr val="008000"/>
                </a:solidFill>
              </a:rPr>
              <a:t>Key Message: Both excessive and insufficient rainfall can have detrimental consequences.</a:t>
            </a:r>
            <a:endParaRPr lang="en-US" sz="1600" dirty="0"/>
          </a:p>
        </p:txBody>
      </p:sp>
      <p:sp>
        <p:nvSpPr>
          <p:cNvPr id="5" name="Text 3"/>
          <p:cNvSpPr/>
          <p:nvPr/>
        </p:nvSpPr>
        <p:spPr>
          <a:xfrm>
            <a:off x="457200" y="4114800"/>
            <a:ext cx="8229600" cy="0"/>
          </a:xfrm>
          <a:prstGeom prst="rect">
            <a:avLst/>
          </a:prstGeom>
          <a:noFill/>
          <a:ln/>
        </p:spPr>
        <p:txBody>
          <a:bodyPr wrap="square" rtlCol="0" anchor="ctr"/>
          <a:lstStyle/>
          <a:p>
            <a:pPr indent="0" marL="0">
              <a:buNone/>
            </a:pPr>
            <a:r>
              <a:rPr lang="en-US" sz="1400" dirty="0">
                <a:solidFill>
                  <a:srgbClr val="404040"/>
                </a:solidFill>
              </a:rPr>
              <a:t>While rain is essential, too much can lead to devastating floods, causing property damage, displacement, and loss of life. Conversely, too little rain results in droughts, leading to water scarcity, crop failures, and famine. Both extremes significantly impact agriculture, water resources, and overall human well-being, highlighting the importance of water management and climate resilience.</a:t>
            </a:r>
            <a:endParaRPr lang="en-US" sz="1400" dirty="0"/>
          </a:p>
        </p:txBody>
      </p:sp>
      <p:sp>
        <p:nvSpPr>
          <p:cNvPr id="6" name="Text 4"/>
          <p:cNvSpPr/>
          <p:nvPr/>
        </p:nvSpPr>
        <p:spPr>
          <a:xfrm>
            <a:off x="457200" y="5943600"/>
            <a:ext cx="6858000" cy="0"/>
          </a:xfrm>
          <a:prstGeom prst="rect">
            <a:avLst/>
          </a:prstGeom>
          <a:noFill/>
          <a:ln/>
        </p:spPr>
        <p:txBody>
          <a:bodyPr wrap="square" rtlCol="0" anchor="ctr"/>
          <a:lstStyle/>
          <a:p>
            <a:pPr indent="0" marL="0">
              <a:buNone/>
            </a:pPr>
            <a:r>
              <a:rPr lang="en-US" sz="1200" dirty="0">
                <a:solidFill>
                  <a:srgbClr val="808080"/>
                </a:solidFill>
              </a:rPr>
              <a:t>Images: flooding, drought, water scarcity, crop failure, climate change</a:t>
            </a:r>
            <a:endParaRPr lang="en-US" sz="12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6</Slides>
  <Notes>6</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Calibri</vt:lpstr>
      <vt:lpstr>Office Theme</vt:lpstr>
      <vt:lpstr>Slide 1</vt:lpstr>
      <vt:lpstr>Slide 2</vt:lpstr>
      <vt:lpstr>Slide 3</vt:lpstr>
      <vt:lpstr>Slide 4</vt:lpstr>
      <vt:lpstr>Slide 5</vt:lpstr>
      <vt:lpstr>Slide 6</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2025-02-28T19:37:38Z</dcterms:created>
  <dcterms:modified xsi:type="dcterms:W3CDTF">2025-02-28T19:37:38Z</dcterms:modified>
</cp:coreProperties>
</file>