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Gill Sans"/>
      <p:regular r:id="rId41"/>
      <p:bold r:id="rId42"/>
    </p:embeddedFont>
    <p:embeddedFont>
      <p:font typeface="Cambria Math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4" roundtripDataSignature="AMtx7mhq1jRfGtxVNinmvU4THUrD6KnF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GillSans-bold.fntdata"/><Relationship Id="rId41" Type="http://schemas.openxmlformats.org/officeDocument/2006/relationships/font" Target="fonts/GillSans-regular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CambriaMath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9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9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8" name="Google Shape;78;p3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3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81" name="Google Shape;81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39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39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3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0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5" name="Google Shape;25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31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3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2" name="Google Shape;32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2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3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0" name="Google Shape;40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33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3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9" name="Google Shape;49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34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3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6" name="Google Shape;56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35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35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36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3" name="Google Shape;63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36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3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3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70" name="Google Shape;70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37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37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37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b="1" i="0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b="1" i="0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b="1" i="0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b="1" i="0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b="1" i="0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b="1" i="0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b="1" i="0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b="1" i="0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b="1" i="0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2.jpg"/><Relationship Id="rId6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PROCESS SYNCHRONIZATION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2279262" y="615776"/>
            <a:ext cx="7729728" cy="1188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PETERSON’S SOLUTION</a:t>
            </a:r>
            <a:endParaRPr/>
          </a:p>
        </p:txBody>
      </p:sp>
      <p:pic>
        <p:nvPicPr>
          <p:cNvPr id="152" name="Google Shape;15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9352" y="2005023"/>
            <a:ext cx="7741512" cy="4261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PETERSON’S SOLUTION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Process </a:t>
            </a:r>
            <a:r>
              <a:rPr b="1" i="1" lang="en-US" sz="2000">
                <a:latin typeface="Cambria"/>
                <a:ea typeface="Cambria"/>
                <a:cs typeface="Cambria"/>
                <a:sym typeface="Cambria"/>
              </a:rPr>
              <a:t>Pi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first sets </a:t>
            </a: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flag[i]</a:t>
            </a:r>
            <a:r>
              <a:rPr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to be </a:t>
            </a: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true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and then sets </a:t>
            </a: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turn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to the value </a:t>
            </a: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, so that if the other process wants to enter its CS, it can do so.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If both try to enter at the same time, turn will be both </a:t>
            </a: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i="1" lang="en-US" sz="2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at the same time, but, only one of these will last.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eventual value of </a:t>
            </a: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turn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determines which process will enter its critical section. </a:t>
            </a:r>
            <a:endParaRPr/>
          </a:p>
          <a:p>
            <a:pPr indent="-101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MORE SOLUTIONS TO THE CRITICAL SECTION PROBLEM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2231136" y="2638044"/>
            <a:ext cx="7729728" cy="3486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More solutions to the critical-section problem using techniques ranging from hardware to software-based APIs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These solutions are based on the premise of </a:t>
            </a:r>
            <a:r>
              <a:rPr b="1"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locking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— protecting critical regions through the use of locks.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In a single-processor environment CS problem can be solved by </a:t>
            </a:r>
            <a:r>
              <a:rPr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preventing interrupts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from occurring while a shared variable is being modified. 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For multiprocessor environment, we need different measures. Because, disabling interrupts on a multiprocessor can be time consuming.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2231136" y="412899"/>
            <a:ext cx="7729728" cy="1188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INSTRUCTIONS USED FOR SOLVING CRITICAL SECTION PROBLEM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2231136" y="1755175"/>
            <a:ext cx="7729728" cy="171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Modern computer systems allow to test and modify the content of a word or to swap the contents of two words </a:t>
            </a:r>
            <a:r>
              <a:rPr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atomically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– which is uninterruptable unit. 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We can use </a:t>
            </a:r>
            <a:r>
              <a:rPr i="1"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test_and_set()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compare_and_swap()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instructions.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2246902" y="728209"/>
            <a:ext cx="7729728" cy="1188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Gill Sans"/>
              <a:buNone/>
            </a:pPr>
            <a:r>
              <a:rPr i="1" lang="en-US">
                <a:solidFill>
                  <a:srgbClr val="FF0000"/>
                </a:solidFill>
              </a:rPr>
              <a:t>TEST_AND_SET() </a:t>
            </a:r>
            <a:r>
              <a:rPr lang="en-US"/>
              <a:t>INSTRUCTION</a:t>
            </a:r>
            <a:endParaRPr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45" y="3547489"/>
            <a:ext cx="5799449" cy="226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4094" y="3232988"/>
            <a:ext cx="6061012" cy="31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/>
          <p:nvPr/>
        </p:nvSpPr>
        <p:spPr>
          <a:xfrm>
            <a:off x="1324304" y="2333297"/>
            <a:ext cx="95512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Executed atomically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Mutual exclusion can be implemented by initializing a Boolean variable lock to false</a:t>
            </a:r>
            <a:endParaRPr b="0" i="0" sz="20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5"/>
          <p:cNvGrpSpPr/>
          <p:nvPr/>
        </p:nvGrpSpPr>
        <p:grpSpPr>
          <a:xfrm>
            <a:off x="470739" y="1732357"/>
            <a:ext cx="1598694" cy="2554705"/>
            <a:chOff x="470739" y="1732357"/>
            <a:chExt cx="1598694" cy="2554705"/>
          </a:xfrm>
        </p:grpSpPr>
        <p:pic>
          <p:nvPicPr>
            <p:cNvPr descr="C:\Users\USER\Downloads\ligt_off.jpg" id="184" name="Google Shape;18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2153" y="1732357"/>
              <a:ext cx="660482" cy="1062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15"/>
            <p:cNvSpPr txBox="1"/>
            <p:nvPr/>
          </p:nvSpPr>
          <p:spPr>
            <a:xfrm>
              <a:off x="470739" y="3763842"/>
              <a:ext cx="15986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P1 finds,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lock = </a:t>
              </a: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5"/>
          <p:cNvGrpSpPr/>
          <p:nvPr/>
        </p:nvGrpSpPr>
        <p:grpSpPr>
          <a:xfrm>
            <a:off x="1985211" y="271816"/>
            <a:ext cx="2775905" cy="5782010"/>
            <a:chOff x="1985211" y="271816"/>
            <a:chExt cx="2775905" cy="5782010"/>
          </a:xfrm>
        </p:grpSpPr>
        <p:grpSp>
          <p:nvGrpSpPr>
            <p:cNvPr id="187" name="Google Shape;187;p15"/>
            <p:cNvGrpSpPr/>
            <p:nvPr/>
          </p:nvGrpSpPr>
          <p:grpSpPr>
            <a:xfrm>
              <a:off x="2530428" y="271816"/>
              <a:ext cx="2230688" cy="3467962"/>
              <a:chOff x="3133054" y="204537"/>
              <a:chExt cx="2230688" cy="3467962"/>
            </a:xfrm>
          </p:grpSpPr>
          <p:pic>
            <p:nvPicPr>
              <p:cNvPr descr="C:\Users\USER\Downloads\doors_closed.jpg" id="188" name="Google Shape;188;p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133054" y="1058956"/>
                <a:ext cx="2230688" cy="26135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:\Users\USER\Downloads\light_on.jpg" id="189" name="Google Shape;189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14119" y="204537"/>
                <a:ext cx="878555" cy="10946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0" name="Google Shape;190;p15"/>
            <p:cNvSpPr txBox="1"/>
            <p:nvPr/>
          </p:nvSpPr>
          <p:spPr>
            <a:xfrm>
              <a:off x="2662737" y="3807057"/>
              <a:ext cx="1969421" cy="224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P1 grabs the chance to execute its Critical Section.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Let others know that, system will not allow any other to execute their critical section, by setting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lock = </a:t>
              </a:r>
              <a:r>
                <a:rPr b="0" i="0" lang="en-US" sz="14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985211" y="2153653"/>
              <a:ext cx="421105" cy="27935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4040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15"/>
          <p:cNvGrpSpPr/>
          <p:nvPr/>
        </p:nvGrpSpPr>
        <p:grpSpPr>
          <a:xfrm>
            <a:off x="4868368" y="271816"/>
            <a:ext cx="3412839" cy="4279328"/>
            <a:chOff x="4868368" y="271816"/>
            <a:chExt cx="3412839" cy="4279328"/>
          </a:xfrm>
        </p:grpSpPr>
        <p:grpSp>
          <p:nvGrpSpPr>
            <p:cNvPr id="193" name="Google Shape;193;p15"/>
            <p:cNvGrpSpPr/>
            <p:nvPr/>
          </p:nvGrpSpPr>
          <p:grpSpPr>
            <a:xfrm>
              <a:off x="5880024" y="271816"/>
              <a:ext cx="2198771" cy="3535241"/>
              <a:chOff x="6208294" y="204537"/>
              <a:chExt cx="2198771" cy="3535241"/>
            </a:xfrm>
          </p:grpSpPr>
          <p:pic>
            <p:nvPicPr>
              <p:cNvPr descr="C:\Users\USER\Downloads\doors_open.jpg" id="194" name="Google Shape;194;p1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208294" y="1058956"/>
                <a:ext cx="2198771" cy="268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:\Users\USER\Downloads\ligt_off.jpg" id="195" name="Google Shape;195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977438" y="204537"/>
                <a:ext cx="660482" cy="106216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" name="Google Shape;196;p15"/>
              <p:cNvSpPr txBox="1"/>
              <p:nvPr/>
            </p:nvSpPr>
            <p:spPr>
              <a:xfrm>
                <a:off x="6788148" y="1922313"/>
                <a:ext cx="1039067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Critical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Section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Execution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Allowed</a:t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" name="Google Shape;197;p15"/>
            <p:cNvSpPr txBox="1"/>
            <p:nvPr/>
          </p:nvSpPr>
          <p:spPr>
            <a:xfrm>
              <a:off x="4868368" y="1786383"/>
              <a:ext cx="1011656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P1  has completed execution of its 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 txBox="1"/>
            <p:nvPr/>
          </p:nvSpPr>
          <p:spPr>
            <a:xfrm>
              <a:off x="5967753" y="3812480"/>
              <a:ext cx="23134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Again, door is open for all.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i.e., lock = </a:t>
              </a: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163643" y="2816997"/>
              <a:ext cx="421105" cy="27935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4040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15"/>
          <p:cNvGrpSpPr/>
          <p:nvPr/>
        </p:nvGrpSpPr>
        <p:grpSpPr>
          <a:xfrm>
            <a:off x="7976937" y="271816"/>
            <a:ext cx="3528172" cy="4920236"/>
            <a:chOff x="7976937" y="271816"/>
            <a:chExt cx="3528172" cy="4920236"/>
          </a:xfrm>
        </p:grpSpPr>
        <p:grpSp>
          <p:nvGrpSpPr>
            <p:cNvPr id="201" name="Google Shape;201;p15"/>
            <p:cNvGrpSpPr/>
            <p:nvPr/>
          </p:nvGrpSpPr>
          <p:grpSpPr>
            <a:xfrm>
              <a:off x="9274421" y="271816"/>
              <a:ext cx="2230688" cy="3467962"/>
              <a:chOff x="3133054" y="204537"/>
              <a:chExt cx="2230688" cy="3467962"/>
            </a:xfrm>
          </p:grpSpPr>
          <p:pic>
            <p:nvPicPr>
              <p:cNvPr descr="C:\Users\USER\Downloads\doors_closed.jpg" id="202" name="Google Shape;202;p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133054" y="1058956"/>
                <a:ext cx="2230688" cy="26135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:\Users\USER\Downloads\light_on.jpg" id="203" name="Google Shape;203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14119" y="204537"/>
                <a:ext cx="878555" cy="10946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4" name="Google Shape;204;p15"/>
            <p:cNvSpPr txBox="1"/>
            <p:nvPr/>
          </p:nvSpPr>
          <p:spPr>
            <a:xfrm>
              <a:off x="9405054" y="3807057"/>
              <a:ext cx="1969421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Let others know that, system will not allow any other to execute their critical section, by setting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lock = </a:t>
              </a:r>
              <a:r>
                <a:rPr b="0" i="0" lang="en-US" sz="14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/>
            </a:p>
          </p:txBody>
        </p:sp>
        <p:sp>
          <p:nvSpPr>
            <p:cNvPr id="205" name="Google Shape;205;p15"/>
            <p:cNvSpPr txBox="1"/>
            <p:nvPr/>
          </p:nvSpPr>
          <p:spPr>
            <a:xfrm>
              <a:off x="7976937" y="1333976"/>
              <a:ext cx="129748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Any other process who are waiting for turning light off,  will grab the chance </a:t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8415125" y="2716599"/>
              <a:ext cx="421105" cy="27935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4040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15"/>
          <p:cNvGrpSpPr/>
          <p:nvPr/>
        </p:nvGrpSpPr>
        <p:grpSpPr>
          <a:xfrm>
            <a:off x="6513595" y="144378"/>
            <a:ext cx="5385637" cy="2490538"/>
            <a:chOff x="6513595" y="144378"/>
            <a:chExt cx="5385637" cy="2490538"/>
          </a:xfrm>
        </p:grpSpPr>
        <p:cxnSp>
          <p:nvCxnSpPr>
            <p:cNvPr id="208" name="Google Shape;208;p15"/>
            <p:cNvCxnSpPr/>
            <p:nvPr/>
          </p:nvCxnSpPr>
          <p:spPr>
            <a:xfrm>
              <a:off x="11505109" y="2610853"/>
              <a:ext cx="370059" cy="0"/>
            </a:xfrm>
            <a:prstGeom prst="straightConnector1">
              <a:avLst/>
            </a:prstGeom>
            <a:noFill/>
            <a:ln cap="flat" cmpd="sng" w="57150">
              <a:solidFill>
                <a:srgbClr val="56565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15"/>
            <p:cNvCxnSpPr/>
            <p:nvPr/>
          </p:nvCxnSpPr>
          <p:spPr>
            <a:xfrm rot="10800000">
              <a:off x="11875168" y="168442"/>
              <a:ext cx="0" cy="2466474"/>
            </a:xfrm>
            <a:prstGeom prst="straightConnector1">
              <a:avLst/>
            </a:prstGeom>
            <a:noFill/>
            <a:ln cap="flat" cmpd="sng" w="57150">
              <a:solidFill>
                <a:srgbClr val="56565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15"/>
            <p:cNvCxnSpPr/>
            <p:nvPr/>
          </p:nvCxnSpPr>
          <p:spPr>
            <a:xfrm>
              <a:off x="6513595" y="168442"/>
              <a:ext cx="5385637" cy="0"/>
            </a:xfrm>
            <a:prstGeom prst="straightConnector1">
              <a:avLst/>
            </a:prstGeom>
            <a:noFill/>
            <a:ln cap="flat" cmpd="sng" w="57150">
              <a:solidFill>
                <a:srgbClr val="56565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15"/>
            <p:cNvCxnSpPr/>
            <p:nvPr/>
          </p:nvCxnSpPr>
          <p:spPr>
            <a:xfrm>
              <a:off x="6513595" y="144378"/>
              <a:ext cx="0" cy="770021"/>
            </a:xfrm>
            <a:prstGeom prst="straightConnector1">
              <a:avLst/>
            </a:prstGeom>
            <a:noFill/>
            <a:ln cap="flat" cmpd="sng" w="57150">
              <a:solidFill>
                <a:srgbClr val="565656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title"/>
          </p:nvPr>
        </p:nvSpPr>
        <p:spPr>
          <a:xfrm>
            <a:off x="2246902" y="460195"/>
            <a:ext cx="7729728" cy="1188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Gill Sans"/>
              <a:buNone/>
            </a:pPr>
            <a:r>
              <a:rPr i="1" lang="en-US">
                <a:solidFill>
                  <a:srgbClr val="FF0000"/>
                </a:solidFill>
              </a:rPr>
              <a:t>COMPARE_AND_SWAP() </a:t>
            </a:r>
            <a:r>
              <a:rPr lang="en-US"/>
              <a:t>INSTRUCTION</a:t>
            </a:r>
            <a:endParaRPr/>
          </a:p>
        </p:txBody>
      </p:sp>
      <p:sp>
        <p:nvSpPr>
          <p:cNvPr id="217" name="Google Shape;217;p16"/>
          <p:cNvSpPr txBox="1"/>
          <p:nvPr>
            <p:ph idx="1" type="body"/>
          </p:nvPr>
        </p:nvSpPr>
        <p:spPr>
          <a:xfrm>
            <a:off x="1907627" y="1676348"/>
            <a:ext cx="8289720" cy="1434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-US" sz="1850">
                <a:latin typeface="Cambria Math"/>
                <a:ea typeface="Cambria Math"/>
                <a:cs typeface="Cambria Math"/>
                <a:sym typeface="Cambria Math"/>
              </a:rPr>
              <a:t>Mutual exclusion can be achieved by declaring a global variable </a:t>
            </a:r>
            <a:r>
              <a:rPr i="1" lang="en-US" sz="185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lock</a:t>
            </a:r>
            <a:r>
              <a:rPr lang="en-US" sz="1850">
                <a:latin typeface="Cambria Math"/>
                <a:ea typeface="Cambria Math"/>
                <a:cs typeface="Cambria Math"/>
                <a:sym typeface="Cambria Math"/>
              </a:rPr>
              <a:t> and initializing it to </a:t>
            </a:r>
            <a:r>
              <a:rPr i="1" lang="en-US" sz="185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SzPts val="1850"/>
              <a:buChar char="●"/>
            </a:pPr>
            <a:r>
              <a:rPr lang="en-US" sz="1850">
                <a:latin typeface="Cambria Math"/>
                <a:ea typeface="Cambria Math"/>
                <a:cs typeface="Cambria Math"/>
                <a:sym typeface="Cambria Math"/>
              </a:rPr>
              <a:t>First process that invokes this instruction will set </a:t>
            </a:r>
            <a:r>
              <a:rPr i="1" lang="en-US" sz="185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lock</a:t>
            </a:r>
            <a:r>
              <a:rPr lang="en-US" sz="1850">
                <a:latin typeface="Cambria Math"/>
                <a:ea typeface="Cambria Math"/>
                <a:cs typeface="Cambria Math"/>
                <a:sym typeface="Cambria Math"/>
              </a:rPr>
              <a:t> to </a:t>
            </a:r>
            <a:r>
              <a:rPr i="1" lang="en-US" sz="185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 sz="1850">
                <a:latin typeface="Cambria Math"/>
                <a:ea typeface="Cambria Math"/>
                <a:cs typeface="Cambria Math"/>
                <a:sym typeface="Cambria Math"/>
              </a:rPr>
              <a:t>and no other process can execute CS until this process updates it to </a:t>
            </a:r>
            <a:r>
              <a:rPr i="1" lang="en-US" sz="185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0 </a:t>
            </a:r>
            <a:r>
              <a:rPr lang="en-US" sz="1850">
                <a:latin typeface="Cambria Math"/>
                <a:ea typeface="Cambria Math"/>
                <a:cs typeface="Cambria Math"/>
                <a:sym typeface="Cambria Math"/>
              </a:rPr>
              <a:t>after CS execution.</a:t>
            </a:r>
            <a:endParaRPr sz="185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218" name="Google Shape;2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670" y="3220786"/>
            <a:ext cx="7172161" cy="25237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19" name="Google Shape;2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0840" y="3643235"/>
            <a:ext cx="6063648" cy="29414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MUTEX LOCKS</a:t>
            </a:r>
            <a:endParaRPr/>
          </a:p>
        </p:txBody>
      </p:sp>
      <p:sp>
        <p:nvSpPr>
          <p:cNvPr id="225" name="Google Shape;225;p17"/>
          <p:cNvSpPr txBox="1"/>
          <p:nvPr>
            <p:ph idx="1" type="body"/>
          </p:nvPr>
        </p:nvSpPr>
        <p:spPr>
          <a:xfrm>
            <a:off x="2017986" y="2638044"/>
            <a:ext cx="8242423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Operating-systems designers build software tools to solve CS problem. 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Simplest of these tools is “Mutex Lock” ( Mutex = Mutual Exclusion) 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 process must acquire the lock before entering CS [ </a:t>
            </a:r>
            <a:r>
              <a:rPr i="1"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acquire()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function ]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 process must release the lock after exiting the CS [ </a:t>
            </a:r>
            <a:r>
              <a:rPr i="1"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release()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function ]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Mutex lock has a variable, </a:t>
            </a:r>
            <a:r>
              <a:rPr i="1"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available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which indicates if the lock is available.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MUTEX LOCK</a:t>
            </a:r>
            <a:endParaRPr/>
          </a:p>
        </p:txBody>
      </p:sp>
      <p:sp>
        <p:nvSpPr>
          <p:cNvPr id="231" name="Google Shape;231;p18"/>
          <p:cNvSpPr txBox="1"/>
          <p:nvPr>
            <p:ph idx="1" type="body"/>
          </p:nvPr>
        </p:nvSpPr>
        <p:spPr>
          <a:xfrm>
            <a:off x="2325732" y="248038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2" name="Google Shape;2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451" y="2459739"/>
            <a:ext cx="3673366" cy="19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2833" y="2459739"/>
            <a:ext cx="7184400" cy="386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452" y="4327491"/>
            <a:ext cx="3673366" cy="138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title"/>
          </p:nvPr>
        </p:nvSpPr>
        <p:spPr>
          <a:xfrm>
            <a:off x="1908679" y="904534"/>
            <a:ext cx="8221912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DISADVANTAGE OF MUTEX LOCK</a:t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1287379" y="2743200"/>
            <a:ext cx="8530389" cy="938463"/>
          </a:xfrm>
          <a:prstGeom prst="rect">
            <a:avLst/>
          </a:prstGeom>
          <a:solidFill>
            <a:srgbClr val="E0ECF3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1287378" y="3954379"/>
            <a:ext cx="8530389" cy="938463"/>
          </a:xfrm>
          <a:prstGeom prst="rect">
            <a:avLst/>
          </a:prstGeom>
          <a:solidFill>
            <a:srgbClr val="E0ECF3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1287377" y="5225716"/>
            <a:ext cx="8530389" cy="938463"/>
          </a:xfrm>
          <a:prstGeom prst="rect">
            <a:avLst/>
          </a:prstGeom>
          <a:solidFill>
            <a:srgbClr val="E0ECF3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USER\Downloads\spin.gif" id="243" name="Google Shape;2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467" y="4019183"/>
            <a:ext cx="614728" cy="8088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Downloads\spin.gif" id="244" name="Google Shape;2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509" y="5257799"/>
            <a:ext cx="614728" cy="80885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9"/>
          <p:cNvSpPr/>
          <p:nvPr/>
        </p:nvSpPr>
        <p:spPr>
          <a:xfrm>
            <a:off x="5684919" y="2740461"/>
            <a:ext cx="2370221" cy="9384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Critical Section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6142121" y="3954379"/>
            <a:ext cx="2370221" cy="9384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Critical Section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6346657" y="5225716"/>
            <a:ext cx="2370221" cy="9384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Critical Section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USER\Downloads\spin.gif" id="248" name="Google Shape;2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4425" y="2808004"/>
            <a:ext cx="614728" cy="80885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9"/>
          <p:cNvSpPr txBox="1"/>
          <p:nvPr/>
        </p:nvSpPr>
        <p:spPr>
          <a:xfrm>
            <a:off x="10034338" y="3012376"/>
            <a:ext cx="13965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1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10034338" y="4223555"/>
            <a:ext cx="13965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2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10034338" y="5494892"/>
            <a:ext cx="13965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3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1781789" y="4048889"/>
            <a:ext cx="2839452" cy="1777934"/>
          </a:xfrm>
          <a:prstGeom prst="cloudCallout">
            <a:avLst>
              <a:gd fmla="val 75353" name="adj1"/>
              <a:gd fmla="val 2272" name="adj2"/>
            </a:avLst>
          </a:prstGeom>
          <a:solidFill>
            <a:srgbClr val="8CECDF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Busy Waiting !</a:t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Processes can execute concurrently or in parallel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CPU scheduler switches rapidly between processes to provide concurrent execution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 process may be interrupted at any point in its instruction stream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Parallel execution, in which two instruction streams execute simultaneously on separate processing cores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SzPts val="2000"/>
              <a:buChar char="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We will explain </a:t>
            </a:r>
            <a:r>
              <a:rPr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how concurrent or parallel execution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can contribute to issues involving the </a:t>
            </a:r>
            <a:r>
              <a:rPr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integrity of data shared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by several processes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title"/>
          </p:nvPr>
        </p:nvSpPr>
        <p:spPr>
          <a:xfrm>
            <a:off x="2283359" y="293816"/>
            <a:ext cx="7729728" cy="1188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SEMAPHORE</a:t>
            </a:r>
            <a:endParaRPr/>
          </a:p>
        </p:txBody>
      </p:sp>
      <p:sp>
        <p:nvSpPr>
          <p:cNvPr id="258" name="Google Shape;258;p20"/>
          <p:cNvSpPr txBox="1"/>
          <p:nvPr>
            <p:ph idx="1" type="body"/>
          </p:nvPr>
        </p:nvSpPr>
        <p:spPr>
          <a:xfrm>
            <a:off x="2243167" y="1465562"/>
            <a:ext cx="8296496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Similar as Mutex Lock, but provides more sophisticated synchronization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 semaphore S is an integer variable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Is accessed only through two standard atomic operations:  </a:t>
            </a:r>
            <a:r>
              <a:rPr b="1"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wait()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b="1"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signal()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When one process modifies the semaphore value, no other process can simultaneously modify that same semaphore value.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In case of wait(S), the testing of the integer value of S (S ≤ 0), as well as its possible modification (S--), must be executed without interruption, i.e.,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this operations are atomic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9" name="Google Shape;2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273" y="4908083"/>
            <a:ext cx="26479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3407" y="5056049"/>
            <a:ext cx="1954924" cy="117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TYPES OF SEMAPHORES</a:t>
            </a:r>
            <a:endParaRPr/>
          </a:p>
        </p:txBody>
      </p:sp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Counting Semaphore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 The value can range over an unrestricted domain. 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Used to control access to a given </a:t>
            </a:r>
            <a:r>
              <a:rPr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resource consisting of finite number of instances</a:t>
            </a:r>
            <a:endParaRPr sz="20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Solves various synchronization problems.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Binary Semaphore:</a:t>
            </a:r>
            <a:r>
              <a:rPr b="1"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The value can range only between 0 and 1. This behaves similar to </a:t>
            </a:r>
            <a:r>
              <a:rPr lang="en-US" sz="24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Mutex Lock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Counting SEMAPHORES</a:t>
            </a:r>
            <a:endParaRPr b="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72" name="Google Shape;272;p22"/>
          <p:cNvSpPr txBox="1"/>
          <p:nvPr>
            <p:ph idx="1" type="body"/>
          </p:nvPr>
        </p:nvSpPr>
        <p:spPr>
          <a:xfrm>
            <a:off x="2243168" y="2043878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Initialized to the number of resources available,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S = n</a:t>
            </a:r>
            <a:endParaRPr b="1"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Each process that wishes to use a resource performs a wait() operation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S = S -1</a:t>
            </a:r>
            <a:endParaRPr b="1"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When a process releases a resource, it performs a signal() operation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S = S +1</a:t>
            </a:r>
            <a:endParaRPr b="1"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When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becomes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, all resources are being used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processes that wish to use a resource will block until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S&gt;0</a:t>
            </a:r>
            <a:endParaRPr b="1"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/>
          <p:nvPr>
            <p:ph type="title"/>
          </p:nvPr>
        </p:nvSpPr>
        <p:spPr>
          <a:xfrm>
            <a:off x="1367825" y="964700"/>
            <a:ext cx="9442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Counting SEMAPHORES - Synchronization</a:t>
            </a:r>
            <a:endParaRPr b="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78" name="Google Shape;278;p23"/>
          <p:cNvSpPr txBox="1"/>
          <p:nvPr>
            <p:ph idx="1" type="body"/>
          </p:nvPr>
        </p:nvSpPr>
        <p:spPr>
          <a:xfrm>
            <a:off x="2231125" y="2458825"/>
            <a:ext cx="77298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has statement S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b="1" baseline="-25000"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has statement S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We want to make sure that S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executes before S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baseline="-25000"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We can use a semaphore variable </a:t>
            </a:r>
            <a:r>
              <a:rPr b="1"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sync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and initialize it to </a:t>
            </a:r>
            <a:r>
              <a:rPr b="1"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endParaRPr b="1" sz="2000">
              <a:solidFill>
                <a:srgbClr val="FF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3263925" y="4840074"/>
            <a:ext cx="26130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P1: </a:t>
            </a:r>
            <a:endParaRPr b="1" i="1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S1;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signal(sync);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6038775" y="4840074"/>
            <a:ext cx="26130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P2: </a:t>
            </a:r>
            <a:endParaRPr b="1" i="1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wait(sync);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S2;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2231136" y="649382"/>
            <a:ext cx="7729728" cy="1188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MUTUAL EXCLUSION WITH SEMAPHORES</a:t>
            </a:r>
            <a:endParaRPr/>
          </a:p>
        </p:txBody>
      </p:sp>
      <p:sp>
        <p:nvSpPr>
          <p:cNvPr id="286" name="Google Shape;286;p24"/>
          <p:cNvSpPr txBox="1"/>
          <p:nvPr>
            <p:ph idx="1" type="body"/>
          </p:nvPr>
        </p:nvSpPr>
        <p:spPr>
          <a:xfrm>
            <a:off x="2231135" y="1991659"/>
            <a:ext cx="7729728" cy="163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Binary Semaphores (mutex) can be used to solve CS problem.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 semaphore variable (say mutex) can be shared by </a:t>
            </a:r>
            <a:r>
              <a:rPr b="1"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processes  and initialized to </a:t>
            </a:r>
            <a:r>
              <a:rPr b="1" i="1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Each process is structured as follows :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3718033" y="3752193"/>
            <a:ext cx="4889939" cy="2279494"/>
          </a:xfrm>
          <a:prstGeom prst="rect">
            <a:avLst/>
          </a:prstGeom>
          <a:noFill/>
          <a:ln cap="flat" cmpd="sng" w="9525">
            <a:solidFill>
              <a:srgbClr val="2429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25" u="none" cap="none" strike="noStrike">
                <a:solidFill>
                  <a:srgbClr val="262626"/>
                </a:solidFill>
                <a:latin typeface="Cambria Math"/>
                <a:ea typeface="Cambria Math"/>
                <a:cs typeface="Cambria Math"/>
                <a:sym typeface="Cambria Math"/>
              </a:rPr>
              <a:t>do{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25" u="none" cap="none" strike="noStrike">
                <a:solidFill>
                  <a:srgbClr val="262626"/>
                </a:solidFill>
                <a:latin typeface="Cambria Math"/>
                <a:ea typeface="Cambria Math"/>
                <a:cs typeface="Cambria Math"/>
                <a:sym typeface="Cambria Math"/>
              </a:rPr>
              <a:t>	waiting(mutex);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25" u="none" cap="none" strike="noStrike">
                <a:solidFill>
                  <a:srgbClr val="262626"/>
                </a:solidFill>
                <a:latin typeface="Cambria Math"/>
                <a:ea typeface="Cambria Math"/>
                <a:cs typeface="Cambria Math"/>
                <a:sym typeface="Cambria Math"/>
              </a:rPr>
              <a:t>		//critical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25" u="none" cap="none" strike="noStrike">
                <a:solidFill>
                  <a:srgbClr val="262626"/>
                </a:solidFill>
                <a:latin typeface="Cambria Math"/>
                <a:ea typeface="Cambria Math"/>
                <a:cs typeface="Cambria Math"/>
                <a:sym typeface="Cambria Math"/>
              </a:rPr>
              <a:t>	signal(mutex);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25" u="none" cap="none" strike="noStrike">
                <a:solidFill>
                  <a:srgbClr val="262626"/>
                </a:solidFill>
                <a:latin typeface="Cambria Math"/>
                <a:ea typeface="Cambria Math"/>
                <a:cs typeface="Cambria Math"/>
                <a:sym typeface="Cambria Math"/>
              </a:rPr>
              <a:t>		//remainder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25" u="none" cap="none" strike="noStrike">
                <a:solidFill>
                  <a:srgbClr val="262626"/>
                </a:solidFill>
                <a:latin typeface="Cambria Math"/>
                <a:ea typeface="Cambria Math"/>
                <a:cs typeface="Cambria Math"/>
                <a:sym typeface="Cambria Math"/>
              </a:rPr>
              <a:t>}while (TRUE);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SEMAPHORE IMPLEMENTATION</a:t>
            </a:r>
            <a:endParaRPr/>
          </a:p>
        </p:txBody>
      </p:sp>
      <p:sp>
        <p:nvSpPr>
          <p:cNvPr id="293" name="Google Shape;293;p25"/>
          <p:cNvSpPr txBox="1"/>
          <p:nvPr>
            <p:ph idx="1" type="body"/>
          </p:nvPr>
        </p:nvSpPr>
        <p:spPr>
          <a:xfrm>
            <a:off x="2239438" y="2129393"/>
            <a:ext cx="7729800" cy="4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When a process executes the wait() operation and finds that the </a:t>
            </a:r>
            <a:r>
              <a:rPr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semaphore value is not positive, it must wait</a:t>
            </a:r>
            <a:endParaRPr sz="2000">
              <a:solidFill>
                <a:srgbClr val="FF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Rather than this busy waiting, the process can </a:t>
            </a:r>
            <a:r>
              <a:rPr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block itself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which </a:t>
            </a:r>
            <a:r>
              <a:rPr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places it into a waiting queue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associated with the semaphore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State of the process is switched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to the waiting state and control is transferred to </a:t>
            </a:r>
            <a:r>
              <a:rPr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CPU scheduler which selects another process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to execute.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It will be </a:t>
            </a:r>
            <a:r>
              <a:rPr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restarted when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some other process executes a signal()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operation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Restarted by a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wakeup()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operation that changes it from waiting state to ready state.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SEMAPHORE IMPLEMENTATION</a:t>
            </a:r>
            <a:endParaRPr/>
          </a:p>
        </p:txBody>
      </p:sp>
      <p:sp>
        <p:nvSpPr>
          <p:cNvPr id="299" name="Google Shape;299;p26"/>
          <p:cNvSpPr txBox="1"/>
          <p:nvPr/>
        </p:nvSpPr>
        <p:spPr>
          <a:xfrm>
            <a:off x="1625827" y="2611479"/>
            <a:ext cx="2452878" cy="175598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Definition of a semaphore:</a:t>
            </a:r>
            <a:endParaRPr b="1" i="1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typedef struct {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int value;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struct process *list;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 semaphore;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4391526" y="2611479"/>
            <a:ext cx="2849287" cy="255006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Definition of  wait():</a:t>
            </a:r>
            <a:endParaRPr b="1" i="1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wait(semaphore *S) {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S-&gt;value--;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if (S-&gt;value &lt; 0) {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add this process to S-&gt;list;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block();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01" name="Google Shape;301;p26"/>
          <p:cNvSpPr txBox="1"/>
          <p:nvPr/>
        </p:nvSpPr>
        <p:spPr>
          <a:xfrm>
            <a:off x="7489366" y="2611479"/>
            <a:ext cx="3194675" cy="255006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Definition of  signal():</a:t>
            </a:r>
            <a:endParaRPr b="1" i="1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signal(semaphore *S) {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S-&gt;value++;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if (S-&gt;value &lt;= 0) {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remove a process P from S-&gt;list;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wakeup(P);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2231136" y="59679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Deadlock &amp; Starvation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07" name="Google Shape;307;p27"/>
          <p:cNvSpPr txBox="1"/>
          <p:nvPr>
            <p:ph idx="1" type="body"/>
          </p:nvPr>
        </p:nvSpPr>
        <p:spPr>
          <a:xfrm>
            <a:off x="2278311" y="174189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Two or more process can wait indefinitely for an event - </a:t>
            </a:r>
            <a:r>
              <a:rPr b="1" lang="en-US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DEADLOCK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!!!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It occurs because - two process depends on each other for causing an event in a specific manner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Starvation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: Processes wait indefinitely within the semaphore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Occurs if we remove processes from the list associated with a semaphore in LIFO (last-in, first-out) order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4575175" y="3211950"/>
            <a:ext cx="14622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wait(S); 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wait(Q); 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signal(S); 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signal(Q); 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09" name="Google Shape;309;p27"/>
          <p:cNvSpPr txBox="1"/>
          <p:nvPr/>
        </p:nvSpPr>
        <p:spPr>
          <a:xfrm>
            <a:off x="6208625" y="3211950"/>
            <a:ext cx="126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b="1" baseline="-2500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wait(Q);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wait(S);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signal(Q);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signal(S);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2210185" y="515294"/>
            <a:ext cx="7729728" cy="1188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PRODUCER–CONSUMER PROBLEM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2210185" y="1932191"/>
            <a:ext cx="7729728" cy="1763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Modify the algorithm to remedy this deficiency - add an integer variable </a:t>
            </a: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counter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, initialized to 0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counter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is incremented every time we add a new item to the buffer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SzPts val="2000"/>
              <a:buChar char="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decremented every time we remove one item from the buffer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9800" y="3923863"/>
            <a:ext cx="4331925" cy="20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0651" y="3923874"/>
            <a:ext cx="4434925" cy="21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2231136" y="403219"/>
            <a:ext cx="7729728" cy="1188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DATA INTEGRITY PROBLEM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2231136" y="2892731"/>
            <a:ext cx="7729728" cy="1732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“</a:t>
            </a: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counter++”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and “</a:t>
            </a: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counter--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“ in machine language is like in the above.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register1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register2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is local CPU registers.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SzPts val="2000"/>
              <a:buChar char="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Concurrent execution of “</a:t>
            </a: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counter++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” and “</a:t>
            </a: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counter--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” and allowing them to manipulate the counter variable create incorrect state.  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2075" y="1698088"/>
            <a:ext cx="2274975" cy="8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2525" y="1720775"/>
            <a:ext cx="2332152" cy="8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96410" y="4721347"/>
            <a:ext cx="6599179" cy="1574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RACE CONDITION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2231136" y="2476119"/>
            <a:ext cx="7729728" cy="3496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Several process </a:t>
            </a:r>
            <a:r>
              <a:rPr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access and manipulate the same data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concurrently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Outcome of the execution depends on the </a:t>
            </a:r>
            <a:r>
              <a:rPr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particular order in which the access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takes place 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To guard against this condition – </a:t>
            </a:r>
            <a:endParaRPr/>
          </a:p>
          <a:p>
            <a:pPr indent="-228600" lvl="1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Ensure that only one process at a time can manipulate the counter variable (shared data)</a:t>
            </a:r>
            <a:endParaRPr/>
          </a:p>
          <a:p>
            <a:pPr indent="-228600" lvl="1" marL="457200" rtl="0" algn="just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SzPts val="2000"/>
              <a:buChar char="○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processes should be </a:t>
            </a:r>
            <a:r>
              <a:rPr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synchronized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CRITICAL SECTION</a:t>
            </a:r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2231136" y="2428494"/>
            <a:ext cx="7729728" cy="3905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Consider a system consisting of </a:t>
            </a:r>
            <a:r>
              <a:rPr i="1" lang="en-US" sz="2000">
                <a:latin typeface="Cambria"/>
                <a:ea typeface="Cambria"/>
                <a:cs typeface="Cambria"/>
                <a:sym typeface="Cambria"/>
              </a:rPr>
              <a:t>n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processes {</a:t>
            </a:r>
            <a:r>
              <a:rPr i="1" lang="en-US" sz="2000"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baseline="-25000" lang="en-US" sz="2000"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i="1" lang="en-US" sz="2000">
                <a:latin typeface="Cambria"/>
                <a:ea typeface="Cambria"/>
                <a:cs typeface="Cambria"/>
                <a:sym typeface="Cambria"/>
              </a:rPr>
              <a:t>, P</a:t>
            </a:r>
            <a:r>
              <a:rPr baseline="-25000" lang="en-US" sz="2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i="1" lang="en-US" sz="2000">
                <a:latin typeface="Cambria"/>
                <a:ea typeface="Cambria"/>
                <a:cs typeface="Cambria"/>
                <a:sym typeface="Cambria"/>
              </a:rPr>
              <a:t>, ... , P</a:t>
            </a:r>
            <a:r>
              <a:rPr baseline="-25000" i="1" lang="en-US" sz="2000"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aseline="-25000" lang="en-US" sz="2000">
                <a:latin typeface="Cambria"/>
                <a:ea typeface="Cambria"/>
                <a:cs typeface="Cambria"/>
                <a:sym typeface="Cambria"/>
              </a:rPr>
              <a:t>−1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}.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Critical Section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: segment of code of each process, which may change common variables, update a table, write a file and so on.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While one process execute its critical section, no other process can execute their own critical section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Entry Section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: section of code implementing critical section execution request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Exit Section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: section of code exiting from critical section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SzPts val="2000"/>
              <a:buChar char="●"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Remainder section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: Remaining code of the program.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2231124" y="226750"/>
            <a:ext cx="81300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REQUIREMENTS OF SOLUTION TO </a:t>
            </a:r>
            <a:br>
              <a:rPr lang="en-US"/>
            </a:br>
            <a:r>
              <a:rPr lang="en-US"/>
              <a:t>CRITICAL SECTION PROBLEM</a:t>
            </a:r>
            <a:endParaRPr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2339419" y="2040886"/>
            <a:ext cx="7670855" cy="4408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b="1" lang="en-US" sz="2000">
                <a:solidFill>
                  <a:srgbClr val="424242"/>
                </a:solidFill>
                <a:latin typeface="Cambria"/>
                <a:ea typeface="Cambria"/>
                <a:cs typeface="Cambria"/>
                <a:sym typeface="Cambria"/>
              </a:rPr>
              <a:t>Mutual exclusion: </a:t>
            </a:r>
            <a:endParaRPr>
              <a:solidFill>
                <a:srgbClr val="424242"/>
              </a:solidFill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>
                <a:solidFill>
                  <a:srgbClr val="424242"/>
                </a:solidFill>
                <a:latin typeface="Cambria"/>
                <a:ea typeface="Cambria"/>
                <a:cs typeface="Cambria"/>
                <a:sym typeface="Cambria"/>
              </a:rPr>
              <a:t>If a process is executing its critical section, no other process can be executing in their critical sections. </a:t>
            </a:r>
            <a:endParaRPr>
              <a:solidFill>
                <a:srgbClr val="424242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b="1" lang="en-US" sz="2000">
                <a:solidFill>
                  <a:srgbClr val="424242"/>
                </a:solidFill>
                <a:latin typeface="Cambria"/>
                <a:ea typeface="Cambria"/>
                <a:cs typeface="Cambria"/>
                <a:sym typeface="Cambria"/>
              </a:rPr>
              <a:t>Progress:</a:t>
            </a:r>
            <a:endParaRPr>
              <a:solidFill>
                <a:srgbClr val="424242"/>
              </a:solidFill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>
                <a:solidFill>
                  <a:srgbClr val="424242"/>
                </a:solidFill>
                <a:latin typeface="Cambria"/>
                <a:ea typeface="Cambria"/>
                <a:cs typeface="Cambria"/>
                <a:sym typeface="Cambria"/>
              </a:rPr>
              <a:t>If, no process is executing in its critical section</a:t>
            </a:r>
            <a:r>
              <a:rPr lang="en-US">
                <a:solidFill>
                  <a:srgbClr val="424242"/>
                </a:solidFill>
              </a:rPr>
              <a:t> and </a:t>
            </a:r>
            <a:r>
              <a:rPr lang="en-US" sz="1800">
                <a:solidFill>
                  <a:srgbClr val="424242"/>
                </a:solidFill>
                <a:latin typeface="Cambria"/>
                <a:ea typeface="Cambria"/>
                <a:cs typeface="Cambria"/>
                <a:sym typeface="Cambria"/>
              </a:rPr>
              <a:t>some process wish to enter their critical sections,</a:t>
            </a:r>
            <a:endParaRPr>
              <a:solidFill>
                <a:srgbClr val="424242"/>
              </a:solidFill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>
                <a:solidFill>
                  <a:srgbClr val="424242"/>
                </a:solidFill>
                <a:latin typeface="Cambria"/>
                <a:ea typeface="Cambria"/>
                <a:cs typeface="Cambria"/>
                <a:sym typeface="Cambria"/>
              </a:rPr>
              <a:t>Only those, who are not executing in their remainder section can participate in deciding which will enter the CS.</a:t>
            </a:r>
            <a:endParaRPr>
              <a:solidFill>
                <a:srgbClr val="424242"/>
              </a:solidFill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>
                <a:solidFill>
                  <a:srgbClr val="424242"/>
                </a:solidFill>
                <a:latin typeface="Cambria"/>
                <a:ea typeface="Cambria"/>
                <a:cs typeface="Cambria"/>
                <a:sym typeface="Cambria"/>
              </a:rPr>
              <a:t>This selection cannot be postponed indefinitely.</a:t>
            </a:r>
            <a:endParaRPr>
              <a:solidFill>
                <a:srgbClr val="424242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b="1" lang="en-US" sz="2000">
                <a:solidFill>
                  <a:srgbClr val="424242"/>
                </a:solidFill>
                <a:latin typeface="Cambria"/>
                <a:ea typeface="Cambria"/>
                <a:cs typeface="Cambria"/>
                <a:sym typeface="Cambria"/>
              </a:rPr>
              <a:t>Bounded waiting:</a:t>
            </a:r>
            <a:endParaRPr sz="2000">
              <a:solidFill>
                <a:srgbClr val="42424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SzPts val="1800"/>
              <a:buFont typeface="Noto Sans Symbols"/>
              <a:buChar char="❑"/>
            </a:pPr>
            <a:r>
              <a:rPr lang="en-US" sz="1800">
                <a:solidFill>
                  <a:srgbClr val="424242"/>
                </a:solidFill>
                <a:latin typeface="Cambria"/>
                <a:ea typeface="Cambria"/>
                <a:cs typeface="Cambria"/>
                <a:sym typeface="Cambria"/>
              </a:rPr>
              <a:t>Bound or Limit on number of times other processes can enter their CS after a process has made request to enter its CS and before the request is granted.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1371600" y="1421141"/>
            <a:ext cx="103110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critical-section problem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is to design a protocol that the processes can use to cooperate.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2231136" y="724061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HANDLE CRITICAL SECTIONS</a:t>
            </a:r>
            <a:br>
              <a:rPr lang="en-US"/>
            </a:br>
            <a:r>
              <a:rPr lang="en-US"/>
              <a:t>IN OPERATING SYSTEMS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2129590" y="2346159"/>
            <a:ext cx="7591925" cy="3943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Two general approach to handle CS in Operating System –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Preemptive kernel: 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allows a process to be preempted while it is running in kernel mode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Non-preemptive kernel: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a kernel-mode process will run until it exits kernel mode, blocks, or voluntarily yields control of the CPU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Non-preemptive kernel is  </a:t>
            </a:r>
            <a:r>
              <a:rPr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free from race condition </a:t>
            </a:r>
            <a:r>
              <a:rPr lang="en-US" sz="2000">
                <a:solidFill>
                  <a:srgbClr val="424242"/>
                </a:solidFill>
                <a:latin typeface="Cambria"/>
                <a:ea typeface="Cambria"/>
                <a:cs typeface="Cambria"/>
                <a:sym typeface="Cambria"/>
              </a:rPr>
              <a:t>(one process is active in the kernel at a time)</a:t>
            </a:r>
            <a:endParaRPr>
              <a:solidFill>
                <a:srgbClr val="424242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Preemptive kernel must be carefully designed to ensure that shared kernel data are free from race condition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2231124" y="964700"/>
            <a:ext cx="82581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SOFTWARE-BASED SOLUTION TO THE CRITICAL SECTION PROBLEM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2231136" y="2413455"/>
            <a:ext cx="7729728" cy="4054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Known as “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Perterson’s Solution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” 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Restricted to two processes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that alternate execution between their critical sections and remainder sections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Peterson’s solution requires the two processes to </a:t>
            </a:r>
            <a:r>
              <a:rPr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share two data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items: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				</a:t>
            </a:r>
            <a:r>
              <a:rPr i="1" lang="en-US" sz="20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int turn;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i="1" lang="en-US" sz="20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				boolean flag[2];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turn: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indicates whose turn it is to enter its critical section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SzPts val="2000"/>
              <a:buChar char="●"/>
            </a:pPr>
            <a:r>
              <a:rPr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flag: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an array used to indicate if a process is ready to enter its critical section.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