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48"/>
  </p:notesMasterIdLst>
  <p:sldIdLst>
    <p:sldId id="352" r:id="rId3"/>
    <p:sldId id="431" r:id="rId4"/>
    <p:sldId id="432" r:id="rId5"/>
    <p:sldId id="433" r:id="rId6"/>
    <p:sldId id="434" r:id="rId7"/>
    <p:sldId id="435" r:id="rId8"/>
    <p:sldId id="436" r:id="rId9"/>
    <p:sldId id="437" r:id="rId10"/>
    <p:sldId id="438" r:id="rId11"/>
    <p:sldId id="439" r:id="rId12"/>
    <p:sldId id="440" r:id="rId13"/>
    <p:sldId id="441" r:id="rId14"/>
    <p:sldId id="443" r:id="rId15"/>
    <p:sldId id="444" r:id="rId16"/>
    <p:sldId id="445" r:id="rId17"/>
    <p:sldId id="446" r:id="rId18"/>
    <p:sldId id="447" r:id="rId19"/>
    <p:sldId id="448" r:id="rId20"/>
    <p:sldId id="486" r:id="rId21"/>
    <p:sldId id="488" r:id="rId22"/>
    <p:sldId id="489" r:id="rId23"/>
    <p:sldId id="490" r:id="rId24"/>
    <p:sldId id="491" r:id="rId25"/>
    <p:sldId id="492" r:id="rId26"/>
    <p:sldId id="493"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Lst>
  <p:sldSz cx="9144000" cy="6858000" type="screen4x3"/>
  <p:notesSz cx="6858000" cy="9144000"/>
  <p:embeddedFontLst>
    <p:embeddedFont>
      <p:font typeface="Helvetica" pitchFamily="34" charset="0"/>
      <p:regular r:id="rId49"/>
      <p:bold r:id="rId50"/>
      <p:italic r:id="rId51"/>
      <p:boldItalic r:id="rId52"/>
    </p:embeddedFont>
    <p:embeddedFont>
      <p:font typeface="Webdings" pitchFamily="18" charset="2"/>
      <p:regular r:id="rId53"/>
    </p:embeddedFont>
    <p:embeddedFont>
      <p:font typeface="Helvetica Neue" charset="0"/>
      <p:regular r:id="rId54"/>
      <p:bold r:id="rId55"/>
      <p:italic r:id="rId56"/>
      <p:boldItalic r:id="rId57"/>
    </p:embeddedFont>
    <p:embeddedFont>
      <p:font typeface="Freestyle Script" pitchFamily="66" charset="0"/>
      <p:regular r:id="rId58"/>
    </p:embeddedFont>
    <p:embeddedFont>
      <p:font typeface="Arial Rounded MT Bold" pitchFamily="34" charset="0"/>
      <p:regular r:id="rId59"/>
    </p:embeddedFont>
    <p:embeddedFont>
      <p:font typeface="ＭＳ Ｐゴシック" pitchFamily="34" charset="-128"/>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89">
          <p15:clr>
            <a:srgbClr val="000000"/>
          </p15:clr>
        </p15:guide>
        <p15:guide id="2" pos="48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485" autoAdjust="0"/>
  </p:normalViewPr>
  <p:slideViewPr>
    <p:cSldViewPr snapToGrid="0">
      <p:cViewPr>
        <p:scale>
          <a:sx n="75" d="100"/>
          <a:sy n="75" d="100"/>
        </p:scale>
        <p:origin x="-1248" y="-48"/>
      </p:cViewPr>
      <p:guideLst>
        <p:guide orient="horz" pos="789"/>
        <p:guide pos="4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6919735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112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R="0" lvl="2"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R="0" lvl="3"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R="0" lvl="6"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R="0" lvl="7"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R="0" lvl="8"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0" name="Google Shape;20;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1" name="Google Shape;21;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E17BBCB7-DC93-4E23-B6E3-E412626780F5}" type="datetimeFigureOut">
              <a:rPr lang="en-US" smtClean="0"/>
              <a:t>9/4/2020</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6BA9CCA-0FEB-46B9-8A71-9E9999159001}" type="slidenum">
              <a:rPr lang="en-US" smtClean="0"/>
              <a:t>‹#›</a:t>
            </a:fld>
            <a:endParaRPr lang="en-US"/>
          </a:p>
        </p:txBody>
      </p:sp>
    </p:spTree>
    <p:extLst>
      <p:ext uri="{BB962C8B-B14F-4D97-AF65-F5344CB8AC3E}">
        <p14:creationId xmlns:p14="http://schemas.microsoft.com/office/powerpoint/2010/main" val="315752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44" name="Google Shape;44;p4"/>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rot="5400000">
            <a:off x="4984750" y="1987550"/>
            <a:ext cx="5537200" cy="20193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2" name="Google Shape;52;p7"/>
          <p:cNvSpPr txBox="1">
            <a:spLocks noGrp="1"/>
          </p:cNvSpPr>
          <p:nvPr>
            <p:ph type="body" idx="1"/>
          </p:nvPr>
        </p:nvSpPr>
        <p:spPr>
          <a:xfrm rot="5400000">
            <a:off x="869950" y="44450"/>
            <a:ext cx="5537200" cy="59055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5" name="Google Shape;55;p8"/>
          <p:cNvSpPr txBox="1">
            <a:spLocks noGrp="1"/>
          </p:cNvSpPr>
          <p:nvPr>
            <p:ph type="body" idx="1"/>
          </p:nvPr>
        </p:nvSpPr>
        <p:spPr>
          <a:xfrm rot="5400000">
            <a:off x="2261393" y="-151606"/>
            <a:ext cx="4483100" cy="7351712"/>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8" name="Google Shape;58;p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1120"/>
              </a:spcBef>
              <a:spcAft>
                <a:spcPts val="0"/>
              </a:spcAft>
              <a:buClr>
                <a:srgbClr val="993300"/>
              </a:buClr>
              <a:buSzPts val="2880"/>
              <a:buFont typeface="Arial"/>
              <a:buNone/>
              <a:defRPr sz="3200">
                <a:solidFill>
                  <a:schemeClr val="dk1"/>
                </a:solidFill>
                <a:latin typeface="Helvetica Neue"/>
                <a:ea typeface="Helvetica Neue"/>
                <a:cs typeface="Helvetica Neue"/>
                <a:sym typeface="Helvetica Neue"/>
              </a:defRPr>
            </a:lvl1pPr>
            <a:lvl2pPr marR="0" lvl="1" algn="l" rtl="0">
              <a:spcBef>
                <a:spcPts val="98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spcBef>
                <a:spcPts val="84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spcBef>
                <a:spcPts val="7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9" name="Google Shape;59;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rgbClr val="CC6600"/>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009900"/>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675"/>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62" name="Google Shape;62;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63" name="Google Shape;63;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rgbClr val="CC6600"/>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009900"/>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675"/>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67" name="Google Shape;67;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840"/>
              </a:spcBef>
              <a:spcAft>
                <a:spcPts val="0"/>
              </a:spcAft>
              <a:buClr>
                <a:srgbClr val="993300"/>
              </a:buClr>
              <a:buSzPts val="2160"/>
              <a:buFont typeface="Arial"/>
              <a:buNone/>
              <a:defRPr sz="2400" b="1">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rgbClr val="CC6600"/>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009900"/>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2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8" name="Google Shape;68;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65760" algn="l" rtl="0">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rgbClr val="CC6600"/>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04800" algn="l" rtl="0">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69" name="Google Shape;69;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840"/>
              </a:spcBef>
              <a:spcAft>
                <a:spcPts val="0"/>
              </a:spcAft>
              <a:buClr>
                <a:srgbClr val="993300"/>
              </a:buClr>
              <a:buSzPts val="2160"/>
              <a:buFont typeface="Arial"/>
              <a:buNone/>
              <a:defRPr sz="2400" b="1">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rgbClr val="CC6600"/>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009900"/>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2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70" name="Google Shape;70;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65760" algn="l" rtl="0">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rgbClr val="CC6600"/>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04800" algn="l" rtl="0">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E17BBCB7-DC93-4E23-B6E3-E412626780F5}" type="datetimeFigureOut">
              <a:rPr lang="en-US" smtClean="0"/>
              <a:t>9/4/2020</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6BA9CCA-0FEB-46B9-8A71-9E9999159001}"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69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E17BBCB7-DC93-4E23-B6E3-E412626780F5}" type="datetimeFigureOut">
              <a:rPr lang="en-US" smtClean="0"/>
              <a:t>9/4/2020</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6BA9CCA-0FEB-46B9-8A71-9E9999159001}" type="slidenum">
              <a:rPr lang="en-US" smtClean="0"/>
              <a:t>‹#›</a:t>
            </a:fld>
            <a:endParaRPr lang="en-US"/>
          </a:p>
        </p:txBody>
      </p:sp>
    </p:spTree>
    <p:extLst>
      <p:ext uri="{BB962C8B-B14F-4D97-AF65-F5344CB8AC3E}">
        <p14:creationId xmlns:p14="http://schemas.microsoft.com/office/powerpoint/2010/main" val="2541582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5.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4.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8F8F8"/>
            </a:gs>
            <a:gs pos="100000">
              <a:srgbClr val="99CCFF"/>
            </a:gs>
          </a:gsLst>
          <a:lin ang="54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1524000" y="1397000"/>
            <a:ext cx="6096000" cy="4064000"/>
          </a:xfrm>
          <a:prstGeom prst="rect">
            <a:avLst/>
          </a:prstGeom>
          <a:noFill/>
          <a:ln>
            <a:noFill/>
          </a:ln>
        </p:spPr>
      </p:sp>
      <p:pic>
        <p:nvPicPr>
          <p:cNvPr id="11" name="Google Shape;11;p1" descr="Slide_iconblue_pc"/>
          <p:cNvPicPr preferRelativeResize="0"/>
          <p:nvPr/>
        </p:nvPicPr>
        <p:blipFill rotWithShape="1">
          <a:blip r:embed="rId3">
            <a:alphaModFix/>
          </a:blip>
          <a:srcRect/>
          <a:stretch/>
        </p:blipFill>
        <p:spPr>
          <a:xfrm>
            <a:off x="3179762" y="4829175"/>
            <a:ext cx="2349500" cy="1419225"/>
          </a:xfrm>
          <a:prstGeom prst="rect">
            <a:avLst/>
          </a:prstGeom>
          <a:noFill/>
          <a:ln w="38100" cap="flat" cmpd="dbl">
            <a:solidFill>
              <a:schemeClr val="dk2"/>
            </a:solidFill>
            <a:prstDash val="solid"/>
            <a:miter lim="800000"/>
            <a:headEnd type="none" w="sm" len="sm"/>
            <a:tailEnd type="none" w="sm" len="sm"/>
          </a:ln>
        </p:spPr>
      </p:pic>
      <p:pic>
        <p:nvPicPr>
          <p:cNvPr id="12" name="Google Shape;12;p1" descr="BD21332_"/>
          <p:cNvPicPr preferRelativeResize="0"/>
          <p:nvPr/>
        </p:nvPicPr>
        <p:blipFill rotWithShape="1">
          <a:blip r:embed="rId4">
            <a:alphaModFix/>
          </a:blip>
          <a:srcRect/>
          <a:stretch/>
        </p:blipFill>
        <p:spPr>
          <a:xfrm>
            <a:off x="1539875" y="3603625"/>
            <a:ext cx="6035675" cy="342900"/>
          </a:xfrm>
          <a:prstGeom prst="rect">
            <a:avLst/>
          </a:prstGeom>
          <a:noFill/>
          <a:ln>
            <a:noFill/>
          </a:ln>
        </p:spPr>
      </p:pic>
      <p:sp>
        <p:nvSpPr>
          <p:cNvPr id="13" name="Google Shape;13;p1"/>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15" name="Google Shape;15;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6" name="Google Shape;16;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pic>
        <p:nvPicPr>
          <p:cNvPr id="9" name="Picture 2" descr="E:\Arif\Summer2020\CSE461\bracu_logo.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0" y="5410200"/>
            <a:ext cx="1055583" cy="96853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8F8F8"/>
            </a:gs>
            <a:gs pos="100000">
              <a:srgbClr val="CCECFF"/>
            </a:gs>
          </a:gsLst>
          <a:lin ang="5400000" scaled="0"/>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dirty="0"/>
          </a:p>
        </p:txBody>
      </p:sp>
      <p:sp>
        <p:nvSpPr>
          <p:cNvPr id="24" name="Google Shape;24;p3"/>
          <p:cNvSpPr txBox="1"/>
          <p:nvPr/>
        </p:nvSpPr>
        <p:spPr>
          <a:xfrm>
            <a:off x="4267200" y="6613525"/>
            <a:ext cx="444500"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1.</a:t>
            </a:r>
            <a:fld id="{00000000-1234-1234-1234-123412341234}" type="slidenum">
              <a:rPr lang="en-US" sz="1000" b="1" i="0" u="none" strike="noStrike" cap="none">
                <a:solidFill>
                  <a:srgbClr val="993300"/>
                </a:solidFill>
                <a:latin typeface="Helvetica Neue"/>
                <a:ea typeface="Helvetica Neue"/>
                <a:cs typeface="Helvetica Neue"/>
                <a:sym typeface="Helvetica Neue"/>
              </a:rPr>
              <a:t>‹#›</a:t>
            </a:fld>
            <a:endParaRPr/>
          </a:p>
        </p:txBody>
      </p:sp>
      <p:sp>
        <p:nvSpPr>
          <p:cNvPr id="25" name="Google Shape;25;p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26" name="Google Shape;26;p3"/>
          <p:cNvSpPr/>
          <p:nvPr/>
        </p:nvSpPr>
        <p:spPr>
          <a:xfrm rot="-2400000" flipH="1">
            <a:off x="1609725" y="4962525"/>
            <a:ext cx="9525" cy="1587"/>
          </a:xfrm>
          <a:custGeom>
            <a:avLst/>
            <a:gdLst/>
            <a:ahLst/>
            <a:cxnLst/>
            <a:rect l="l" t="t" r="r" b="b"/>
            <a:pathLst>
              <a:path w="20" h="4" extrusionOk="0">
                <a:moveTo>
                  <a:pt x="20" y="4"/>
                </a:moveTo>
                <a:lnTo>
                  <a:pt x="0" y="0"/>
                </a:lnTo>
                <a:lnTo>
                  <a:pt x="16" y="0"/>
                </a:lnTo>
                <a:lnTo>
                  <a:pt x="20"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7" name="Google Shape;27;p3"/>
          <p:cNvSpPr/>
          <p:nvPr/>
        </p:nvSpPr>
        <p:spPr>
          <a:xfrm rot="-120000" flipH="1">
            <a:off x="1189037" y="4205287"/>
            <a:ext cx="4762" cy="1587"/>
          </a:xfrm>
          <a:custGeom>
            <a:avLst/>
            <a:gdLst/>
            <a:ahLst/>
            <a:cxnLst/>
            <a:rect l="l" t="t" r="r" b="b"/>
            <a:pathLst>
              <a:path w="12" h="4" extrusionOk="0">
                <a:moveTo>
                  <a:pt x="12" y="4"/>
                </a:moveTo>
                <a:lnTo>
                  <a:pt x="0" y="0"/>
                </a:lnTo>
                <a:lnTo>
                  <a:pt x="12" y="0"/>
                </a:lnTo>
                <a:lnTo>
                  <a:pt x="12"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8" name="Google Shape;28;p3"/>
          <p:cNvSpPr/>
          <p:nvPr/>
        </p:nvSpPr>
        <p:spPr>
          <a:xfrm>
            <a:off x="5164137" y="4206875"/>
            <a:ext cx="7937" cy="9525"/>
          </a:xfrm>
          <a:custGeom>
            <a:avLst/>
            <a:gdLst/>
            <a:ahLst/>
            <a:cxnLst/>
            <a:rect l="l" t="t" r="r" b="b"/>
            <a:pathLst>
              <a:path w="12" h="12" extrusionOk="0">
                <a:moveTo>
                  <a:pt x="7" y="12"/>
                </a:moveTo>
                <a:lnTo>
                  <a:pt x="0" y="10"/>
                </a:lnTo>
                <a:lnTo>
                  <a:pt x="12" y="0"/>
                </a:lnTo>
                <a:lnTo>
                  <a:pt x="7" y="1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9" name="Google Shape;29;p3"/>
          <p:cNvSpPr txBox="1"/>
          <p:nvPr/>
        </p:nvSpPr>
        <p:spPr>
          <a:xfrm>
            <a:off x="6489700" y="6588125"/>
            <a:ext cx="2713037"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a:solidFill>
                  <a:srgbClr val="993300"/>
                </a:solidFill>
                <a:latin typeface="Helvetica Neue"/>
                <a:ea typeface="Helvetica Neue"/>
                <a:cs typeface="Helvetica Neue"/>
                <a:sym typeface="Helvetica Neue"/>
              </a:rPr>
              <a:t>Silberschatz, Galvin and Gagne ©2005</a:t>
            </a:r>
            <a:endParaRPr/>
          </a:p>
        </p:txBody>
      </p:sp>
      <p:sp>
        <p:nvSpPr>
          <p:cNvPr id="30" name="Google Shape;30;p3"/>
          <p:cNvSpPr txBox="1"/>
          <p:nvPr/>
        </p:nvSpPr>
        <p:spPr>
          <a:xfrm>
            <a:off x="0" y="6613525"/>
            <a:ext cx="2024109" cy="244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3300"/>
              </a:buClr>
              <a:buSzPts val="1000"/>
              <a:buFont typeface="Helvetica Neue"/>
              <a:buNone/>
            </a:pPr>
            <a:r>
              <a:rPr lang="en-US" sz="1000" b="1" i="0" u="none" dirty="0">
                <a:solidFill>
                  <a:srgbClr val="993300"/>
                </a:solidFill>
                <a:latin typeface="Helvetica Neue"/>
                <a:ea typeface="Helvetica Neue"/>
                <a:cs typeface="Helvetica Neue"/>
                <a:sym typeface="Helvetica Neue"/>
              </a:rPr>
              <a:t>Operating System Concepts</a:t>
            </a:r>
            <a:endParaRPr dirty="0"/>
          </a:p>
        </p:txBody>
      </p:sp>
      <p:sp>
        <p:nvSpPr>
          <p:cNvPr id="31" name="Google Shape;31;p3"/>
          <p:cNvSpPr/>
          <p:nvPr/>
        </p:nvSpPr>
        <p:spPr>
          <a:xfrm>
            <a:off x="-1658937" y="1109662"/>
            <a:ext cx="4762" cy="1587"/>
          </a:xfrm>
          <a:custGeom>
            <a:avLst/>
            <a:gdLst/>
            <a:ahLst/>
            <a:cxnLst/>
            <a:rect l="l" t="t" r="r" b="b"/>
            <a:pathLst>
              <a:path w="13" h="1587" extrusionOk="0">
                <a:moveTo>
                  <a:pt x="13" y="0"/>
                </a:moveTo>
                <a:lnTo>
                  <a:pt x="0" y="0"/>
                </a:lnTo>
                <a:lnTo>
                  <a:pt x="7" y="0"/>
                </a:lnTo>
                <a:lnTo>
                  <a:pt x="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2" name="Google Shape;32;p3"/>
          <p:cNvSpPr/>
          <p:nvPr/>
        </p:nvSpPr>
        <p:spPr>
          <a:xfrm>
            <a:off x="-898525" y="1169987"/>
            <a:ext cx="3175" cy="1587"/>
          </a:xfrm>
          <a:custGeom>
            <a:avLst/>
            <a:gdLst/>
            <a:ahLst/>
            <a:cxnLst/>
            <a:rect l="l" t="t" r="r" b="b"/>
            <a:pathLst>
              <a:path w="10" h="1587" extrusionOk="0">
                <a:moveTo>
                  <a:pt x="0" y="0"/>
                </a:moveTo>
                <a:lnTo>
                  <a:pt x="10" y="0"/>
                </a:lnTo>
                <a:lnTo>
                  <a:pt x="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3" name="Google Shape;33;p3"/>
          <p:cNvSpPr txBox="1"/>
          <p:nvPr/>
        </p:nvSpPr>
        <p:spPr>
          <a:xfrm>
            <a:off x="-1479550" y="423862"/>
            <a:ext cx="1587" cy="1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4" name="Google Shape;34;p3"/>
          <p:cNvSpPr/>
          <p:nvPr/>
        </p:nvSpPr>
        <p:spPr>
          <a:xfrm>
            <a:off x="-1466850" y="889000"/>
            <a:ext cx="6350" cy="1587"/>
          </a:xfrm>
          <a:custGeom>
            <a:avLst/>
            <a:gdLst/>
            <a:ahLst/>
            <a:cxnLst/>
            <a:rect l="l" t="t" r="r" b="b"/>
            <a:pathLst>
              <a:path w="18" h="7" extrusionOk="0">
                <a:moveTo>
                  <a:pt x="0" y="7"/>
                </a:moveTo>
                <a:lnTo>
                  <a:pt x="12" y="0"/>
                </a:lnTo>
                <a:lnTo>
                  <a:pt x="18" y="0"/>
                </a:lnTo>
                <a:lnTo>
                  <a:pt x="0" y="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5" name="Google Shape;35;p3"/>
          <p:cNvSpPr/>
          <p:nvPr/>
        </p:nvSpPr>
        <p:spPr>
          <a:xfrm>
            <a:off x="-1639887" y="1144587"/>
            <a:ext cx="1587" cy="6350"/>
          </a:xfrm>
          <a:custGeom>
            <a:avLst/>
            <a:gdLst/>
            <a:ahLst/>
            <a:cxnLst/>
            <a:rect l="l" t="t" r="r" b="b"/>
            <a:pathLst>
              <a:path w="6" h="16" extrusionOk="0">
                <a:moveTo>
                  <a:pt x="0" y="16"/>
                </a:moveTo>
                <a:lnTo>
                  <a:pt x="6" y="0"/>
                </a:lnTo>
                <a:lnTo>
                  <a:pt x="3" y="13"/>
                </a:lnTo>
                <a:lnTo>
                  <a:pt x="0"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6" name="Google Shape;36;p3"/>
          <p:cNvSpPr/>
          <p:nvPr/>
        </p:nvSpPr>
        <p:spPr>
          <a:xfrm>
            <a:off x="-1247775" y="1146175"/>
            <a:ext cx="4762" cy="7937"/>
          </a:xfrm>
          <a:custGeom>
            <a:avLst/>
            <a:gdLst/>
            <a:ahLst/>
            <a:cxnLst/>
            <a:rect l="l" t="t" r="r" b="b"/>
            <a:pathLst>
              <a:path w="11" h="20" extrusionOk="0">
                <a:moveTo>
                  <a:pt x="8" y="20"/>
                </a:moveTo>
                <a:lnTo>
                  <a:pt x="0" y="0"/>
                </a:lnTo>
                <a:lnTo>
                  <a:pt x="11" y="16"/>
                </a:lnTo>
                <a:lnTo>
                  <a:pt x="8" y="2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7" name="Google Shape;37;p3"/>
          <p:cNvSpPr/>
          <p:nvPr/>
        </p:nvSpPr>
        <p:spPr>
          <a:xfrm>
            <a:off x="-1101725" y="1228725"/>
            <a:ext cx="1587" cy="6350"/>
          </a:xfrm>
          <a:custGeom>
            <a:avLst/>
            <a:gdLst/>
            <a:ahLst/>
            <a:cxnLst/>
            <a:rect l="l" t="t" r="r" b="b"/>
            <a:pathLst>
              <a:path w="7" h="14" extrusionOk="0">
                <a:moveTo>
                  <a:pt x="0" y="14"/>
                </a:moveTo>
                <a:lnTo>
                  <a:pt x="7" y="0"/>
                </a:lnTo>
                <a:lnTo>
                  <a:pt x="7" y="7"/>
                </a:lnTo>
                <a:lnTo>
                  <a:pt x="0" y="1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8" name="Google Shape;38;p3"/>
          <p:cNvSpPr/>
          <p:nvPr/>
        </p:nvSpPr>
        <p:spPr>
          <a:xfrm>
            <a:off x="-1303337" y="1270000"/>
            <a:ext cx="12700" cy="1587"/>
          </a:xfrm>
          <a:custGeom>
            <a:avLst/>
            <a:gdLst/>
            <a:ahLst/>
            <a:cxnLst/>
            <a:rect l="l" t="t" r="r" b="b"/>
            <a:pathLst>
              <a:path w="30" h="3" extrusionOk="0">
                <a:moveTo>
                  <a:pt x="0" y="3"/>
                </a:moveTo>
                <a:lnTo>
                  <a:pt x="15" y="0"/>
                </a:lnTo>
                <a:lnTo>
                  <a:pt x="30" y="0"/>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9" name="Google Shape;39;p3"/>
          <p:cNvSpPr/>
          <p:nvPr/>
        </p:nvSpPr>
        <p:spPr>
          <a:xfrm>
            <a:off x="1176337" y="885825"/>
            <a:ext cx="4762" cy="9525"/>
          </a:xfrm>
          <a:custGeom>
            <a:avLst/>
            <a:gdLst/>
            <a:ahLst/>
            <a:cxnLst/>
            <a:rect l="l" t="t" r="r" b="b"/>
            <a:pathLst>
              <a:path w="9" h="24" extrusionOk="0">
                <a:moveTo>
                  <a:pt x="0" y="24"/>
                </a:moveTo>
                <a:lnTo>
                  <a:pt x="9" y="0"/>
                </a:lnTo>
                <a:lnTo>
                  <a:pt x="6" y="17"/>
                </a:lnTo>
                <a:lnTo>
                  <a:pt x="0"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pic>
        <p:nvPicPr>
          <p:cNvPr id="40" name="Google Shape;40;p3" descr="Slide_iconblue_pc"/>
          <p:cNvPicPr preferRelativeResize="0"/>
          <p:nvPr/>
        </p:nvPicPr>
        <p:blipFill rotWithShape="1">
          <a:blip r:embed="rId11">
            <a:alphaModFix/>
          </a:blip>
          <a:srcRect/>
          <a:stretch/>
        </p:blipFill>
        <p:spPr>
          <a:xfrm>
            <a:off x="8118475" y="6010275"/>
            <a:ext cx="1011237" cy="611187"/>
          </a:xfrm>
          <a:prstGeom prst="rect">
            <a:avLst/>
          </a:prstGeom>
          <a:noFill/>
          <a:ln>
            <a:noFill/>
          </a:ln>
        </p:spPr>
      </p:pic>
      <p:pic>
        <p:nvPicPr>
          <p:cNvPr id="41" name="Google Shape;41;p3" descr="Slide_iconvertical"/>
          <p:cNvPicPr preferRelativeResize="0"/>
          <p:nvPr/>
        </p:nvPicPr>
        <p:blipFill rotWithShape="1">
          <a:blip r:embed="rId12">
            <a:alphaModFix/>
          </a:blip>
          <a:srcRect/>
          <a:stretch/>
        </p:blipFill>
        <p:spPr>
          <a:xfrm>
            <a:off x="0" y="0"/>
            <a:ext cx="600075" cy="1101725"/>
          </a:xfrm>
          <a:prstGeom prst="rect">
            <a:avLst/>
          </a:prstGeom>
          <a:noFill/>
          <a:ln>
            <a:noFill/>
          </a:ln>
        </p:spPr>
      </p:pic>
      <p:pic>
        <p:nvPicPr>
          <p:cNvPr id="21" name="Picture 2" descr="E:\Arif\Summer2020\CSE461\bracu_log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28600" y="5410200"/>
            <a:ext cx="1055583" cy="96853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7" r:id="rId6"/>
    <p:sldLayoutId id="2147483661" r:id="rId7"/>
    <p:sldLayoutId id="2147483663" r:id="rId8"/>
    <p:sldLayoutId id="2147483664" r:id="rId9"/>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901701"/>
            <a:ext cx="7467600" cy="1054100"/>
          </a:xfrm>
        </p:spPr>
        <p:txBody>
          <a:bodyPr/>
          <a:lstStyle/>
          <a:p>
            <a:r>
              <a:rPr lang="en-US" altLang="en-US" sz="4000" b="1" dirty="0">
                <a:solidFill>
                  <a:schemeClr val="tx2">
                    <a:lumMod val="75000"/>
                  </a:schemeClr>
                </a:solidFill>
              </a:rPr>
              <a:t>Chapter 7:  Deadlocks</a:t>
            </a:r>
            <a:r>
              <a:rPr lang="en-US" sz="4000" b="1" dirty="0">
                <a:solidFill>
                  <a:schemeClr val="accent2"/>
                </a:solidFill>
              </a:rPr>
              <a:t/>
            </a:r>
            <a:br>
              <a:rPr lang="en-US" sz="4000" b="1" dirty="0">
                <a:solidFill>
                  <a:schemeClr val="accent2"/>
                </a:solidFill>
              </a:rPr>
            </a:br>
            <a:endParaRPr lang="en-US" sz="4000" dirty="0">
              <a:solidFill>
                <a:schemeClr val="accent2"/>
              </a:solidFill>
            </a:endParaRPr>
          </a:p>
        </p:txBody>
      </p:sp>
      <p:sp>
        <p:nvSpPr>
          <p:cNvPr id="5" name="Subtitle 4"/>
          <p:cNvSpPr>
            <a:spLocks noGrp="1"/>
          </p:cNvSpPr>
          <p:nvPr>
            <p:ph type="subTitle" idx="1"/>
          </p:nvPr>
        </p:nvSpPr>
        <p:spPr>
          <a:xfrm>
            <a:off x="1257300" y="1930400"/>
            <a:ext cx="6477000" cy="1600200"/>
          </a:xfrm>
        </p:spPr>
        <p:txBody>
          <a:bodyPr>
            <a:noAutofit/>
          </a:bodyPr>
          <a:lstStyle/>
          <a:p>
            <a:r>
              <a:rPr lang="en-US" sz="3600" dirty="0" err="1">
                <a:solidFill>
                  <a:srgbClr val="0070C0"/>
                </a:solidFill>
                <a:latin typeface="Freestyle Script" panose="030804020302050B0404" pitchFamily="66" charset="0"/>
                <a:cs typeface="Arial" pitchFamily="34" charset="0"/>
              </a:rPr>
              <a:t>Narzu</a:t>
            </a:r>
            <a:r>
              <a:rPr lang="en-US" sz="3600" dirty="0">
                <a:solidFill>
                  <a:srgbClr val="0070C0"/>
                </a:solidFill>
                <a:latin typeface="Freestyle Script" panose="030804020302050B0404" pitchFamily="66" charset="0"/>
                <a:cs typeface="Arial" pitchFamily="34" charset="0"/>
              </a:rPr>
              <a:t> </a:t>
            </a:r>
            <a:r>
              <a:rPr lang="en-US" sz="3600" dirty="0" err="1">
                <a:solidFill>
                  <a:srgbClr val="0070C0"/>
                </a:solidFill>
                <a:latin typeface="Freestyle Script" panose="030804020302050B0404" pitchFamily="66" charset="0"/>
                <a:cs typeface="Arial" pitchFamily="34" charset="0"/>
              </a:rPr>
              <a:t>Tarannum</a:t>
            </a:r>
            <a:r>
              <a:rPr lang="en-US" sz="3600" dirty="0">
                <a:solidFill>
                  <a:srgbClr val="0070C0"/>
                </a:solidFill>
                <a:latin typeface="Freestyle Script" panose="030804020302050B0404" pitchFamily="66" charset="0"/>
                <a:cs typeface="Arial" pitchFamily="34" charset="0"/>
              </a:rPr>
              <a:t/>
            </a:r>
            <a:br>
              <a:rPr lang="en-US" sz="3600" dirty="0">
                <a:solidFill>
                  <a:srgbClr val="0070C0"/>
                </a:solidFill>
                <a:latin typeface="Freestyle Script" panose="030804020302050B0404" pitchFamily="66" charset="0"/>
                <a:cs typeface="Arial" pitchFamily="34" charset="0"/>
              </a:rPr>
            </a:br>
            <a:r>
              <a:rPr lang="en-US" sz="3600" dirty="0">
                <a:solidFill>
                  <a:srgbClr val="0070C0"/>
                </a:solidFill>
                <a:latin typeface="Freestyle Script" panose="030804020302050B0404" pitchFamily="66" charset="0"/>
                <a:cs typeface="Arial" pitchFamily="34" charset="0"/>
              </a:rPr>
              <a:t>Lecturer</a:t>
            </a:r>
            <a:br>
              <a:rPr lang="en-US" sz="3600" dirty="0">
                <a:solidFill>
                  <a:srgbClr val="0070C0"/>
                </a:solidFill>
                <a:latin typeface="Freestyle Script" panose="030804020302050B0404" pitchFamily="66" charset="0"/>
                <a:cs typeface="Arial" pitchFamily="34" charset="0"/>
              </a:rPr>
            </a:br>
            <a:r>
              <a:rPr lang="en-US" sz="3600" dirty="0">
                <a:solidFill>
                  <a:srgbClr val="0070C0"/>
                </a:solidFill>
                <a:latin typeface="Freestyle Script" panose="030804020302050B0404" pitchFamily="66" charset="0"/>
                <a:cs typeface="Arial" pitchFamily="34" charset="0"/>
              </a:rPr>
              <a:t>BRACU</a:t>
            </a:r>
            <a:endParaRPr lang="en-US" sz="3600" dirty="0">
              <a:solidFill>
                <a:srgbClr val="0070C0"/>
              </a:solidFill>
            </a:endParaRPr>
          </a:p>
        </p:txBody>
      </p:sp>
    </p:spTree>
    <p:extLst>
      <p:ext uri="{BB962C8B-B14F-4D97-AF65-F5344CB8AC3E}">
        <p14:creationId xmlns:p14="http://schemas.microsoft.com/office/powerpoint/2010/main" val="3840288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0" indent="0">
              <a:buNone/>
            </a:pPr>
            <a:r>
              <a:rPr lang="en-US" b="1" dirty="0" smtClean="0"/>
              <a:t>2. Hold </a:t>
            </a:r>
            <a:r>
              <a:rPr lang="en-US" b="1" dirty="0"/>
              <a:t>and </a:t>
            </a:r>
            <a:r>
              <a:rPr lang="en-US" b="1" dirty="0" smtClean="0"/>
              <a:t>wait: </a:t>
            </a:r>
            <a:r>
              <a:rPr lang="en-US" dirty="0"/>
              <a:t>a process holding at least one resource is waiting to acquire additional resources held by other processes.</a:t>
            </a:r>
          </a:p>
          <a:p>
            <a:endParaRPr lang="en-US" dirty="0"/>
          </a:p>
          <a:p>
            <a:endParaRPr lang="en-US" dirty="0"/>
          </a:p>
        </p:txBody>
      </p:sp>
      <p:sp>
        <p:nvSpPr>
          <p:cNvPr id="5" name="Title 1"/>
          <p:cNvSpPr>
            <a:spLocks noGrp="1"/>
          </p:cNvSpPr>
          <p:nvPr>
            <p:ph type="title"/>
          </p:nvPr>
        </p:nvSpPr>
        <p:spPr>
          <a:xfrm>
            <a:off x="457200" y="0"/>
            <a:ext cx="8229600" cy="838200"/>
          </a:xfrm>
        </p:spPr>
        <p:txBody>
          <a:bodyPr/>
          <a:lstStyle/>
          <a:p>
            <a:r>
              <a:rPr lang="en-US" sz="4400" dirty="0" smtClean="0"/>
              <a:t>Necessary Conditions</a:t>
            </a:r>
            <a:endParaRPr lang="en-US" sz="4400" dirty="0"/>
          </a:p>
        </p:txBody>
      </p:sp>
      <p:grpSp>
        <p:nvGrpSpPr>
          <p:cNvPr id="6" name="Group 5"/>
          <p:cNvGrpSpPr/>
          <p:nvPr/>
        </p:nvGrpSpPr>
        <p:grpSpPr>
          <a:xfrm>
            <a:off x="5274990" y="1950973"/>
            <a:ext cx="3352800" cy="2057400"/>
            <a:chOff x="370746" y="2608119"/>
            <a:chExt cx="3572598" cy="2001981"/>
          </a:xfrm>
          <a:noFill/>
        </p:grpSpPr>
        <p:sp>
          <p:nvSpPr>
            <p:cNvPr id="7" name="Rectangle 6"/>
            <p:cNvSpPr/>
            <p:nvPr/>
          </p:nvSpPr>
          <p:spPr>
            <a:xfrm>
              <a:off x="1808018" y="2608119"/>
              <a:ext cx="762000" cy="533400"/>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sp>
          <p:nvSpPr>
            <p:cNvPr id="8" name="Rectangle 7"/>
            <p:cNvSpPr/>
            <p:nvPr/>
          </p:nvSpPr>
          <p:spPr>
            <a:xfrm>
              <a:off x="1808018" y="4076700"/>
              <a:ext cx="762000" cy="533400"/>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R2</a:t>
              </a:r>
              <a:endParaRPr lang="en-US" dirty="0"/>
            </a:p>
          </p:txBody>
        </p:sp>
        <p:sp>
          <p:nvSpPr>
            <p:cNvPr id="9" name="Oval 8"/>
            <p:cNvSpPr/>
            <p:nvPr/>
          </p:nvSpPr>
          <p:spPr>
            <a:xfrm>
              <a:off x="370746" y="3314489"/>
              <a:ext cx="678873" cy="605327"/>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cxnSp>
          <p:nvCxnSpPr>
            <p:cNvPr id="10" name="Straight Arrow Connector 9"/>
            <p:cNvCxnSpPr>
              <a:stCxn id="7" idx="1"/>
              <a:endCxn id="9" idx="7"/>
            </p:cNvCxnSpPr>
            <p:nvPr/>
          </p:nvCxnSpPr>
          <p:spPr>
            <a:xfrm flipH="1">
              <a:off x="950200" y="2874819"/>
              <a:ext cx="857818" cy="528318"/>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5"/>
              <a:endCxn id="8" idx="1"/>
            </p:cNvCxnSpPr>
            <p:nvPr/>
          </p:nvCxnSpPr>
          <p:spPr>
            <a:xfrm>
              <a:off x="950200" y="3831168"/>
              <a:ext cx="857818" cy="512232"/>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264471" y="3314489"/>
              <a:ext cx="678873" cy="605327"/>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grpSp>
    </p:spTree>
    <p:extLst>
      <p:ext uri="{BB962C8B-B14F-4D97-AF65-F5344CB8AC3E}">
        <p14:creationId xmlns:p14="http://schemas.microsoft.com/office/powerpoint/2010/main" val="193725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marL="0" indent="0">
              <a:buNone/>
            </a:pPr>
            <a:r>
              <a:rPr lang="en-US" b="1" dirty="0" smtClean="0"/>
              <a:t>3. No </a:t>
            </a:r>
            <a:r>
              <a:rPr lang="en-US" b="1" dirty="0"/>
              <a:t>preemption:</a:t>
            </a:r>
            <a:r>
              <a:rPr lang="en-US" dirty="0"/>
              <a:t>  a resource can be released only voluntarily by the process holding it, after that process has completed its task.</a:t>
            </a:r>
          </a:p>
          <a:p>
            <a:endParaRPr lang="en-US" dirty="0"/>
          </a:p>
        </p:txBody>
      </p:sp>
      <p:sp>
        <p:nvSpPr>
          <p:cNvPr id="5" name="Title 1"/>
          <p:cNvSpPr>
            <a:spLocks noGrp="1"/>
          </p:cNvSpPr>
          <p:nvPr>
            <p:ph type="title"/>
          </p:nvPr>
        </p:nvSpPr>
        <p:spPr>
          <a:xfrm>
            <a:off x="457200" y="0"/>
            <a:ext cx="8229600" cy="838200"/>
          </a:xfrm>
        </p:spPr>
        <p:txBody>
          <a:bodyPr/>
          <a:lstStyle/>
          <a:p>
            <a:r>
              <a:rPr lang="en-US" sz="4400" dirty="0" smtClean="0"/>
              <a:t>Necessary Conditions</a:t>
            </a:r>
            <a:endParaRPr lang="en-US" sz="4400" dirty="0"/>
          </a:p>
        </p:txBody>
      </p:sp>
      <p:pic>
        <p:nvPicPr>
          <p:cNvPr id="58370" name="Picture 2" descr="C:\Users\User\Desktop\Backup desktp\Operating System\Summer 2020\no preemption.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196955" cy="25146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ight Images, Stock Photos &amp; Vectors | Shutter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591" t="22889" r="8914" b="30392"/>
          <a:stretch/>
        </p:blipFill>
        <p:spPr bwMode="auto">
          <a:xfrm>
            <a:off x="6324600" y="4343400"/>
            <a:ext cx="873222" cy="90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65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65760" y="1600200"/>
            <a:ext cx="4041648" cy="4191000"/>
          </a:xfrm>
        </p:spPr>
        <p:txBody>
          <a:bodyPr>
            <a:normAutofit/>
          </a:bodyPr>
          <a:lstStyle/>
          <a:p>
            <a:pPr marL="0" indent="0">
              <a:lnSpc>
                <a:spcPct val="90000"/>
              </a:lnSpc>
              <a:buNone/>
            </a:pPr>
            <a:r>
              <a:rPr lang="en-US" b="1" dirty="0" smtClean="0"/>
              <a:t>4. Circular wait:</a:t>
            </a:r>
            <a:r>
              <a:rPr lang="en-US" dirty="0" smtClean="0"/>
              <a:t> There must be a circular chain of two or more processes each of which is waiting for a resource held by the next member of the chain.</a:t>
            </a:r>
            <a:endParaRPr lang="en-US" dirty="0"/>
          </a:p>
          <a:p>
            <a:endParaRPr lang="en-US" dirty="0"/>
          </a:p>
        </p:txBody>
      </p:sp>
      <p:grpSp>
        <p:nvGrpSpPr>
          <p:cNvPr id="5" name="Group 4"/>
          <p:cNvGrpSpPr/>
          <p:nvPr/>
        </p:nvGrpSpPr>
        <p:grpSpPr>
          <a:xfrm>
            <a:off x="4953000" y="2270281"/>
            <a:ext cx="3352800" cy="2057400"/>
            <a:chOff x="370746" y="2608119"/>
            <a:chExt cx="3572598" cy="2001981"/>
          </a:xfrm>
          <a:noFill/>
        </p:grpSpPr>
        <p:sp>
          <p:nvSpPr>
            <p:cNvPr id="6" name="Rectangle 5"/>
            <p:cNvSpPr/>
            <p:nvPr/>
          </p:nvSpPr>
          <p:spPr>
            <a:xfrm>
              <a:off x="1808018" y="2608119"/>
              <a:ext cx="762000" cy="533400"/>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sp>
          <p:nvSpPr>
            <p:cNvPr id="7" name="Rectangle 6"/>
            <p:cNvSpPr/>
            <p:nvPr/>
          </p:nvSpPr>
          <p:spPr>
            <a:xfrm>
              <a:off x="1808018" y="4076700"/>
              <a:ext cx="762000" cy="533400"/>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R2</a:t>
              </a:r>
              <a:endParaRPr lang="en-US" dirty="0"/>
            </a:p>
          </p:txBody>
        </p:sp>
        <p:sp>
          <p:nvSpPr>
            <p:cNvPr id="8" name="Oval 7"/>
            <p:cNvSpPr/>
            <p:nvPr/>
          </p:nvSpPr>
          <p:spPr>
            <a:xfrm>
              <a:off x="370746" y="3314489"/>
              <a:ext cx="678873" cy="605327"/>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cxnSp>
          <p:nvCxnSpPr>
            <p:cNvPr id="9" name="Straight Arrow Connector 8"/>
            <p:cNvCxnSpPr>
              <a:stCxn id="6" idx="1"/>
              <a:endCxn id="8" idx="7"/>
            </p:cNvCxnSpPr>
            <p:nvPr/>
          </p:nvCxnSpPr>
          <p:spPr>
            <a:xfrm flipH="1">
              <a:off x="950200" y="2874819"/>
              <a:ext cx="857818" cy="528318"/>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5"/>
              <a:endCxn id="7" idx="1"/>
            </p:cNvCxnSpPr>
            <p:nvPr/>
          </p:nvCxnSpPr>
          <p:spPr>
            <a:xfrm>
              <a:off x="950200" y="3831168"/>
              <a:ext cx="857818" cy="512232"/>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13" idx="3"/>
            </p:cNvCxnSpPr>
            <p:nvPr/>
          </p:nvCxnSpPr>
          <p:spPr>
            <a:xfrm flipV="1">
              <a:off x="2570018" y="3831168"/>
              <a:ext cx="793872" cy="512232"/>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1"/>
              <a:endCxn id="6" idx="3"/>
            </p:cNvCxnSpPr>
            <p:nvPr/>
          </p:nvCxnSpPr>
          <p:spPr>
            <a:xfrm flipH="1" flipV="1">
              <a:off x="2570018" y="2874819"/>
              <a:ext cx="793872" cy="528318"/>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64471" y="3314489"/>
              <a:ext cx="678873" cy="605327"/>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grpSp>
      <p:sp>
        <p:nvSpPr>
          <p:cNvPr id="15" name="Title 1"/>
          <p:cNvSpPr>
            <a:spLocks noGrp="1"/>
          </p:cNvSpPr>
          <p:nvPr>
            <p:ph type="title"/>
          </p:nvPr>
        </p:nvSpPr>
        <p:spPr>
          <a:xfrm>
            <a:off x="457200" y="0"/>
            <a:ext cx="8229600" cy="838200"/>
          </a:xfrm>
        </p:spPr>
        <p:txBody>
          <a:bodyPr/>
          <a:lstStyle/>
          <a:p>
            <a:r>
              <a:rPr lang="en-US" sz="4400" dirty="0" smtClean="0"/>
              <a:t>Necessary Conditions</a:t>
            </a:r>
            <a:endParaRPr lang="en-US" sz="4400" dirty="0"/>
          </a:p>
        </p:txBody>
      </p:sp>
    </p:spTree>
    <p:extLst>
      <p:ext uri="{BB962C8B-B14F-4D97-AF65-F5344CB8AC3E}">
        <p14:creationId xmlns:p14="http://schemas.microsoft.com/office/powerpoint/2010/main" val="3795868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228600"/>
            <a:ext cx="7772400" cy="914400"/>
          </a:xfrm>
        </p:spPr>
        <p:txBody>
          <a:bodyPr/>
          <a:lstStyle/>
          <a:p>
            <a:pPr>
              <a:defRPr/>
            </a:pPr>
            <a:r>
              <a:rPr lang="en-US" sz="4400" dirty="0" smtClean="0"/>
              <a:t>Resource-Allocation Graph</a:t>
            </a:r>
          </a:p>
        </p:txBody>
      </p:sp>
      <p:sp>
        <p:nvSpPr>
          <p:cNvPr id="11267" name="Rectangle 3"/>
          <p:cNvSpPr>
            <a:spLocks noGrp="1" noChangeArrowheads="1"/>
          </p:cNvSpPr>
          <p:nvPr>
            <p:ph idx="1"/>
          </p:nvPr>
        </p:nvSpPr>
        <p:spPr>
          <a:xfrm>
            <a:off x="1165225" y="1712913"/>
            <a:ext cx="6584950" cy="2376487"/>
          </a:xfrm>
        </p:spPr>
        <p:txBody>
          <a:bodyPr>
            <a:normAutofit lnSpcReduction="10000"/>
          </a:bodyPr>
          <a:lstStyle/>
          <a:p>
            <a:r>
              <a:rPr lang="en-US" sz="1800" dirty="0" smtClean="0"/>
              <a:t>V is partitioned into two types:</a:t>
            </a:r>
          </a:p>
          <a:p>
            <a:pPr lvl="1"/>
            <a:r>
              <a:rPr lang="en-US" sz="1800" i="1" dirty="0" smtClean="0"/>
              <a:t>P</a:t>
            </a:r>
            <a:r>
              <a:rPr lang="en-US" sz="1800" dirty="0" smtClean="0"/>
              <a:t> = {</a:t>
            </a:r>
            <a:r>
              <a:rPr lang="en-US" sz="1800" i="1" dirty="0" smtClean="0"/>
              <a:t>P</a:t>
            </a:r>
            <a:r>
              <a:rPr lang="en-US" sz="1800" baseline="-25000" dirty="0" smtClean="0"/>
              <a:t>1</a:t>
            </a:r>
            <a:r>
              <a:rPr lang="en-US" sz="1800" dirty="0" smtClean="0"/>
              <a:t>, </a:t>
            </a:r>
            <a:r>
              <a:rPr lang="en-US" sz="1800" i="1" dirty="0" smtClean="0"/>
              <a:t>P</a:t>
            </a:r>
            <a:r>
              <a:rPr lang="en-US" sz="1800" baseline="-25000" dirty="0" smtClean="0"/>
              <a:t>2</a:t>
            </a:r>
            <a:r>
              <a:rPr lang="en-US" sz="1800" dirty="0" smtClean="0"/>
              <a:t>, …, </a:t>
            </a:r>
            <a:r>
              <a:rPr lang="en-US" sz="1800" i="1" dirty="0" err="1" smtClean="0"/>
              <a:t>P</a:t>
            </a:r>
            <a:r>
              <a:rPr lang="en-US" sz="1800" i="1" baseline="-25000" dirty="0" err="1" smtClean="0"/>
              <a:t>n</a:t>
            </a:r>
            <a:r>
              <a:rPr lang="en-US" sz="1800" dirty="0" smtClean="0"/>
              <a:t>}, the set consisting of all the processes in the system.</a:t>
            </a:r>
            <a:br>
              <a:rPr lang="en-US" sz="1800" dirty="0" smtClean="0"/>
            </a:br>
            <a:r>
              <a:rPr lang="en-US" sz="1800" i="1" dirty="0" smtClean="0"/>
              <a:t>R</a:t>
            </a:r>
            <a:r>
              <a:rPr lang="en-US" sz="1800" dirty="0" smtClean="0"/>
              <a:t> = {</a:t>
            </a:r>
            <a:r>
              <a:rPr lang="en-US" sz="1800" i="1" dirty="0" smtClean="0"/>
              <a:t>R</a:t>
            </a:r>
            <a:r>
              <a:rPr lang="en-US" sz="1800" baseline="-25000" dirty="0" smtClean="0"/>
              <a:t>1</a:t>
            </a:r>
            <a:r>
              <a:rPr lang="en-US" sz="1800" dirty="0" smtClean="0"/>
              <a:t>, </a:t>
            </a:r>
            <a:r>
              <a:rPr lang="en-US" sz="1800" i="1" dirty="0" smtClean="0"/>
              <a:t>R</a:t>
            </a:r>
            <a:r>
              <a:rPr lang="en-US" sz="1800" baseline="-25000" dirty="0" smtClean="0"/>
              <a:t>2</a:t>
            </a:r>
            <a:r>
              <a:rPr lang="en-US" sz="1800" dirty="0" smtClean="0"/>
              <a:t>, …, </a:t>
            </a:r>
            <a:r>
              <a:rPr lang="en-US" sz="1800" i="1" dirty="0" err="1" smtClean="0"/>
              <a:t>R</a:t>
            </a:r>
            <a:r>
              <a:rPr lang="en-US" sz="1800" i="1" baseline="-25000" dirty="0" err="1" smtClean="0"/>
              <a:t>m</a:t>
            </a:r>
            <a:r>
              <a:rPr lang="en-US" sz="1800" dirty="0" smtClean="0"/>
              <a:t>}, the set consisting of all resource types in the system.</a:t>
            </a:r>
          </a:p>
          <a:p>
            <a:r>
              <a:rPr lang="en-US" sz="1800" dirty="0" smtClean="0"/>
              <a:t>request edge – directed edge </a:t>
            </a:r>
            <a:r>
              <a:rPr lang="en-US" sz="1800" i="1" dirty="0" smtClean="0"/>
              <a:t>P</a:t>
            </a:r>
            <a:r>
              <a:rPr lang="en-US" sz="1800" baseline="-25000" dirty="0" smtClean="0"/>
              <a:t>1 </a:t>
            </a:r>
            <a:r>
              <a:rPr lang="en-US" sz="1800" dirty="0" smtClean="0">
                <a:sym typeface="Symbol" pitchFamily="18" charset="2"/>
              </a:rPr>
              <a:t> </a:t>
            </a:r>
            <a:r>
              <a:rPr lang="en-US" sz="1800" i="1" dirty="0" err="1" smtClean="0">
                <a:sym typeface="Symbol" pitchFamily="18" charset="2"/>
              </a:rPr>
              <a:t>R</a:t>
            </a:r>
            <a:r>
              <a:rPr lang="en-US" sz="1800" i="1" baseline="-25000" dirty="0" err="1" smtClean="0">
                <a:sym typeface="Symbol" pitchFamily="18" charset="2"/>
              </a:rPr>
              <a:t>j</a:t>
            </a:r>
            <a:endParaRPr lang="en-US" sz="1800" i="1" dirty="0" smtClean="0">
              <a:sym typeface="Symbol" pitchFamily="18" charset="2"/>
            </a:endParaRPr>
          </a:p>
          <a:p>
            <a:r>
              <a:rPr lang="en-US" sz="1800" dirty="0" smtClean="0">
                <a:sym typeface="Symbol" pitchFamily="18" charset="2"/>
              </a:rPr>
              <a:t>assignment edge </a:t>
            </a:r>
            <a:r>
              <a:rPr lang="en-US" sz="1800" dirty="0" smtClean="0"/>
              <a:t>– directed edge </a:t>
            </a:r>
            <a:r>
              <a:rPr lang="en-US" sz="1800" i="1" dirty="0" err="1" smtClean="0"/>
              <a:t>R</a:t>
            </a:r>
            <a:r>
              <a:rPr lang="en-US" sz="1800" i="1" baseline="-25000" dirty="0" err="1" smtClean="0"/>
              <a:t>j</a:t>
            </a:r>
            <a:r>
              <a:rPr lang="en-US" sz="1800" i="1" dirty="0" smtClean="0"/>
              <a:t> </a:t>
            </a:r>
            <a:r>
              <a:rPr lang="en-US" sz="1800" dirty="0" smtClean="0">
                <a:sym typeface="Symbol" pitchFamily="18" charset="2"/>
              </a:rPr>
              <a:t> </a:t>
            </a:r>
            <a:r>
              <a:rPr lang="en-US" sz="1800" i="1" dirty="0" smtClean="0">
                <a:sym typeface="Symbol" pitchFamily="18" charset="2"/>
              </a:rPr>
              <a:t>P</a:t>
            </a:r>
            <a:r>
              <a:rPr lang="en-US" sz="1800" i="1" baseline="-25000" dirty="0" smtClean="0">
                <a:sym typeface="Symbol" pitchFamily="18" charset="2"/>
              </a:rPr>
              <a:t>i</a:t>
            </a:r>
            <a:endParaRPr lang="en-US" sz="1800" dirty="0" smtClean="0">
              <a:sym typeface="Symbol" pitchFamily="18" charset="2"/>
            </a:endParaRPr>
          </a:p>
        </p:txBody>
      </p:sp>
      <p:sp>
        <p:nvSpPr>
          <p:cNvPr id="11268" name="Text Box 4"/>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000" dirty="0"/>
              <a:t>A set of vertices </a:t>
            </a:r>
            <a:r>
              <a:rPr lang="en-US" sz="2000" i="1" dirty="0"/>
              <a:t>V</a:t>
            </a:r>
            <a:r>
              <a:rPr lang="en-US" sz="2000" dirty="0"/>
              <a:t> and a set of edges </a:t>
            </a:r>
            <a:r>
              <a:rPr lang="en-US" sz="2000" i="1" dirty="0"/>
              <a:t>E</a:t>
            </a:r>
            <a:r>
              <a:rPr lang="en-US" sz="2000" dirty="0"/>
              <a:t>.</a:t>
            </a:r>
          </a:p>
        </p:txBody>
      </p:sp>
      <p:sp>
        <p:nvSpPr>
          <p:cNvPr id="5" name="Text Box 4"/>
          <p:cNvSpPr txBox="1">
            <a:spLocks noChangeArrowheads="1"/>
          </p:cNvSpPr>
          <p:nvPr/>
        </p:nvSpPr>
        <p:spPr bwMode="auto">
          <a:xfrm>
            <a:off x="2362200" y="4114800"/>
            <a:ext cx="22284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800" b="1" dirty="0" smtClean="0">
                <a:sym typeface="Wingdings" pitchFamily="2" charset="2"/>
              </a:rPr>
              <a:t>G  </a:t>
            </a:r>
            <a:r>
              <a:rPr lang="en-US" sz="2800" b="1" dirty="0" smtClean="0"/>
              <a:t>( </a:t>
            </a:r>
            <a:r>
              <a:rPr lang="en-US" sz="2800" b="1" i="1" dirty="0" smtClean="0"/>
              <a:t>V</a:t>
            </a:r>
            <a:r>
              <a:rPr lang="en-US" sz="2800" b="1" dirty="0" smtClean="0"/>
              <a:t>,   </a:t>
            </a:r>
            <a:r>
              <a:rPr lang="en-US" sz="2800" b="1" i="1" dirty="0" smtClean="0"/>
              <a:t>E</a:t>
            </a:r>
            <a:r>
              <a:rPr lang="en-US" sz="2800" b="1" dirty="0"/>
              <a:t>)</a:t>
            </a:r>
          </a:p>
        </p:txBody>
      </p:sp>
      <p:grpSp>
        <p:nvGrpSpPr>
          <p:cNvPr id="8" name="Group 7"/>
          <p:cNvGrpSpPr/>
          <p:nvPr/>
        </p:nvGrpSpPr>
        <p:grpSpPr>
          <a:xfrm>
            <a:off x="1993877" y="4572000"/>
            <a:ext cx="1663723" cy="1164481"/>
            <a:chOff x="1993877" y="4572000"/>
            <a:chExt cx="1663723" cy="1164481"/>
          </a:xfrm>
        </p:grpSpPr>
        <p:cxnSp>
          <p:nvCxnSpPr>
            <p:cNvPr id="3" name="Straight Connector 2"/>
            <p:cNvCxnSpPr/>
            <p:nvPr/>
          </p:nvCxnSpPr>
          <p:spPr>
            <a:xfrm>
              <a:off x="3657600" y="4572000"/>
              <a:ext cx="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352800" y="4953000"/>
              <a:ext cx="3048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352800" y="5545281"/>
              <a:ext cx="3048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 Box 4"/>
            <p:cNvSpPr txBox="1">
              <a:spLocks noChangeArrowheads="1"/>
            </p:cNvSpPr>
            <p:nvPr/>
          </p:nvSpPr>
          <p:spPr bwMode="auto">
            <a:xfrm>
              <a:off x="2172324" y="4788767"/>
              <a:ext cx="1111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000" dirty="0" smtClean="0">
                  <a:sym typeface="Wingdings" pitchFamily="2" charset="2"/>
                </a:rPr>
                <a:t>Process</a:t>
              </a:r>
              <a:endParaRPr lang="en-US" sz="2000" dirty="0"/>
            </a:p>
          </p:txBody>
        </p:sp>
        <p:sp>
          <p:nvSpPr>
            <p:cNvPr id="17" name="Text Box 4"/>
            <p:cNvSpPr txBox="1">
              <a:spLocks noChangeArrowheads="1"/>
            </p:cNvSpPr>
            <p:nvPr/>
          </p:nvSpPr>
          <p:spPr bwMode="auto">
            <a:xfrm>
              <a:off x="1993877" y="5336371"/>
              <a:ext cx="12827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000" dirty="0" smtClean="0">
                  <a:sym typeface="Wingdings" pitchFamily="2" charset="2"/>
                </a:rPr>
                <a:t>Resource</a:t>
              </a:r>
              <a:endParaRPr lang="en-US" sz="2000" dirty="0"/>
            </a:p>
          </p:txBody>
        </p:sp>
      </p:grpSp>
      <p:grpSp>
        <p:nvGrpSpPr>
          <p:cNvPr id="11" name="Group 10"/>
          <p:cNvGrpSpPr/>
          <p:nvPr/>
        </p:nvGrpSpPr>
        <p:grpSpPr>
          <a:xfrm>
            <a:off x="4267200" y="4568536"/>
            <a:ext cx="3220238" cy="1165574"/>
            <a:chOff x="4267200" y="4568536"/>
            <a:chExt cx="3220238" cy="1165574"/>
          </a:xfrm>
        </p:grpSpPr>
        <p:cxnSp>
          <p:nvCxnSpPr>
            <p:cNvPr id="9" name="Straight Connector 8"/>
            <p:cNvCxnSpPr/>
            <p:nvPr/>
          </p:nvCxnSpPr>
          <p:spPr>
            <a:xfrm>
              <a:off x="4267200" y="4568536"/>
              <a:ext cx="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267200" y="4953000"/>
              <a:ext cx="304800"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267200" y="5562600"/>
              <a:ext cx="304800"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4648199" y="5334000"/>
              <a:ext cx="28392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sz="2000" dirty="0" smtClean="0">
                  <a:sym typeface="Symbol" pitchFamily="18" charset="2"/>
                </a:rPr>
                <a:t>Allocation edge</a:t>
              </a:r>
              <a:r>
                <a:rPr lang="en-US" sz="2000" dirty="0" smtClean="0"/>
                <a:t> </a:t>
              </a:r>
              <a:r>
                <a:rPr lang="en-US" sz="2000" i="1" dirty="0" err="1"/>
                <a:t>R</a:t>
              </a:r>
              <a:r>
                <a:rPr lang="en-US" sz="2000" i="1" baseline="-25000" dirty="0" err="1"/>
                <a:t>j</a:t>
              </a:r>
              <a:r>
                <a:rPr lang="en-US" sz="2000" i="1" dirty="0"/>
                <a:t> </a:t>
              </a:r>
              <a:r>
                <a:rPr lang="en-US" sz="2000" dirty="0">
                  <a:sym typeface="Symbol" pitchFamily="18" charset="2"/>
                </a:rPr>
                <a:t> </a:t>
              </a:r>
              <a:r>
                <a:rPr lang="en-US" sz="2000" i="1" dirty="0">
                  <a:sym typeface="Symbol" pitchFamily="18" charset="2"/>
                </a:rPr>
                <a:t>P</a:t>
              </a:r>
              <a:r>
                <a:rPr lang="en-US" sz="2000" i="1" baseline="-25000" dirty="0">
                  <a:sym typeface="Symbol" pitchFamily="18" charset="2"/>
                </a:rPr>
                <a:t>i</a:t>
              </a:r>
              <a:endParaRPr lang="en-US" sz="2000" dirty="0">
                <a:sym typeface="Symbol" pitchFamily="18" charset="2"/>
              </a:endParaRPr>
            </a:p>
          </p:txBody>
        </p:sp>
        <p:sp>
          <p:nvSpPr>
            <p:cNvPr id="19" name="Text Box 4"/>
            <p:cNvSpPr txBox="1">
              <a:spLocks noChangeArrowheads="1"/>
            </p:cNvSpPr>
            <p:nvPr/>
          </p:nvSpPr>
          <p:spPr bwMode="auto">
            <a:xfrm>
              <a:off x="4648200" y="4781490"/>
              <a:ext cx="2714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sz="2000" dirty="0" smtClean="0"/>
                <a:t>Request edge </a:t>
              </a:r>
              <a:r>
                <a:rPr lang="en-US" sz="2000" i="1" dirty="0">
                  <a:sym typeface="Symbol" pitchFamily="18" charset="2"/>
                </a:rPr>
                <a:t>P</a:t>
              </a:r>
              <a:r>
                <a:rPr lang="en-US" sz="2000" i="1" baseline="-25000" dirty="0">
                  <a:sym typeface="Symbol" pitchFamily="18" charset="2"/>
                </a:rPr>
                <a:t>i </a:t>
              </a:r>
              <a:r>
                <a:rPr lang="en-US" sz="2000" dirty="0" smtClean="0">
                  <a:sym typeface="Symbol" pitchFamily="18" charset="2"/>
                </a:rPr>
                <a:t> </a:t>
              </a:r>
              <a:r>
                <a:rPr lang="en-US" sz="2000" i="1" dirty="0" err="1">
                  <a:sym typeface="Symbol" pitchFamily="18" charset="2"/>
                </a:rPr>
                <a:t>R</a:t>
              </a:r>
              <a:r>
                <a:rPr lang="en-US" sz="2000" i="1" baseline="-25000" dirty="0" err="1">
                  <a:sym typeface="Symbol" pitchFamily="18" charset="2"/>
                </a:rPr>
                <a:t>j</a:t>
              </a:r>
              <a:endParaRPr lang="en-US" sz="2000" i="1" dirty="0">
                <a:sym typeface="Symbol" pitchFamily="18" charset="2"/>
              </a:endParaRPr>
            </a:p>
          </p:txBody>
        </p:sp>
      </p:grpSp>
    </p:spTree>
    <p:extLst>
      <p:ext uri="{BB962C8B-B14F-4D97-AF65-F5344CB8AC3E}">
        <p14:creationId xmlns:p14="http://schemas.microsoft.com/office/powerpoint/2010/main" val="88405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74650" y="228600"/>
            <a:ext cx="8153400" cy="914400"/>
          </a:xfrm>
        </p:spPr>
        <p:txBody>
          <a:bodyPr/>
          <a:lstStyle/>
          <a:p>
            <a:pPr>
              <a:defRPr/>
            </a:pPr>
            <a:r>
              <a:rPr lang="en-US" sz="3600" dirty="0" smtClean="0"/>
              <a:t>Resource-Allocation Graph (Cont.)</a:t>
            </a:r>
          </a:p>
        </p:txBody>
      </p:sp>
      <p:sp>
        <p:nvSpPr>
          <p:cNvPr id="12291" name="Rectangle 3"/>
          <p:cNvSpPr>
            <a:spLocks noGrp="1" noChangeArrowheads="1"/>
          </p:cNvSpPr>
          <p:nvPr>
            <p:ph idx="1"/>
          </p:nvPr>
        </p:nvSpPr>
        <p:spPr/>
        <p:txBody>
          <a:bodyPr/>
          <a:lstStyle/>
          <a:p>
            <a:r>
              <a:rPr lang="en-US" sz="1800" smtClean="0"/>
              <a:t>Process</a:t>
            </a:r>
            <a:br>
              <a:rPr lang="en-US" sz="1800" smtClean="0"/>
            </a:br>
            <a:r>
              <a:rPr lang="en-US" sz="1800" smtClean="0"/>
              <a:t/>
            </a:r>
            <a:br>
              <a:rPr lang="en-US" sz="1800" smtClean="0"/>
            </a:br>
            <a:r>
              <a:rPr lang="en-US" sz="1800" smtClean="0"/>
              <a:t/>
            </a:r>
            <a:br>
              <a:rPr lang="en-US" sz="1800" smtClean="0"/>
            </a:br>
            <a:endParaRPr lang="en-US" sz="1800" smtClean="0"/>
          </a:p>
          <a:p>
            <a:r>
              <a:rPr lang="en-US" sz="1800" smtClean="0"/>
              <a:t>Resource Type with 4 instances</a:t>
            </a:r>
          </a:p>
          <a:p>
            <a:pPr>
              <a:buFont typeface="Monotype Sorts" pitchFamily="2" charset="2"/>
              <a:buNone/>
            </a:pPr>
            <a:endParaRPr lang="en-US" sz="1800" smtClean="0"/>
          </a:p>
          <a:p>
            <a:endParaRPr lang="en-US" sz="1800" smtClean="0"/>
          </a:p>
          <a:p>
            <a:r>
              <a:rPr lang="en-US" sz="1800" i="1" smtClean="0"/>
              <a:t>P</a:t>
            </a:r>
            <a:r>
              <a:rPr lang="en-US" sz="1800" i="1" baseline="-25000" smtClean="0"/>
              <a:t>i</a:t>
            </a:r>
            <a:r>
              <a:rPr lang="en-US" sz="1800" i="1" smtClean="0"/>
              <a:t> </a:t>
            </a:r>
            <a:r>
              <a:rPr lang="en-US" sz="1800" smtClean="0"/>
              <a:t>requests instance of </a:t>
            </a:r>
            <a:r>
              <a:rPr lang="en-US" sz="1800" i="1" smtClean="0"/>
              <a:t>R</a:t>
            </a:r>
            <a:r>
              <a:rPr lang="en-US" sz="1800" i="1" baseline="-25000" smtClean="0"/>
              <a:t>j</a:t>
            </a:r>
            <a:endParaRPr lang="en-US" sz="1800" smtClean="0"/>
          </a:p>
          <a:p>
            <a:endParaRPr lang="en-US" sz="1800" smtClean="0"/>
          </a:p>
          <a:p>
            <a:pPr>
              <a:buFont typeface="Monotype Sorts" pitchFamily="2" charset="2"/>
              <a:buNone/>
            </a:pPr>
            <a:endParaRPr lang="en-US" sz="1800" smtClean="0"/>
          </a:p>
          <a:p>
            <a:r>
              <a:rPr lang="en-US" sz="1800" i="1" smtClean="0"/>
              <a:t>P</a:t>
            </a:r>
            <a:r>
              <a:rPr lang="en-US" sz="1800" i="1" baseline="-25000" smtClean="0"/>
              <a:t>i</a:t>
            </a:r>
            <a:r>
              <a:rPr lang="en-US" sz="1800" smtClean="0"/>
              <a:t> is holding an instance of </a:t>
            </a:r>
            <a:r>
              <a:rPr lang="en-US" sz="1800" i="1" smtClean="0"/>
              <a:t>R</a:t>
            </a:r>
            <a:r>
              <a:rPr lang="en-US" sz="1800" i="1" baseline="-25000" smtClean="0"/>
              <a:t>j</a:t>
            </a:r>
            <a:endParaRPr lang="en-US" sz="1800" i="1" smtClean="0"/>
          </a:p>
        </p:txBody>
      </p:sp>
      <p:sp>
        <p:nvSpPr>
          <p:cNvPr id="12292"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3"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t>P</a:t>
            </a:r>
            <a:r>
              <a:rPr lang="en-US" i="1" baseline="-25000"/>
              <a:t>i</a:t>
            </a:r>
            <a:endParaRPr lang="en-US"/>
          </a:p>
        </p:txBody>
      </p:sp>
      <p:sp>
        <p:nvSpPr>
          <p:cNvPr id="12294"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t>P</a:t>
            </a:r>
            <a:r>
              <a:rPr lang="en-US" i="1" baseline="-25000"/>
              <a:t>i</a:t>
            </a:r>
            <a:endParaRPr lang="en-US" i="1"/>
          </a:p>
        </p:txBody>
      </p:sp>
      <p:grpSp>
        <p:nvGrpSpPr>
          <p:cNvPr id="12295" name="Group 12"/>
          <p:cNvGrpSpPr>
            <a:grpSpLocks/>
          </p:cNvGrpSpPr>
          <p:nvPr/>
        </p:nvGrpSpPr>
        <p:grpSpPr bwMode="auto">
          <a:xfrm>
            <a:off x="4232275" y="3121025"/>
            <a:ext cx="438150" cy="419100"/>
            <a:chOff x="2666" y="1966"/>
            <a:chExt cx="276" cy="264"/>
          </a:xfrm>
        </p:grpSpPr>
        <p:sp>
          <p:nvSpPr>
            <p:cNvPr id="12312"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3"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4"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5"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6"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2296" name="Group 13"/>
          <p:cNvGrpSpPr>
            <a:grpSpLocks/>
          </p:cNvGrpSpPr>
          <p:nvPr/>
        </p:nvGrpSpPr>
        <p:grpSpPr bwMode="auto">
          <a:xfrm>
            <a:off x="4692650" y="4168775"/>
            <a:ext cx="438150" cy="419100"/>
            <a:chOff x="2666" y="1966"/>
            <a:chExt cx="276" cy="264"/>
          </a:xfrm>
        </p:grpSpPr>
        <p:sp>
          <p:nvSpPr>
            <p:cNvPr id="12307"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8"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9"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0"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11"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2297"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Text Box 20"/>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1400" i="1"/>
              <a:t>R</a:t>
            </a:r>
            <a:r>
              <a:rPr lang="en-US" sz="1400" i="1" baseline="-25000"/>
              <a:t>j</a:t>
            </a:r>
            <a:endParaRPr lang="en-US" sz="1400" i="1"/>
          </a:p>
        </p:txBody>
      </p:sp>
      <p:grpSp>
        <p:nvGrpSpPr>
          <p:cNvPr id="12299" name="Group 21"/>
          <p:cNvGrpSpPr>
            <a:grpSpLocks/>
          </p:cNvGrpSpPr>
          <p:nvPr/>
        </p:nvGrpSpPr>
        <p:grpSpPr bwMode="auto">
          <a:xfrm>
            <a:off x="4451350" y="5626100"/>
            <a:ext cx="438150" cy="419100"/>
            <a:chOff x="2666" y="1966"/>
            <a:chExt cx="276" cy="264"/>
          </a:xfrm>
        </p:grpSpPr>
        <p:sp>
          <p:nvSpPr>
            <p:cNvPr id="12302"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3"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4"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5"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6"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2300"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Text Box 28"/>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1400" i="1"/>
              <a:t>R</a:t>
            </a:r>
            <a:r>
              <a:rPr lang="en-US" sz="1400" i="1" baseline="-25000"/>
              <a:t>j</a:t>
            </a:r>
            <a:endParaRPr lang="en-US" sz="1400" i="1"/>
          </a:p>
        </p:txBody>
      </p:sp>
    </p:spTree>
    <p:extLst>
      <p:ext uri="{BB962C8B-B14F-4D97-AF65-F5344CB8AC3E}">
        <p14:creationId xmlns:p14="http://schemas.microsoft.com/office/powerpoint/2010/main" val="96713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2300" y="203200"/>
            <a:ext cx="7924800" cy="762000"/>
          </a:xfrm>
        </p:spPr>
        <p:txBody>
          <a:bodyPr/>
          <a:lstStyle/>
          <a:p>
            <a:pPr>
              <a:defRPr/>
            </a:pPr>
            <a:r>
              <a:rPr lang="en-US" sz="3000" dirty="0" smtClean="0"/>
              <a:t>Example of a Resource Allocation Graph</a:t>
            </a:r>
          </a:p>
        </p:txBody>
      </p:sp>
      <p:sp>
        <p:nvSpPr>
          <p:cNvPr id="4" name="Content Placeholder 3"/>
          <p:cNvSpPr>
            <a:spLocks noGrp="1"/>
          </p:cNvSpPr>
          <p:nvPr>
            <p:ph sz="quarter" idx="13"/>
          </p:nvPr>
        </p:nvSpPr>
        <p:spPr>
          <a:xfrm>
            <a:off x="381000" y="1594427"/>
            <a:ext cx="4041648" cy="3688773"/>
          </a:xfrm>
        </p:spPr>
        <p:txBody>
          <a:bodyPr>
            <a:normAutofit/>
          </a:bodyPr>
          <a:lstStyle/>
          <a:p>
            <a:r>
              <a:rPr lang="pt-BR" sz="2400" dirty="0" smtClean="0"/>
              <a:t> </a:t>
            </a:r>
            <a:r>
              <a:rPr lang="pt-BR" sz="2400" dirty="0"/>
              <a:t>P ={P1, P2, P3}</a:t>
            </a:r>
          </a:p>
          <a:p>
            <a:r>
              <a:rPr lang="pt-BR" sz="2400" dirty="0" smtClean="0"/>
              <a:t> </a:t>
            </a:r>
            <a:r>
              <a:rPr lang="pt-BR" sz="2400" dirty="0"/>
              <a:t>R ={R1, R2, R3, R4} </a:t>
            </a:r>
            <a:endParaRPr lang="pt-BR" sz="2400" dirty="0" smtClean="0"/>
          </a:p>
          <a:p>
            <a:r>
              <a:rPr lang="pt-BR" sz="2400" dirty="0" smtClean="0"/>
              <a:t>E </a:t>
            </a:r>
            <a:r>
              <a:rPr lang="pt-BR" sz="2400" dirty="0"/>
              <a:t>={P1 → R1, P2 → R3, R1 → P2, R2 → P2, </a:t>
            </a:r>
            <a:br>
              <a:rPr lang="pt-BR" sz="2400" dirty="0"/>
            </a:br>
            <a:r>
              <a:rPr lang="pt-BR" sz="2400" dirty="0" smtClean="0"/>
              <a:t>R2 </a:t>
            </a:r>
            <a:r>
              <a:rPr lang="pt-BR" sz="2400" dirty="0"/>
              <a:t>→ P1, R3 → P3} </a:t>
            </a:r>
            <a:endParaRPr lang="en-US" sz="2400" dirty="0"/>
          </a:p>
        </p:txBody>
      </p:sp>
      <p:pic>
        <p:nvPicPr>
          <p:cNvPr id="7"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5087784" y="1435100"/>
            <a:ext cx="3057831" cy="4525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68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6500" y="317500"/>
            <a:ext cx="5448300" cy="838200"/>
          </a:xfrm>
        </p:spPr>
        <p:txBody>
          <a:bodyPr/>
          <a:lstStyle/>
          <a:p>
            <a:pPr>
              <a:defRPr/>
            </a:pPr>
            <a:r>
              <a:rPr lang="en-US" dirty="0" smtClean="0"/>
              <a:t>Basic Facts</a:t>
            </a:r>
          </a:p>
        </p:txBody>
      </p:sp>
      <p:sp>
        <p:nvSpPr>
          <p:cNvPr id="16387" name="Rectangle 3"/>
          <p:cNvSpPr>
            <a:spLocks noGrp="1" noChangeArrowheads="1"/>
          </p:cNvSpPr>
          <p:nvPr>
            <p:ph idx="1"/>
          </p:nvPr>
        </p:nvSpPr>
        <p:spPr>
          <a:xfrm>
            <a:off x="839788" y="1517650"/>
            <a:ext cx="7504112" cy="4349750"/>
          </a:xfrm>
        </p:spPr>
        <p:txBody>
          <a:bodyPr/>
          <a:lstStyle/>
          <a:p>
            <a:r>
              <a:rPr lang="en-US" sz="2400" dirty="0" smtClean="0"/>
              <a:t>If graph contains no cycles </a:t>
            </a:r>
            <a:r>
              <a:rPr lang="en-US" sz="2400" dirty="0" smtClean="0">
                <a:sym typeface="Symbol" pitchFamily="18" charset="2"/>
              </a:rPr>
              <a:t> no deadlock.</a:t>
            </a:r>
            <a:br>
              <a:rPr lang="en-US" sz="2400" dirty="0" smtClean="0">
                <a:sym typeface="Symbol" pitchFamily="18" charset="2"/>
              </a:rPr>
            </a:br>
            <a:endParaRPr lang="en-US" sz="2400" dirty="0" smtClean="0">
              <a:sym typeface="Symbol" pitchFamily="18" charset="2"/>
            </a:endParaRPr>
          </a:p>
          <a:p>
            <a:r>
              <a:rPr lang="en-US" sz="2400" dirty="0" smtClean="0">
                <a:sym typeface="Symbol" pitchFamily="18" charset="2"/>
              </a:rPr>
              <a:t>If graph contains a cycle  a deadlock may occur</a:t>
            </a:r>
          </a:p>
          <a:p>
            <a:pPr lvl="2">
              <a:buFont typeface="Wingdings" pitchFamily="2" charset="2"/>
              <a:buChar char="Ø"/>
            </a:pPr>
            <a:r>
              <a:rPr lang="en-US" dirty="0" smtClean="0">
                <a:sym typeface="Symbol" pitchFamily="18" charset="2"/>
              </a:rPr>
              <a:t>if only one instance per resource type, then </a:t>
            </a:r>
            <a:r>
              <a:rPr lang="en-US" b="1" dirty="0" smtClean="0">
                <a:sym typeface="Symbol" pitchFamily="18" charset="2"/>
              </a:rPr>
              <a:t>deadlock</a:t>
            </a:r>
            <a:r>
              <a:rPr lang="en-US" dirty="0" smtClean="0">
                <a:sym typeface="Symbol" pitchFamily="18" charset="2"/>
              </a:rPr>
              <a:t>.</a:t>
            </a:r>
          </a:p>
          <a:p>
            <a:pPr lvl="2">
              <a:buFont typeface="Wingdings" pitchFamily="2" charset="2"/>
              <a:buChar char="Ø"/>
            </a:pPr>
            <a:r>
              <a:rPr lang="en-US" dirty="0" smtClean="0">
                <a:sym typeface="Symbol" pitchFamily="18" charset="2"/>
              </a:rPr>
              <a:t>if several instances per resource type, </a:t>
            </a:r>
            <a:r>
              <a:rPr lang="en-US" b="1" dirty="0" smtClean="0">
                <a:sym typeface="Symbol" pitchFamily="18" charset="2"/>
              </a:rPr>
              <a:t>possibility</a:t>
            </a:r>
            <a:r>
              <a:rPr lang="en-US" dirty="0" smtClean="0">
                <a:sym typeface="Symbol" pitchFamily="18" charset="2"/>
              </a:rPr>
              <a:t> of deadlock.</a:t>
            </a:r>
          </a:p>
        </p:txBody>
      </p:sp>
    </p:spTree>
    <p:extLst>
      <p:ext uri="{BB962C8B-B14F-4D97-AF65-F5344CB8AC3E}">
        <p14:creationId xmlns:p14="http://schemas.microsoft.com/office/powerpoint/2010/main" val="131631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9242" y="152400"/>
            <a:ext cx="8001000" cy="609600"/>
          </a:xfrm>
        </p:spPr>
        <p:txBody>
          <a:bodyPr/>
          <a:lstStyle/>
          <a:p>
            <a:pPr>
              <a:defRPr/>
            </a:pPr>
            <a:r>
              <a:rPr lang="en-US" sz="2800" dirty="0" smtClean="0"/>
              <a:t>Resource Allocation Graph With A Deadlock</a:t>
            </a:r>
          </a:p>
        </p:txBody>
      </p:sp>
      <p:sp>
        <p:nvSpPr>
          <p:cNvPr id="2" name="Content Placeholder 1"/>
          <p:cNvSpPr>
            <a:spLocks noGrp="1"/>
          </p:cNvSpPr>
          <p:nvPr>
            <p:ph idx="1"/>
          </p:nvPr>
        </p:nvSpPr>
        <p:spPr>
          <a:xfrm>
            <a:off x="457200" y="1066800"/>
            <a:ext cx="8229600" cy="5059363"/>
          </a:xfrm>
        </p:spPr>
        <p:txBody>
          <a:bodyPr>
            <a:normAutofit fontScale="55000" lnSpcReduction="20000"/>
          </a:bodyPr>
          <a:lstStyle/>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endParaRPr lang="en-US" i="1" dirty="0"/>
          </a:p>
          <a:p>
            <a:endParaRPr lang="en-US" sz="8000" i="1" dirty="0" smtClean="0"/>
          </a:p>
          <a:p>
            <a:r>
              <a:rPr lang="en-US" sz="3600" i="1" dirty="0" smtClean="0"/>
              <a:t>In the figure At this point, two minimal cycles exist in the </a:t>
            </a:r>
            <a:r>
              <a:rPr lang="en-US" sz="3600" i="1" dirty="0"/>
              <a:t>system: </a:t>
            </a:r>
            <a:endParaRPr lang="en-US" sz="3600" i="1" dirty="0" smtClean="0"/>
          </a:p>
          <a:p>
            <a:pPr lvl="1"/>
            <a:r>
              <a:rPr lang="en-US" b="1" i="1" dirty="0" smtClean="0"/>
              <a:t>P1 → R1 → P2 → R3 → P3 → R2 → P1</a:t>
            </a:r>
          </a:p>
          <a:p>
            <a:pPr lvl="1"/>
            <a:r>
              <a:rPr lang="en-US" b="1" i="1" dirty="0" smtClean="0"/>
              <a:t> P2 → R3 → P3 → R2 → P2 </a:t>
            </a:r>
            <a:endParaRPr lang="en-US" b="1" i="1" dirty="0"/>
          </a:p>
        </p:txBody>
      </p:sp>
      <p:pic>
        <p:nvPicPr>
          <p:cNvPr id="14339" name="Picture 6"/>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3124200" y="939801"/>
            <a:ext cx="2491085" cy="36698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2" descr="E:\Arif\Summer2020\CSE461\bracu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5410200"/>
            <a:ext cx="1055583" cy="968534"/>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a:xfrm>
            <a:off x="3517900" y="1739019"/>
            <a:ext cx="1658835" cy="1436935"/>
          </a:xfrm>
          <a:custGeom>
            <a:avLst/>
            <a:gdLst>
              <a:gd name="connsiteX0" fmla="*/ 0 w 1658835"/>
              <a:gd name="connsiteY0" fmla="*/ 483481 h 1436935"/>
              <a:gd name="connsiteX1" fmla="*/ 317500 w 1658835"/>
              <a:gd name="connsiteY1" fmla="*/ 13581 h 1436935"/>
              <a:gd name="connsiteX2" fmla="*/ 736600 w 1658835"/>
              <a:gd name="connsiteY2" fmla="*/ 953381 h 1436935"/>
              <a:gd name="connsiteX3" fmla="*/ 1333500 w 1658835"/>
              <a:gd name="connsiteY3" fmla="*/ 38981 h 1436935"/>
              <a:gd name="connsiteX4" fmla="*/ 1612900 w 1658835"/>
              <a:gd name="connsiteY4" fmla="*/ 661281 h 1436935"/>
              <a:gd name="connsiteX5" fmla="*/ 381000 w 1658835"/>
              <a:gd name="connsiteY5" fmla="*/ 1435981 h 1436935"/>
              <a:gd name="connsiteX6" fmla="*/ 12700 w 1658835"/>
              <a:gd name="connsiteY6" fmla="*/ 788281 h 143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8835" h="1436935">
                <a:moveTo>
                  <a:pt x="0" y="483481"/>
                </a:moveTo>
                <a:cubicBezTo>
                  <a:pt x="97366" y="209372"/>
                  <a:pt x="194733" y="-64736"/>
                  <a:pt x="317500" y="13581"/>
                </a:cubicBezTo>
                <a:cubicBezTo>
                  <a:pt x="440267" y="91898"/>
                  <a:pt x="567267" y="949148"/>
                  <a:pt x="736600" y="953381"/>
                </a:cubicBezTo>
                <a:cubicBezTo>
                  <a:pt x="905933" y="957614"/>
                  <a:pt x="1187450" y="87664"/>
                  <a:pt x="1333500" y="38981"/>
                </a:cubicBezTo>
                <a:cubicBezTo>
                  <a:pt x="1479550" y="-9702"/>
                  <a:pt x="1771650" y="428448"/>
                  <a:pt x="1612900" y="661281"/>
                </a:cubicBezTo>
                <a:cubicBezTo>
                  <a:pt x="1454150" y="894114"/>
                  <a:pt x="647700" y="1414814"/>
                  <a:pt x="381000" y="1435981"/>
                </a:cubicBezTo>
                <a:cubicBezTo>
                  <a:pt x="114300" y="1457148"/>
                  <a:pt x="63500" y="1122714"/>
                  <a:pt x="12700" y="788281"/>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4214990" y="1775693"/>
            <a:ext cx="1001864" cy="1350330"/>
          </a:xfrm>
          <a:custGeom>
            <a:avLst/>
            <a:gdLst>
              <a:gd name="connsiteX0" fmla="*/ 357010 w 1001864"/>
              <a:gd name="connsiteY0" fmla="*/ 421407 h 1350330"/>
              <a:gd name="connsiteX1" fmla="*/ 674510 w 1001864"/>
              <a:gd name="connsiteY1" fmla="*/ 2307 h 1350330"/>
              <a:gd name="connsiteX2" fmla="*/ 979310 w 1001864"/>
              <a:gd name="connsiteY2" fmla="*/ 586507 h 1350330"/>
              <a:gd name="connsiteX3" fmla="*/ 26810 w 1001864"/>
              <a:gd name="connsiteY3" fmla="*/ 1348507 h 1350330"/>
              <a:gd name="connsiteX4" fmla="*/ 242710 w 1001864"/>
              <a:gd name="connsiteY4" fmla="*/ 815107 h 1350330"/>
              <a:gd name="connsiteX5" fmla="*/ 242710 w 1001864"/>
              <a:gd name="connsiteY5" fmla="*/ 815107 h 13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864" h="1350330">
                <a:moveTo>
                  <a:pt x="357010" y="421407"/>
                </a:moveTo>
                <a:cubicBezTo>
                  <a:pt x="463901" y="198098"/>
                  <a:pt x="570793" y="-25210"/>
                  <a:pt x="674510" y="2307"/>
                </a:cubicBezTo>
                <a:cubicBezTo>
                  <a:pt x="778227" y="29824"/>
                  <a:pt x="1087260" y="362140"/>
                  <a:pt x="979310" y="586507"/>
                </a:cubicBezTo>
                <a:cubicBezTo>
                  <a:pt x="871360" y="810874"/>
                  <a:pt x="149577" y="1310407"/>
                  <a:pt x="26810" y="1348507"/>
                </a:cubicBezTo>
                <a:cubicBezTo>
                  <a:pt x="-95957" y="1386607"/>
                  <a:pt x="242710" y="815107"/>
                  <a:pt x="242710" y="815107"/>
                </a:cubicBezTo>
                <a:lnTo>
                  <a:pt x="242710" y="815107"/>
                </a:ln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59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38175" y="323850"/>
            <a:ext cx="8226425" cy="457200"/>
          </a:xfrm>
        </p:spPr>
        <p:txBody>
          <a:bodyPr/>
          <a:lstStyle/>
          <a:p>
            <a:pPr>
              <a:defRPr/>
            </a:pPr>
            <a:r>
              <a:rPr lang="en-US" sz="2200" smtClean="0"/>
              <a:t>Resource Allocation Graph With A Cycle But No Deadlock</a:t>
            </a:r>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801938" y="1636713"/>
            <a:ext cx="3444875" cy="44116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05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228600"/>
            <a:ext cx="8001000" cy="838200"/>
          </a:xfrm>
        </p:spPr>
        <p:txBody>
          <a:bodyPr/>
          <a:lstStyle/>
          <a:p>
            <a:pPr>
              <a:defRPr/>
            </a:pPr>
            <a:r>
              <a:rPr lang="en-US" sz="3600" dirty="0" smtClean="0"/>
              <a:t>Methods for Handling Deadlocks</a:t>
            </a:r>
          </a:p>
        </p:txBody>
      </p:sp>
      <p:sp>
        <p:nvSpPr>
          <p:cNvPr id="17411" name="Rectangle 3"/>
          <p:cNvSpPr>
            <a:spLocks noGrp="1" noChangeArrowheads="1"/>
          </p:cNvSpPr>
          <p:nvPr>
            <p:ph idx="1"/>
          </p:nvPr>
        </p:nvSpPr>
        <p:spPr>
          <a:xfrm>
            <a:off x="827088" y="1531938"/>
            <a:ext cx="7088187" cy="4746625"/>
          </a:xfrm>
        </p:spPr>
        <p:txBody>
          <a:bodyPr/>
          <a:lstStyle/>
          <a:p>
            <a:r>
              <a:rPr lang="en-US" sz="1800" dirty="0" smtClean="0"/>
              <a:t>Ensure that the system will </a:t>
            </a:r>
            <a:r>
              <a:rPr lang="en-US" sz="1800" i="1" dirty="0" smtClean="0"/>
              <a:t>never</a:t>
            </a:r>
            <a:r>
              <a:rPr lang="en-US" sz="1800" dirty="0" smtClean="0"/>
              <a:t> enter a deadlock state (</a:t>
            </a:r>
            <a:r>
              <a:rPr lang="en-US" sz="1800" dirty="0" smtClean="0">
                <a:solidFill>
                  <a:srgbClr val="FF0000"/>
                </a:solidFill>
              </a:rPr>
              <a:t>Deadlock prevention</a:t>
            </a:r>
            <a:r>
              <a:rPr lang="en-US" sz="1800" dirty="0" smtClean="0"/>
              <a:t>).</a:t>
            </a:r>
          </a:p>
          <a:p>
            <a:r>
              <a:rPr lang="en-US" sz="1800" dirty="0" smtClean="0"/>
              <a:t>In deadlock avoidance, the request for any resource will be granted if the resulting state of the system doesn't cause deadlock in the system. In order to avoid deadlocks, the process must tell OS, the maximum number of resources a process can request to complete its execution.(</a:t>
            </a:r>
            <a:r>
              <a:rPr lang="en-US" sz="1800" dirty="0" smtClean="0">
                <a:solidFill>
                  <a:srgbClr val="FF0000"/>
                </a:solidFill>
              </a:rPr>
              <a:t>Deadlock avoidance</a:t>
            </a:r>
            <a:r>
              <a:rPr lang="en-US" sz="1800" dirty="0" smtClean="0"/>
              <a:t>).</a:t>
            </a:r>
          </a:p>
          <a:p>
            <a:r>
              <a:rPr lang="en-US" sz="1800" dirty="0" smtClean="0"/>
              <a:t>Allow the system to enter a deadlock state and then recover (</a:t>
            </a:r>
            <a:r>
              <a:rPr lang="en-US" sz="1800" dirty="0" smtClean="0">
                <a:solidFill>
                  <a:srgbClr val="FF0000"/>
                </a:solidFill>
              </a:rPr>
              <a:t>Deadlock detection and recovery</a:t>
            </a:r>
            <a:r>
              <a:rPr lang="en-US" sz="1800" dirty="0" smtClean="0"/>
              <a:t>).</a:t>
            </a:r>
          </a:p>
          <a:p>
            <a:r>
              <a:rPr lang="en-US" sz="1800" dirty="0" smtClean="0"/>
              <a:t>Ignore the problem and pretend that deadlocks never occur in the system; used by most operating systems, including UNIX. (</a:t>
            </a:r>
            <a:r>
              <a:rPr lang="en-US" sz="1800" dirty="0" smtClean="0">
                <a:solidFill>
                  <a:srgbClr val="FF0000"/>
                </a:solidFill>
              </a:rPr>
              <a:t>Ignorance</a:t>
            </a:r>
            <a:r>
              <a:rPr lang="en-US" sz="1800" dirty="0" smtClean="0"/>
              <a:t>)</a:t>
            </a:r>
            <a:br>
              <a:rPr lang="en-US" sz="1800" dirty="0" smtClean="0"/>
            </a:br>
            <a:endParaRPr lang="en-US" sz="1800" dirty="0" smtClean="0"/>
          </a:p>
          <a:p>
            <a:endParaRPr lang="en-US" sz="1800" dirty="0" smtClean="0"/>
          </a:p>
        </p:txBody>
      </p:sp>
    </p:spTree>
    <p:extLst>
      <p:ext uri="{BB962C8B-B14F-4D97-AF65-F5344CB8AC3E}">
        <p14:creationId xmlns:p14="http://schemas.microsoft.com/office/powerpoint/2010/main" val="141557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Covered in chapter 7</a:t>
            </a:r>
            <a:endParaRPr lang="en-US" dirty="0"/>
          </a:p>
        </p:txBody>
      </p:sp>
      <p:sp>
        <p:nvSpPr>
          <p:cNvPr id="4099" name="Content Placeholder 4"/>
          <p:cNvSpPr>
            <a:spLocks noGrp="1"/>
          </p:cNvSpPr>
          <p:nvPr>
            <p:ph idx="1"/>
          </p:nvPr>
        </p:nvSpPr>
        <p:spPr/>
        <p:txBody>
          <a:bodyPr/>
          <a:lstStyle/>
          <a:p>
            <a:pPr>
              <a:buSzPct val="85000"/>
            </a:pPr>
            <a:r>
              <a:rPr lang="en-US" sz="2400" smtClean="0">
                <a:ea typeface="ＭＳ Ｐゴシック" charset="-128"/>
              </a:rPr>
              <a:t>The Deadlock Problem</a:t>
            </a:r>
          </a:p>
          <a:p>
            <a:pPr>
              <a:buSzPct val="85000"/>
            </a:pPr>
            <a:r>
              <a:rPr lang="en-US" sz="2400" smtClean="0">
                <a:ea typeface="ＭＳ Ｐゴシック" charset="-128"/>
              </a:rPr>
              <a:t>System Model</a:t>
            </a:r>
          </a:p>
          <a:p>
            <a:pPr>
              <a:buSzPct val="85000"/>
            </a:pPr>
            <a:r>
              <a:rPr lang="en-US" sz="2400" smtClean="0">
                <a:ea typeface="ＭＳ Ｐゴシック" charset="-128"/>
              </a:rPr>
              <a:t>Deadlock Characterization</a:t>
            </a:r>
          </a:p>
          <a:p>
            <a:pPr>
              <a:buSzPct val="85000"/>
            </a:pPr>
            <a:r>
              <a:rPr lang="en-US" sz="2400" smtClean="0">
                <a:ea typeface="ＭＳ Ｐゴシック" charset="-128"/>
              </a:rPr>
              <a:t>Methods for Handling Deadlocks</a:t>
            </a:r>
          </a:p>
          <a:p>
            <a:r>
              <a:rPr lang="en-US" sz="2400" smtClean="0">
                <a:ea typeface="ＭＳ Ｐゴシック" charset="-128"/>
              </a:rPr>
              <a:t>Deadlock Prevention</a:t>
            </a:r>
          </a:p>
          <a:p>
            <a:pPr>
              <a:buSzPct val="85000"/>
            </a:pPr>
            <a:r>
              <a:rPr lang="en-US" sz="2400" smtClean="0">
                <a:ea typeface="ＭＳ Ｐゴシック" charset="-128"/>
              </a:rPr>
              <a:t>Deadlock Avoidance</a:t>
            </a:r>
          </a:p>
          <a:p>
            <a:pPr>
              <a:buSzPct val="85000"/>
            </a:pPr>
            <a:r>
              <a:rPr lang="en-US" sz="2400" smtClean="0">
                <a:ea typeface="ＭＳ Ｐゴシック" charset="-128"/>
              </a:rPr>
              <a:t>Deadlock Detection </a:t>
            </a:r>
          </a:p>
          <a:p>
            <a:pPr>
              <a:buSzPct val="85000"/>
            </a:pPr>
            <a:r>
              <a:rPr lang="en-US" sz="2400" smtClean="0">
                <a:ea typeface="ＭＳ Ｐゴシック" charset="-128"/>
              </a:rPr>
              <a:t>Recovery from Deadlock </a:t>
            </a:r>
          </a:p>
          <a:p>
            <a:endParaRPr lang="en-US" sz="2400" smtClean="0"/>
          </a:p>
        </p:txBody>
      </p:sp>
    </p:spTree>
    <p:extLst>
      <p:ext uri="{BB962C8B-B14F-4D97-AF65-F5344CB8AC3E}">
        <p14:creationId xmlns:p14="http://schemas.microsoft.com/office/powerpoint/2010/main" val="396790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736600"/>
          </a:xfrm>
        </p:spPr>
        <p:txBody>
          <a:bodyPr/>
          <a:lstStyle/>
          <a:p>
            <a:r>
              <a:rPr lang="en-US" sz="3600" dirty="0"/>
              <a:t>Methods for Handling Deadlocks</a:t>
            </a:r>
          </a:p>
        </p:txBody>
      </p:sp>
      <p:sp>
        <p:nvSpPr>
          <p:cNvPr id="3" name="Content Placeholder 2"/>
          <p:cNvSpPr>
            <a:spLocks noGrp="1"/>
          </p:cNvSpPr>
          <p:nvPr>
            <p:ph idx="1"/>
          </p:nvPr>
        </p:nvSpPr>
        <p:spPr>
          <a:xfrm>
            <a:off x="762000" y="1752600"/>
            <a:ext cx="7239000" cy="3200400"/>
          </a:xfrm>
        </p:spPr>
        <p:txBody>
          <a:bodyPr/>
          <a:lstStyle/>
          <a:p>
            <a:r>
              <a:rPr lang="en-US" sz="2800" dirty="0">
                <a:solidFill>
                  <a:srgbClr val="C00000"/>
                </a:solidFill>
              </a:rPr>
              <a:t>Deadlock </a:t>
            </a:r>
            <a:r>
              <a:rPr lang="en-US" sz="2800" dirty="0" smtClean="0">
                <a:solidFill>
                  <a:srgbClr val="C00000"/>
                </a:solidFill>
              </a:rPr>
              <a:t>prevention</a:t>
            </a:r>
          </a:p>
          <a:p>
            <a:r>
              <a:rPr lang="en-US" sz="2800" dirty="0">
                <a:solidFill>
                  <a:schemeClr val="tx1"/>
                </a:solidFill>
              </a:rPr>
              <a:t>Deadlock </a:t>
            </a:r>
            <a:r>
              <a:rPr lang="en-US" sz="2800" dirty="0" smtClean="0">
                <a:solidFill>
                  <a:schemeClr val="tx1"/>
                </a:solidFill>
              </a:rPr>
              <a:t>avoidance</a:t>
            </a:r>
          </a:p>
          <a:p>
            <a:r>
              <a:rPr lang="en-US" sz="2800" dirty="0">
                <a:solidFill>
                  <a:schemeClr val="tx1"/>
                </a:solidFill>
              </a:rPr>
              <a:t>Deadlock detection and </a:t>
            </a:r>
            <a:r>
              <a:rPr lang="en-US" sz="2800" dirty="0" smtClean="0">
                <a:solidFill>
                  <a:schemeClr val="tx1"/>
                </a:solidFill>
              </a:rPr>
              <a:t>recovery</a:t>
            </a:r>
          </a:p>
          <a:p>
            <a:r>
              <a:rPr lang="en-US" sz="2800" dirty="0">
                <a:solidFill>
                  <a:schemeClr val="tx1"/>
                </a:solidFill>
              </a:rPr>
              <a:t>Ignorance</a:t>
            </a:r>
            <a:endParaRPr lang="en-US" sz="2800" dirty="0" smtClean="0">
              <a:solidFill>
                <a:schemeClr val="tx1"/>
              </a:solidFill>
            </a:endParaRPr>
          </a:p>
          <a:p>
            <a:endParaRPr lang="en-US" dirty="0"/>
          </a:p>
        </p:txBody>
      </p:sp>
    </p:spTree>
    <p:extLst>
      <p:ext uri="{BB962C8B-B14F-4D97-AF65-F5344CB8AC3E}">
        <p14:creationId xmlns:p14="http://schemas.microsoft.com/office/powerpoint/2010/main" val="2172679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1273" y="259031"/>
            <a:ext cx="7391400" cy="762000"/>
          </a:xfrm>
        </p:spPr>
        <p:txBody>
          <a:bodyPr/>
          <a:lstStyle/>
          <a:p>
            <a:pPr>
              <a:defRPr/>
            </a:pPr>
            <a:r>
              <a:rPr lang="en-US" sz="3600" dirty="0" smtClean="0"/>
              <a:t>Deadlock Prevention</a:t>
            </a:r>
          </a:p>
        </p:txBody>
      </p:sp>
      <p:sp>
        <p:nvSpPr>
          <p:cNvPr id="18435" name="Rectangle 3"/>
          <p:cNvSpPr>
            <a:spLocks noGrp="1" noChangeArrowheads="1"/>
          </p:cNvSpPr>
          <p:nvPr>
            <p:ph idx="1"/>
          </p:nvPr>
        </p:nvSpPr>
        <p:spPr>
          <a:xfrm>
            <a:off x="1447800" y="2057400"/>
            <a:ext cx="6781800" cy="3962400"/>
          </a:xfrm>
        </p:spPr>
        <p:txBody>
          <a:bodyPr>
            <a:normAutofit/>
          </a:bodyPr>
          <a:lstStyle/>
          <a:p>
            <a:pPr marL="0" indent="0">
              <a:buNone/>
            </a:pPr>
            <a:r>
              <a:rPr lang="en-US" sz="1800" b="1" dirty="0" smtClean="0"/>
              <a:t> 1.Mutual Exclusion</a:t>
            </a:r>
            <a:r>
              <a:rPr lang="en-US" sz="1800" dirty="0" smtClean="0"/>
              <a:t> – not required for sharable resources; must hold for non-sharable resources.</a:t>
            </a:r>
            <a:br>
              <a:rPr lang="en-US" sz="1800" dirty="0" smtClean="0"/>
            </a:br>
            <a:endParaRPr lang="en-US" sz="1800" dirty="0" smtClean="0"/>
          </a:p>
        </p:txBody>
      </p:sp>
      <p:sp>
        <p:nvSpPr>
          <p:cNvPr id="18436" name="Text Box 4"/>
          <p:cNvSpPr txBox="1">
            <a:spLocks noChangeArrowheads="1"/>
          </p:cNvSpPr>
          <p:nvPr/>
        </p:nvSpPr>
        <p:spPr bwMode="auto">
          <a:xfrm>
            <a:off x="831273" y="1198831"/>
            <a:ext cx="762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400" dirty="0" smtClean="0"/>
              <a:t>Eliminate </a:t>
            </a:r>
            <a:r>
              <a:rPr lang="en-US" sz="2400" dirty="0"/>
              <a:t>one of the four </a:t>
            </a:r>
            <a:r>
              <a:rPr lang="en-US" sz="2400" dirty="0" smtClean="0"/>
              <a:t>conditions.</a:t>
            </a:r>
            <a:endParaRPr lang="en-US" sz="2400" dirty="0"/>
          </a:p>
        </p:txBody>
      </p:sp>
      <p:grpSp>
        <p:nvGrpSpPr>
          <p:cNvPr id="22" name="Group 21"/>
          <p:cNvGrpSpPr/>
          <p:nvPr/>
        </p:nvGrpSpPr>
        <p:grpSpPr>
          <a:xfrm>
            <a:off x="3492500" y="3568700"/>
            <a:ext cx="2527300" cy="1647825"/>
            <a:chOff x="3492500" y="3568700"/>
            <a:chExt cx="2527300" cy="1647825"/>
          </a:xfrm>
        </p:grpSpPr>
        <p:sp>
          <p:nvSpPr>
            <p:cNvPr id="2" name="Oval 1"/>
            <p:cNvSpPr/>
            <p:nvPr/>
          </p:nvSpPr>
          <p:spPr>
            <a:xfrm>
              <a:off x="5308600" y="4606925"/>
              <a:ext cx="711200"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P2</a:t>
              </a:r>
              <a:endParaRPr lang="en-US" sz="1800" b="1" dirty="0">
                <a:solidFill>
                  <a:schemeClr val="tx1"/>
                </a:solidFill>
              </a:endParaRPr>
            </a:p>
          </p:txBody>
        </p:sp>
        <p:sp>
          <p:nvSpPr>
            <p:cNvPr id="7" name="Oval 6"/>
            <p:cNvSpPr/>
            <p:nvPr/>
          </p:nvSpPr>
          <p:spPr>
            <a:xfrm>
              <a:off x="3492500" y="4619625"/>
              <a:ext cx="711200"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P1</a:t>
              </a:r>
              <a:endParaRPr lang="en-US" sz="1800" b="1" dirty="0">
                <a:solidFill>
                  <a:schemeClr val="tx1"/>
                </a:solidFill>
              </a:endParaRPr>
            </a:p>
          </p:txBody>
        </p:sp>
        <p:sp>
          <p:nvSpPr>
            <p:cNvPr id="3" name="Rectangle 2"/>
            <p:cNvSpPr/>
            <p:nvPr/>
          </p:nvSpPr>
          <p:spPr>
            <a:xfrm>
              <a:off x="3492500" y="3581400"/>
              <a:ext cx="711200"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R1</a:t>
              </a:r>
              <a:endParaRPr lang="en-US" b="1" dirty="0">
                <a:solidFill>
                  <a:schemeClr val="tx1"/>
                </a:solidFill>
              </a:endParaRPr>
            </a:p>
          </p:txBody>
        </p:sp>
        <p:sp>
          <p:nvSpPr>
            <p:cNvPr id="9" name="Rectangle 8"/>
            <p:cNvSpPr/>
            <p:nvPr/>
          </p:nvSpPr>
          <p:spPr>
            <a:xfrm>
              <a:off x="5308600" y="3568700"/>
              <a:ext cx="711200"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R2</a:t>
              </a:r>
              <a:endParaRPr lang="en-US" b="1" dirty="0">
                <a:solidFill>
                  <a:schemeClr val="tx1"/>
                </a:solidFill>
              </a:endParaRPr>
            </a:p>
          </p:txBody>
        </p:sp>
        <p:cxnSp>
          <p:nvCxnSpPr>
            <p:cNvPr id="5" name="Straight Arrow Connector 4"/>
            <p:cNvCxnSpPr>
              <a:stCxn id="3" idx="2"/>
              <a:endCxn id="7" idx="0"/>
            </p:cNvCxnSpPr>
            <p:nvPr/>
          </p:nvCxnSpPr>
          <p:spPr>
            <a:xfrm>
              <a:off x="3848100" y="4102100"/>
              <a:ext cx="0" cy="517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2" idx="0"/>
            </p:cNvCxnSpPr>
            <p:nvPr/>
          </p:nvCxnSpPr>
          <p:spPr>
            <a:xfrm>
              <a:off x="5664200" y="4089400"/>
              <a:ext cx="0" cy="517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7"/>
            </p:cNvCxnSpPr>
            <p:nvPr/>
          </p:nvCxnSpPr>
          <p:spPr>
            <a:xfrm flipV="1">
              <a:off x="4099547" y="4089400"/>
              <a:ext cx="1209053" cy="617639"/>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 idx="1"/>
            </p:cNvCxnSpPr>
            <p:nvPr/>
          </p:nvCxnSpPr>
          <p:spPr>
            <a:xfrm flipH="1" flipV="1">
              <a:off x="4203700" y="4102100"/>
              <a:ext cx="1209053" cy="592239"/>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98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990600"/>
          </a:xfrm>
        </p:spPr>
        <p:txBody>
          <a:bodyPr/>
          <a:lstStyle/>
          <a:p>
            <a:r>
              <a:rPr lang="en-US" sz="4400" dirty="0"/>
              <a:t>Deadlock Prevention (Cont.)</a:t>
            </a:r>
          </a:p>
        </p:txBody>
      </p:sp>
      <p:sp>
        <p:nvSpPr>
          <p:cNvPr id="3" name="Content Placeholder 2"/>
          <p:cNvSpPr>
            <a:spLocks noGrp="1"/>
          </p:cNvSpPr>
          <p:nvPr>
            <p:ph idx="1"/>
          </p:nvPr>
        </p:nvSpPr>
        <p:spPr>
          <a:xfrm>
            <a:off x="520700" y="1371601"/>
            <a:ext cx="6057900" cy="3975100"/>
          </a:xfrm>
        </p:spPr>
        <p:txBody>
          <a:bodyPr>
            <a:normAutofit fontScale="92500" lnSpcReduction="20000"/>
          </a:bodyPr>
          <a:lstStyle/>
          <a:p>
            <a:pPr marL="0" indent="0">
              <a:buNone/>
            </a:pPr>
            <a:r>
              <a:rPr lang="en-US" sz="1800" b="1" dirty="0" smtClean="0"/>
              <a:t> 2.Hold </a:t>
            </a:r>
            <a:r>
              <a:rPr lang="en-US" sz="1800" b="1" dirty="0"/>
              <a:t>and Wait</a:t>
            </a:r>
            <a:r>
              <a:rPr lang="en-US" sz="1800" dirty="0"/>
              <a:t> – must guarantee that whenever a process requests a resource, it does not hold any other </a:t>
            </a:r>
            <a:r>
              <a:rPr lang="en-US" sz="1800" dirty="0" smtClean="0"/>
              <a:t>resources.</a:t>
            </a:r>
            <a:endParaRPr lang="en-US" sz="1800" dirty="0"/>
          </a:p>
          <a:p>
            <a:r>
              <a:rPr lang="en-US" sz="2200" dirty="0" smtClean="0">
                <a:latin typeface="Arial Rounded MT Bold" pitchFamily="34" charset="0"/>
              </a:rPr>
              <a:t>First </a:t>
            </a:r>
            <a:r>
              <a:rPr lang="en-US" sz="2200" dirty="0">
                <a:latin typeface="Arial Rounded MT Bold" pitchFamily="34" charset="0"/>
              </a:rPr>
              <a:t>Protocol or conservative approach:</a:t>
            </a:r>
            <a:r>
              <a:rPr lang="en-US" sz="2200" dirty="0"/>
              <a:t> A process is allowed to start execution if and only if it has acquired all the resources.</a:t>
            </a:r>
          </a:p>
          <a:p>
            <a:r>
              <a:rPr lang="en-US" sz="2200" dirty="0">
                <a:latin typeface="Arial Rounded MT Bold" pitchFamily="34" charset="0"/>
              </a:rPr>
              <a:t>Second Protocol or do not hold approach</a:t>
            </a:r>
            <a:r>
              <a:rPr lang="en-US" sz="2200" dirty="0"/>
              <a:t>: A process will acquire only desired resources but before making any fresh request, it must release all the resources that it currently hold.</a:t>
            </a:r>
          </a:p>
          <a:p>
            <a:r>
              <a:rPr lang="en-US" sz="2200" dirty="0">
                <a:latin typeface="Arial Rounded MT Bold" pitchFamily="34" charset="0"/>
              </a:rPr>
              <a:t>Third Protocol or wait-time out approach</a:t>
            </a:r>
            <a:r>
              <a:rPr lang="en-US" sz="2200" dirty="0"/>
              <a:t>: We place a maximum time bound up to which a process can wait for resources, after which the must release all the holding resources.</a:t>
            </a:r>
          </a:p>
          <a:p>
            <a:pPr marL="0" indent="0">
              <a:buNone/>
            </a:pPr>
            <a:endParaRPr lang="en-US" dirty="0"/>
          </a:p>
        </p:txBody>
      </p:sp>
      <p:sp>
        <p:nvSpPr>
          <p:cNvPr id="4" name="Rectangle 3"/>
          <p:cNvSpPr/>
          <p:nvPr/>
        </p:nvSpPr>
        <p:spPr>
          <a:xfrm>
            <a:off x="1981200" y="5486400"/>
            <a:ext cx="5791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R1, R2, … R4, R5, ………R10</a:t>
            </a:r>
            <a:endParaRPr lang="en-US" sz="2800" dirty="0">
              <a:solidFill>
                <a:schemeClr val="tx1"/>
              </a:solidFill>
            </a:endParaRPr>
          </a:p>
        </p:txBody>
      </p:sp>
      <p:cxnSp>
        <p:nvCxnSpPr>
          <p:cNvPr id="8" name="Straight Connector 7"/>
          <p:cNvCxnSpPr/>
          <p:nvPr/>
        </p:nvCxnSpPr>
        <p:spPr>
          <a:xfrm>
            <a:off x="2489200" y="5943600"/>
            <a:ext cx="2222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539" y="2531348"/>
            <a:ext cx="2315911" cy="15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05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04800"/>
            <a:ext cx="8001000" cy="914400"/>
          </a:xfrm>
        </p:spPr>
        <p:txBody>
          <a:bodyPr/>
          <a:lstStyle/>
          <a:p>
            <a:pPr>
              <a:defRPr/>
            </a:pPr>
            <a:r>
              <a:rPr lang="en-US" sz="4400" dirty="0" smtClean="0"/>
              <a:t>Deadlock Prevention (Cont.)</a:t>
            </a:r>
          </a:p>
        </p:txBody>
      </p:sp>
      <p:sp>
        <p:nvSpPr>
          <p:cNvPr id="19459" name="Rectangle 3"/>
          <p:cNvSpPr>
            <a:spLocks noGrp="1" noChangeArrowheads="1"/>
          </p:cNvSpPr>
          <p:nvPr>
            <p:ph idx="1"/>
          </p:nvPr>
        </p:nvSpPr>
        <p:spPr>
          <a:xfrm>
            <a:off x="495300" y="1282700"/>
            <a:ext cx="5996239" cy="4381500"/>
          </a:xfrm>
        </p:spPr>
        <p:txBody>
          <a:bodyPr>
            <a:normAutofit lnSpcReduction="10000"/>
          </a:bodyPr>
          <a:lstStyle/>
          <a:p>
            <a:pPr marL="0" indent="0">
              <a:buNone/>
            </a:pPr>
            <a:r>
              <a:rPr lang="en-US" sz="1800" b="1" dirty="0" smtClean="0"/>
              <a:t> 3.No Preemption</a:t>
            </a:r>
            <a:r>
              <a:rPr lang="en-US" sz="1800" dirty="0" smtClean="0"/>
              <a:t> –</a:t>
            </a:r>
          </a:p>
          <a:p>
            <a:r>
              <a:rPr lang="en-US" sz="2200" dirty="0" smtClean="0"/>
              <a:t>If a process that is holding some resources requests another resource that cannot be immediately allocated to it, then all resources currently being held are released.</a:t>
            </a:r>
          </a:p>
          <a:p>
            <a:r>
              <a:rPr lang="en-US" sz="2200" dirty="0" smtClean="0"/>
              <a:t>Preempted resources are added to the list of resources for which the process is waiting.</a:t>
            </a:r>
          </a:p>
          <a:p>
            <a:r>
              <a:rPr lang="en-US" sz="2200" dirty="0" smtClean="0"/>
              <a:t>Process will be restarted only when it can regain its old resources, as well as the new ones that it is requesting.</a:t>
            </a:r>
            <a:br>
              <a:rPr lang="en-US" sz="2200" dirty="0" smtClean="0"/>
            </a:br>
            <a:endParaRPr lang="en-US" sz="2200" dirty="0" smtClean="0"/>
          </a:p>
          <a:p>
            <a:endParaRPr lang="en-US" sz="2200" dirty="0" smtClean="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539" y="2531348"/>
            <a:ext cx="2315911" cy="15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253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01000" cy="990600"/>
          </a:xfrm>
        </p:spPr>
        <p:txBody>
          <a:bodyPr/>
          <a:lstStyle/>
          <a:p>
            <a:r>
              <a:rPr lang="en-US" sz="4400" dirty="0"/>
              <a:t>Deadlock Prevention (Cont.)</a:t>
            </a:r>
          </a:p>
        </p:txBody>
      </p:sp>
      <p:sp>
        <p:nvSpPr>
          <p:cNvPr id="3" name="Content Placeholder 2"/>
          <p:cNvSpPr>
            <a:spLocks noGrp="1"/>
          </p:cNvSpPr>
          <p:nvPr>
            <p:ph idx="1"/>
          </p:nvPr>
        </p:nvSpPr>
        <p:spPr/>
        <p:txBody>
          <a:bodyPr/>
          <a:lstStyle/>
          <a:p>
            <a:pPr marL="0" indent="0">
              <a:buNone/>
            </a:pPr>
            <a:r>
              <a:rPr lang="en-US" sz="1800" b="1" dirty="0" smtClean="0"/>
              <a:t> 4.Circular </a:t>
            </a:r>
            <a:r>
              <a:rPr lang="en-US" sz="1800" b="1" dirty="0"/>
              <a:t>Wait</a:t>
            </a:r>
            <a:r>
              <a:rPr lang="en-US" sz="1800" dirty="0"/>
              <a:t> – impose a total ordering of all resource types, and require that each process requests resources in an increasing order of enumeration</a:t>
            </a:r>
            <a:r>
              <a:rPr lang="en-US" sz="1800" dirty="0" smtClean="0"/>
              <a:t>. </a:t>
            </a:r>
            <a:endParaRPr lang="en-US" i="1" dirty="0"/>
          </a:p>
        </p:txBody>
      </p:sp>
      <p:grpSp>
        <p:nvGrpSpPr>
          <p:cNvPr id="4" name="Group 3"/>
          <p:cNvGrpSpPr/>
          <p:nvPr/>
        </p:nvGrpSpPr>
        <p:grpSpPr>
          <a:xfrm>
            <a:off x="845826" y="2984500"/>
            <a:ext cx="2527300" cy="1647825"/>
            <a:chOff x="3492500" y="3568700"/>
            <a:chExt cx="2527300" cy="1647825"/>
          </a:xfrm>
        </p:grpSpPr>
        <p:sp>
          <p:nvSpPr>
            <p:cNvPr id="5" name="Oval 4"/>
            <p:cNvSpPr/>
            <p:nvPr/>
          </p:nvSpPr>
          <p:spPr>
            <a:xfrm>
              <a:off x="5308600" y="4606925"/>
              <a:ext cx="711200"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P2</a:t>
              </a:r>
              <a:endParaRPr lang="en-US" sz="1800" b="1" dirty="0">
                <a:solidFill>
                  <a:schemeClr val="tx1"/>
                </a:solidFill>
              </a:endParaRPr>
            </a:p>
          </p:txBody>
        </p:sp>
        <p:sp>
          <p:nvSpPr>
            <p:cNvPr id="6" name="Oval 5"/>
            <p:cNvSpPr/>
            <p:nvPr/>
          </p:nvSpPr>
          <p:spPr>
            <a:xfrm>
              <a:off x="3492500" y="4619625"/>
              <a:ext cx="711200"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P1</a:t>
              </a:r>
              <a:endParaRPr lang="en-US" sz="1800" b="1" dirty="0">
                <a:solidFill>
                  <a:schemeClr val="tx1"/>
                </a:solidFill>
              </a:endParaRPr>
            </a:p>
          </p:txBody>
        </p:sp>
        <p:sp>
          <p:nvSpPr>
            <p:cNvPr id="7" name="Rectangle 6"/>
            <p:cNvSpPr/>
            <p:nvPr/>
          </p:nvSpPr>
          <p:spPr>
            <a:xfrm>
              <a:off x="3492500" y="3581400"/>
              <a:ext cx="711200"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R1</a:t>
              </a:r>
              <a:endParaRPr lang="en-US" b="1" dirty="0">
                <a:solidFill>
                  <a:schemeClr val="tx1"/>
                </a:solidFill>
              </a:endParaRPr>
            </a:p>
          </p:txBody>
        </p:sp>
        <p:sp>
          <p:nvSpPr>
            <p:cNvPr id="8" name="Rectangle 7"/>
            <p:cNvSpPr/>
            <p:nvPr/>
          </p:nvSpPr>
          <p:spPr>
            <a:xfrm>
              <a:off x="5308600" y="3568700"/>
              <a:ext cx="711200"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R2</a:t>
              </a:r>
              <a:endParaRPr lang="en-US" b="1" dirty="0">
                <a:solidFill>
                  <a:schemeClr val="tx1"/>
                </a:solidFill>
              </a:endParaRPr>
            </a:p>
          </p:txBody>
        </p:sp>
        <p:cxnSp>
          <p:nvCxnSpPr>
            <p:cNvPr id="9" name="Straight Arrow Connector 8"/>
            <p:cNvCxnSpPr>
              <a:stCxn id="7" idx="2"/>
              <a:endCxn id="6" idx="0"/>
            </p:cNvCxnSpPr>
            <p:nvPr/>
          </p:nvCxnSpPr>
          <p:spPr>
            <a:xfrm>
              <a:off x="3848100" y="4102100"/>
              <a:ext cx="0" cy="517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2"/>
              <a:endCxn id="5" idx="0"/>
            </p:cNvCxnSpPr>
            <p:nvPr/>
          </p:nvCxnSpPr>
          <p:spPr>
            <a:xfrm>
              <a:off x="5664200" y="4089400"/>
              <a:ext cx="0" cy="517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p:cNvCxnSpPr>
            <p:nvPr/>
          </p:nvCxnSpPr>
          <p:spPr>
            <a:xfrm flipV="1">
              <a:off x="4099547" y="4089400"/>
              <a:ext cx="1209053" cy="617639"/>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1"/>
            </p:cNvCxnSpPr>
            <p:nvPr/>
          </p:nvCxnSpPr>
          <p:spPr>
            <a:xfrm flipH="1" flipV="1">
              <a:off x="4203700" y="4102100"/>
              <a:ext cx="1209053" cy="592239"/>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2264428" y="5054600"/>
            <a:ext cx="4270998" cy="965668"/>
            <a:chOff x="2264428" y="5054600"/>
            <a:chExt cx="4270998" cy="965668"/>
          </a:xfrm>
        </p:grpSpPr>
        <p:sp>
          <p:nvSpPr>
            <p:cNvPr id="14" name="Oval 13"/>
            <p:cNvSpPr/>
            <p:nvPr/>
          </p:nvSpPr>
          <p:spPr>
            <a:xfrm>
              <a:off x="4640605" y="5057775"/>
              <a:ext cx="711200" cy="5969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P2</a:t>
              </a:r>
              <a:endParaRPr lang="en-US" sz="1800" b="1" dirty="0">
                <a:solidFill>
                  <a:schemeClr val="tx1"/>
                </a:solidFill>
              </a:endParaRPr>
            </a:p>
          </p:txBody>
        </p:sp>
        <p:sp>
          <p:nvSpPr>
            <p:cNvPr id="15" name="Oval 14"/>
            <p:cNvSpPr/>
            <p:nvPr/>
          </p:nvSpPr>
          <p:spPr>
            <a:xfrm>
              <a:off x="2264428" y="5054600"/>
              <a:ext cx="711200" cy="5969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P1</a:t>
              </a:r>
              <a:endParaRPr lang="en-US" sz="1800" b="1" dirty="0">
                <a:solidFill>
                  <a:schemeClr val="tx1"/>
                </a:solidFill>
              </a:endParaRPr>
            </a:p>
          </p:txBody>
        </p:sp>
        <p:sp>
          <p:nvSpPr>
            <p:cNvPr id="16" name="Rectangle 15"/>
            <p:cNvSpPr/>
            <p:nvPr/>
          </p:nvSpPr>
          <p:spPr>
            <a:xfrm>
              <a:off x="3412502" y="5095875"/>
              <a:ext cx="711200" cy="52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R2</a:t>
              </a:r>
              <a:endParaRPr lang="en-US" b="1" dirty="0">
                <a:solidFill>
                  <a:schemeClr val="tx1"/>
                </a:solidFill>
              </a:endParaRPr>
            </a:p>
          </p:txBody>
        </p:sp>
        <p:sp>
          <p:nvSpPr>
            <p:cNvPr id="17" name="Rectangle 16"/>
            <p:cNvSpPr/>
            <p:nvPr/>
          </p:nvSpPr>
          <p:spPr>
            <a:xfrm>
              <a:off x="5824226" y="5095875"/>
              <a:ext cx="711200" cy="52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R1</a:t>
              </a:r>
              <a:endParaRPr lang="en-US" b="1" dirty="0">
                <a:solidFill>
                  <a:schemeClr val="tx1"/>
                </a:solidFill>
              </a:endParaRPr>
            </a:p>
          </p:txBody>
        </p:sp>
        <p:cxnSp>
          <p:nvCxnSpPr>
            <p:cNvPr id="18" name="Straight Arrow Connector 17"/>
            <p:cNvCxnSpPr>
              <a:stCxn id="15" idx="6"/>
              <a:endCxn id="16" idx="1"/>
            </p:cNvCxnSpPr>
            <p:nvPr/>
          </p:nvCxnSpPr>
          <p:spPr>
            <a:xfrm>
              <a:off x="2975628" y="5353050"/>
              <a:ext cx="436874"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6"/>
              <a:endCxn id="17" idx="1"/>
            </p:cNvCxnSpPr>
            <p:nvPr/>
          </p:nvCxnSpPr>
          <p:spPr>
            <a:xfrm>
              <a:off x="5351805" y="5356225"/>
              <a:ext cx="4724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3"/>
              <a:endCxn id="14" idx="2"/>
            </p:cNvCxnSpPr>
            <p:nvPr/>
          </p:nvCxnSpPr>
          <p:spPr>
            <a:xfrm>
              <a:off x="4123702" y="5356225"/>
              <a:ext cx="51690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2679700" y="5461000"/>
              <a:ext cx="3467100" cy="559268"/>
            </a:xfrm>
            <a:custGeom>
              <a:avLst/>
              <a:gdLst>
                <a:gd name="connsiteX0" fmla="*/ 3467100 w 3467100"/>
                <a:gd name="connsiteY0" fmla="*/ 0 h 559268"/>
                <a:gd name="connsiteX1" fmla="*/ 1663700 w 3467100"/>
                <a:gd name="connsiteY1" fmla="*/ 558800 h 559268"/>
                <a:gd name="connsiteX2" fmla="*/ 0 w 3467100"/>
                <a:gd name="connsiteY2" fmla="*/ 76200 h 559268"/>
              </a:gdLst>
              <a:ahLst/>
              <a:cxnLst>
                <a:cxn ang="0">
                  <a:pos x="connsiteX0" y="connsiteY0"/>
                </a:cxn>
                <a:cxn ang="0">
                  <a:pos x="connsiteX1" y="connsiteY1"/>
                </a:cxn>
                <a:cxn ang="0">
                  <a:pos x="connsiteX2" y="connsiteY2"/>
                </a:cxn>
              </a:cxnLst>
              <a:rect l="l" t="t" r="r" b="b"/>
              <a:pathLst>
                <a:path w="3467100" h="559268">
                  <a:moveTo>
                    <a:pt x="3467100" y="0"/>
                  </a:moveTo>
                  <a:cubicBezTo>
                    <a:pt x="2854325" y="273050"/>
                    <a:pt x="2241550" y="546100"/>
                    <a:pt x="1663700" y="558800"/>
                  </a:cubicBezTo>
                  <a:cubicBezTo>
                    <a:pt x="1085850" y="571500"/>
                    <a:pt x="542925" y="323850"/>
                    <a:pt x="0" y="7620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54" name="Table 53"/>
          <p:cNvGraphicFramePr>
            <a:graphicFrameLocks noGrp="1"/>
          </p:cNvGraphicFramePr>
          <p:nvPr>
            <p:extLst>
              <p:ext uri="{D42A27DB-BD31-4B8C-83A1-F6EECF244321}">
                <p14:modId xmlns:p14="http://schemas.microsoft.com/office/powerpoint/2010/main" val="499868653"/>
              </p:ext>
            </p:extLst>
          </p:nvPr>
        </p:nvGraphicFramePr>
        <p:xfrm>
          <a:off x="3898899" y="2997619"/>
          <a:ext cx="2049806" cy="1112520"/>
        </p:xfrm>
        <a:graphic>
          <a:graphicData uri="http://schemas.openxmlformats.org/drawingml/2006/table">
            <a:tbl>
              <a:tblPr firstRow="1" bandRow="1">
                <a:tableStyleId>{775DCB02-9BB8-47FD-8907-85C794F793BA}</a:tableStyleId>
              </a:tblPr>
              <a:tblGrid>
                <a:gridCol w="1024903"/>
                <a:gridCol w="1024903"/>
              </a:tblGrid>
              <a:tr h="370840">
                <a:tc>
                  <a:txBody>
                    <a:bodyPr/>
                    <a:lstStyle/>
                    <a:p>
                      <a:pPr algn="ctr"/>
                      <a:r>
                        <a:rPr lang="en-US" sz="1800" b="1" dirty="0" smtClean="0"/>
                        <a:t>P1</a:t>
                      </a:r>
                      <a:endParaRPr lang="en-US" sz="1800" b="1" dirty="0"/>
                    </a:p>
                  </a:txBody>
                  <a:tcPr/>
                </a:tc>
                <a:tc>
                  <a:txBody>
                    <a:bodyPr/>
                    <a:lstStyle/>
                    <a:p>
                      <a:pPr algn="ctr"/>
                      <a:r>
                        <a:rPr lang="en-US" sz="1800" b="1" dirty="0" smtClean="0"/>
                        <a:t>P2</a:t>
                      </a:r>
                      <a:endParaRPr lang="en-US" sz="1800" b="1" dirty="0"/>
                    </a:p>
                  </a:txBody>
                  <a:tcPr/>
                </a:tc>
              </a:tr>
              <a:tr h="370840">
                <a:tc>
                  <a:txBody>
                    <a:bodyPr/>
                    <a:lstStyle/>
                    <a:p>
                      <a:pPr algn="ctr"/>
                      <a:r>
                        <a:rPr lang="en-US" sz="1800" b="1" dirty="0" smtClean="0"/>
                        <a:t>R1</a:t>
                      </a:r>
                      <a:endParaRPr lang="en-US" sz="1800" b="1" dirty="0"/>
                    </a:p>
                  </a:txBody>
                  <a:tcPr/>
                </a:tc>
                <a:tc>
                  <a:txBody>
                    <a:bodyPr/>
                    <a:lstStyle/>
                    <a:p>
                      <a:pPr algn="ctr"/>
                      <a:r>
                        <a:rPr lang="en-US" sz="1800" b="1" dirty="0" smtClean="0"/>
                        <a:t>R2</a:t>
                      </a:r>
                      <a:endParaRPr lang="en-US" sz="1800" b="1" dirty="0"/>
                    </a:p>
                  </a:txBody>
                  <a:tcPr/>
                </a:tc>
              </a:tr>
              <a:tr h="370840">
                <a:tc>
                  <a:txBody>
                    <a:bodyPr/>
                    <a:lstStyle/>
                    <a:p>
                      <a:pPr algn="ctr"/>
                      <a:r>
                        <a:rPr lang="en-US" sz="1800" b="1" dirty="0" smtClean="0"/>
                        <a:t>R2</a:t>
                      </a:r>
                      <a:endParaRPr lang="en-US" sz="1800" b="1" dirty="0"/>
                    </a:p>
                  </a:txBody>
                  <a:tcPr/>
                </a:tc>
                <a:tc>
                  <a:txBody>
                    <a:bodyPr/>
                    <a:lstStyle/>
                    <a:p>
                      <a:pPr algn="ctr"/>
                      <a:r>
                        <a:rPr lang="en-US" sz="1800" b="1" dirty="0" smtClean="0"/>
                        <a:t>R1</a:t>
                      </a:r>
                      <a:endParaRPr lang="en-US" sz="1800" b="1"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680993289"/>
              </p:ext>
            </p:extLst>
          </p:nvPr>
        </p:nvGraphicFramePr>
        <p:xfrm>
          <a:off x="6364288" y="2997200"/>
          <a:ext cx="2049806" cy="1112520"/>
        </p:xfrm>
        <a:graphic>
          <a:graphicData uri="http://schemas.openxmlformats.org/drawingml/2006/table">
            <a:tbl>
              <a:tblPr firstRow="1" bandRow="1">
                <a:tableStyleId>{775DCB02-9BB8-47FD-8907-85C794F793BA}</a:tableStyleId>
              </a:tblPr>
              <a:tblGrid>
                <a:gridCol w="1024903"/>
                <a:gridCol w="1024903"/>
              </a:tblGrid>
              <a:tr h="370840">
                <a:tc>
                  <a:txBody>
                    <a:bodyPr/>
                    <a:lstStyle/>
                    <a:p>
                      <a:pPr algn="ctr"/>
                      <a:r>
                        <a:rPr lang="en-US" sz="1800" b="1" dirty="0" smtClean="0"/>
                        <a:t>P1</a:t>
                      </a:r>
                      <a:endParaRPr lang="en-US" sz="1800" b="1" dirty="0"/>
                    </a:p>
                  </a:txBody>
                  <a:tcPr/>
                </a:tc>
                <a:tc>
                  <a:txBody>
                    <a:bodyPr/>
                    <a:lstStyle/>
                    <a:p>
                      <a:pPr algn="ctr"/>
                      <a:r>
                        <a:rPr lang="en-US" sz="1800" b="1" dirty="0" smtClean="0"/>
                        <a:t>P2</a:t>
                      </a:r>
                      <a:endParaRPr lang="en-US" sz="1800" b="1" dirty="0"/>
                    </a:p>
                  </a:txBody>
                  <a:tcPr/>
                </a:tc>
              </a:tr>
              <a:tr h="370840">
                <a:tc>
                  <a:txBody>
                    <a:bodyPr/>
                    <a:lstStyle/>
                    <a:p>
                      <a:pPr algn="ctr"/>
                      <a:r>
                        <a:rPr lang="en-US" sz="1800" b="1" dirty="0" smtClean="0"/>
                        <a:t>R1</a:t>
                      </a:r>
                      <a:endParaRPr lang="en-US" sz="1800" b="1" dirty="0"/>
                    </a:p>
                  </a:txBody>
                  <a:tcPr/>
                </a:tc>
                <a:tc>
                  <a:txBody>
                    <a:bodyPr/>
                    <a:lstStyle/>
                    <a:p>
                      <a:pPr algn="ctr"/>
                      <a:r>
                        <a:rPr lang="en-US" sz="1800" b="1" dirty="0" smtClean="0"/>
                        <a:t>R1</a:t>
                      </a:r>
                      <a:endParaRPr lang="en-US" sz="1800" b="1" dirty="0"/>
                    </a:p>
                  </a:txBody>
                  <a:tcPr/>
                </a:tc>
              </a:tr>
              <a:tr h="370840">
                <a:tc>
                  <a:txBody>
                    <a:bodyPr/>
                    <a:lstStyle/>
                    <a:p>
                      <a:pPr algn="ctr"/>
                      <a:r>
                        <a:rPr lang="en-US" sz="1800" b="1" dirty="0" smtClean="0"/>
                        <a:t>R2</a:t>
                      </a:r>
                      <a:endParaRPr lang="en-US" sz="1800" b="1" dirty="0"/>
                    </a:p>
                  </a:txBody>
                  <a:tcPr/>
                </a:tc>
                <a:tc>
                  <a:txBody>
                    <a:bodyPr/>
                    <a:lstStyle/>
                    <a:p>
                      <a:pPr algn="ctr"/>
                      <a:r>
                        <a:rPr lang="en-US" sz="1800" b="1" dirty="0" smtClean="0"/>
                        <a:t>R2</a:t>
                      </a:r>
                      <a:endParaRPr lang="en-US" sz="1800" b="1" dirty="0"/>
                    </a:p>
                  </a:txBody>
                  <a:tcPr/>
                </a:tc>
              </a:tr>
            </a:tbl>
          </a:graphicData>
        </a:graphic>
      </p:graphicFrame>
      <p:sp>
        <p:nvSpPr>
          <p:cNvPr id="56" name="TextBox 55"/>
          <p:cNvSpPr txBox="1"/>
          <p:nvPr/>
        </p:nvSpPr>
        <p:spPr>
          <a:xfrm>
            <a:off x="3689350" y="2990850"/>
            <a:ext cx="184731" cy="307777"/>
          </a:xfrm>
          <a:prstGeom prst="rect">
            <a:avLst/>
          </a:prstGeom>
          <a:noFill/>
        </p:spPr>
        <p:txBody>
          <a:bodyPr wrap="none" rtlCol="0">
            <a:spAutoFit/>
          </a:bodyPr>
          <a:lstStyle/>
          <a:p>
            <a:endParaRPr lang="en-US" dirty="0"/>
          </a:p>
        </p:txBody>
      </p:sp>
      <p:pic>
        <p:nvPicPr>
          <p:cNvPr id="2050" name="Picture 2" descr="The check mark is a predominant affirmative symbol of convenience in the  English-speaking world because of its instant and facile composition. In  some count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0" y="3299168"/>
            <a:ext cx="445598" cy="4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93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01000" cy="990600"/>
          </a:xfrm>
        </p:spPr>
        <p:txBody>
          <a:bodyPr/>
          <a:lstStyle/>
          <a:p>
            <a:r>
              <a:rPr lang="en-US" sz="4400" dirty="0"/>
              <a:t>Deadlock Prevention (Cont.)</a:t>
            </a:r>
          </a:p>
        </p:txBody>
      </p:sp>
      <p:sp>
        <p:nvSpPr>
          <p:cNvPr id="3" name="Content Placeholder 2"/>
          <p:cNvSpPr>
            <a:spLocks noGrp="1"/>
          </p:cNvSpPr>
          <p:nvPr>
            <p:ph idx="1"/>
          </p:nvPr>
        </p:nvSpPr>
        <p:spPr/>
        <p:txBody>
          <a:bodyPr/>
          <a:lstStyle/>
          <a:p>
            <a:pPr marL="0" indent="0">
              <a:buNone/>
            </a:pPr>
            <a:r>
              <a:rPr lang="en-US" sz="1800" b="1" dirty="0" smtClean="0"/>
              <a:t> 4.Circular </a:t>
            </a:r>
            <a:r>
              <a:rPr lang="en-US" sz="1800" b="1" dirty="0"/>
              <a:t>Wait</a:t>
            </a:r>
            <a:r>
              <a:rPr lang="en-US" sz="1800" dirty="0"/>
              <a:t> – impose a total ordering of all resource types, and require that each process requests resources in an increasing order of enumeration. </a:t>
            </a:r>
            <a:r>
              <a:rPr lang="en-US" sz="1800" dirty="0" smtClean="0"/>
              <a:t>Let R = R1, R2, ……., </a:t>
            </a:r>
            <a:r>
              <a:rPr lang="en-US" sz="1800" dirty="0" err="1" smtClean="0"/>
              <a:t>Rm</a:t>
            </a:r>
            <a:r>
              <a:rPr lang="en-US" sz="1800" dirty="0" smtClean="0"/>
              <a:t> are the resources.</a:t>
            </a:r>
          </a:p>
          <a:p>
            <a:pPr marL="0" indent="0">
              <a:buNone/>
            </a:pPr>
            <a:r>
              <a:rPr lang="en-US" sz="1800" dirty="0" smtClean="0"/>
              <a:t>-Circular </a:t>
            </a:r>
            <a:r>
              <a:rPr lang="en-US" sz="1800" dirty="0"/>
              <a:t>wait can be eliminated by just giving the natural number of every resource. So, we can define the function </a:t>
            </a:r>
            <a:r>
              <a:rPr lang="en-US" sz="1800" i="1" dirty="0"/>
              <a:t>F: R </a:t>
            </a:r>
            <a:r>
              <a:rPr lang="en-US" sz="1800" i="1" dirty="0">
                <a:sym typeface="Wingdings" pitchFamily="2" charset="2"/>
              </a:rPr>
              <a:t> N</a:t>
            </a:r>
            <a:endParaRPr lang="en-US" sz="1800" i="1" dirty="0"/>
          </a:p>
          <a:p>
            <a:pPr marL="0" indent="0">
              <a:buNone/>
            </a:pPr>
            <a:endParaRPr lang="en-US" sz="1800" dirty="0"/>
          </a:p>
        </p:txBody>
      </p:sp>
      <p:sp>
        <p:nvSpPr>
          <p:cNvPr id="6" name="Oval 5"/>
          <p:cNvSpPr/>
          <p:nvPr/>
        </p:nvSpPr>
        <p:spPr>
          <a:xfrm>
            <a:off x="1874526" y="3432174"/>
            <a:ext cx="1617974"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P1(2,4)</a:t>
            </a:r>
            <a:endParaRPr lang="en-US" sz="1800" b="1" dirty="0">
              <a:solidFill>
                <a:schemeClr val="tx1"/>
              </a:solidFill>
            </a:endParaRPr>
          </a:p>
        </p:txBody>
      </p:sp>
      <p:sp>
        <p:nvSpPr>
          <p:cNvPr id="7" name="Rectangle 6"/>
          <p:cNvSpPr/>
          <p:nvPr/>
        </p:nvSpPr>
        <p:spPr>
          <a:xfrm>
            <a:off x="5346715" y="3807669"/>
            <a:ext cx="1765284"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F(Disk drives) </a:t>
            </a:r>
            <a:r>
              <a:rPr lang="en-US" b="1" dirty="0">
                <a:solidFill>
                  <a:schemeClr val="tx1"/>
                </a:solidFill>
              </a:rPr>
              <a:t>= </a:t>
            </a:r>
            <a:r>
              <a:rPr lang="en-US" b="1" dirty="0" smtClean="0">
                <a:solidFill>
                  <a:schemeClr val="tx1"/>
                </a:solidFill>
              </a:rPr>
              <a:t>3</a:t>
            </a:r>
            <a:endParaRPr lang="en-US" b="1" dirty="0">
              <a:solidFill>
                <a:schemeClr val="tx1"/>
              </a:solidFill>
            </a:endParaRPr>
          </a:p>
        </p:txBody>
      </p:sp>
      <p:cxnSp>
        <p:nvCxnSpPr>
          <p:cNvPr id="9" name="Straight Arrow Connector 8"/>
          <p:cNvCxnSpPr>
            <a:stCxn id="6" idx="6"/>
            <a:endCxn id="23" idx="1"/>
          </p:cNvCxnSpPr>
          <p:nvPr/>
        </p:nvCxnSpPr>
        <p:spPr>
          <a:xfrm flipV="1">
            <a:off x="3492500" y="3315545"/>
            <a:ext cx="1854214" cy="4150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8" idx="6"/>
            <a:endCxn id="7" idx="1"/>
          </p:cNvCxnSpPr>
          <p:nvPr/>
        </p:nvCxnSpPr>
        <p:spPr>
          <a:xfrm flipV="1">
            <a:off x="3492500" y="4068019"/>
            <a:ext cx="1854215" cy="6555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74526" y="4425155"/>
            <a:ext cx="1617974" cy="596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P1(3,4,5)</a:t>
            </a:r>
            <a:endParaRPr lang="en-US" sz="1800" b="1" dirty="0">
              <a:solidFill>
                <a:schemeClr val="tx1"/>
              </a:solidFill>
            </a:endParaRPr>
          </a:p>
        </p:txBody>
      </p:sp>
      <p:sp>
        <p:nvSpPr>
          <p:cNvPr id="21" name="Rectangle 20"/>
          <p:cNvSpPr/>
          <p:nvPr/>
        </p:nvSpPr>
        <p:spPr>
          <a:xfrm>
            <a:off x="5346715" y="4532312"/>
            <a:ext cx="1765284"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F(Scanners) </a:t>
            </a:r>
            <a:r>
              <a:rPr lang="en-US" b="1" dirty="0">
                <a:solidFill>
                  <a:schemeClr val="tx1"/>
                </a:solidFill>
              </a:rPr>
              <a:t>= </a:t>
            </a:r>
            <a:r>
              <a:rPr lang="en-US" b="1" dirty="0" smtClean="0">
                <a:solidFill>
                  <a:schemeClr val="tx1"/>
                </a:solidFill>
              </a:rPr>
              <a:t>4</a:t>
            </a:r>
            <a:endParaRPr lang="en-US" b="1" dirty="0">
              <a:solidFill>
                <a:schemeClr val="tx1"/>
              </a:solidFill>
            </a:endParaRPr>
          </a:p>
        </p:txBody>
      </p:sp>
      <p:sp>
        <p:nvSpPr>
          <p:cNvPr id="22" name="Rectangle 21"/>
          <p:cNvSpPr/>
          <p:nvPr/>
        </p:nvSpPr>
        <p:spPr>
          <a:xfrm>
            <a:off x="5387351" y="5273674"/>
            <a:ext cx="1724647"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F(Printers) </a:t>
            </a:r>
            <a:r>
              <a:rPr lang="en-US" b="1" dirty="0">
                <a:solidFill>
                  <a:schemeClr val="tx1"/>
                </a:solidFill>
              </a:rPr>
              <a:t>= 5</a:t>
            </a:r>
          </a:p>
        </p:txBody>
      </p:sp>
      <p:sp>
        <p:nvSpPr>
          <p:cNvPr id="23" name="Rectangle 22"/>
          <p:cNvSpPr/>
          <p:nvPr/>
        </p:nvSpPr>
        <p:spPr>
          <a:xfrm>
            <a:off x="5346714" y="3055195"/>
            <a:ext cx="1765285" cy="52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F(Tape drives) </a:t>
            </a:r>
            <a:r>
              <a:rPr lang="en-US" b="1" dirty="0">
                <a:solidFill>
                  <a:schemeClr val="tx1"/>
                </a:solidFill>
              </a:rPr>
              <a:t>= </a:t>
            </a:r>
            <a:r>
              <a:rPr lang="en-US" b="1" dirty="0" smtClean="0">
                <a:solidFill>
                  <a:schemeClr val="tx1"/>
                </a:solidFill>
              </a:rPr>
              <a:t>2</a:t>
            </a:r>
            <a:endParaRPr lang="en-US" b="1" dirty="0">
              <a:solidFill>
                <a:schemeClr val="tx1"/>
              </a:solidFill>
            </a:endParaRPr>
          </a:p>
        </p:txBody>
      </p:sp>
      <p:cxnSp>
        <p:nvCxnSpPr>
          <p:cNvPr id="26" name="Straight Arrow Connector 25"/>
          <p:cNvCxnSpPr>
            <a:stCxn id="6" idx="6"/>
            <a:endCxn id="21" idx="1"/>
          </p:cNvCxnSpPr>
          <p:nvPr/>
        </p:nvCxnSpPr>
        <p:spPr>
          <a:xfrm>
            <a:off x="3492500" y="3730624"/>
            <a:ext cx="1854215" cy="10620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6"/>
            <a:endCxn id="21" idx="1"/>
          </p:cNvCxnSpPr>
          <p:nvPr/>
        </p:nvCxnSpPr>
        <p:spPr>
          <a:xfrm>
            <a:off x="3492500" y="4723605"/>
            <a:ext cx="1854215" cy="690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6"/>
            <a:endCxn id="22" idx="1"/>
          </p:cNvCxnSpPr>
          <p:nvPr/>
        </p:nvCxnSpPr>
        <p:spPr>
          <a:xfrm>
            <a:off x="3492500" y="4723605"/>
            <a:ext cx="1894851" cy="8104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96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736600"/>
          </a:xfrm>
        </p:spPr>
        <p:txBody>
          <a:bodyPr/>
          <a:lstStyle/>
          <a:p>
            <a:r>
              <a:rPr lang="en-US" sz="3600" dirty="0"/>
              <a:t>Methods for Handling Deadlocks</a:t>
            </a:r>
          </a:p>
        </p:txBody>
      </p:sp>
      <p:sp>
        <p:nvSpPr>
          <p:cNvPr id="3" name="Content Placeholder 2"/>
          <p:cNvSpPr>
            <a:spLocks noGrp="1"/>
          </p:cNvSpPr>
          <p:nvPr>
            <p:ph idx="1"/>
          </p:nvPr>
        </p:nvSpPr>
        <p:spPr>
          <a:xfrm>
            <a:off x="762000" y="1752600"/>
            <a:ext cx="7239000" cy="3200400"/>
          </a:xfrm>
        </p:spPr>
        <p:txBody>
          <a:bodyPr/>
          <a:lstStyle/>
          <a:p>
            <a:r>
              <a:rPr lang="en-US" sz="2800" dirty="0">
                <a:solidFill>
                  <a:schemeClr val="tx1"/>
                </a:solidFill>
              </a:rPr>
              <a:t>Deadlock </a:t>
            </a:r>
            <a:r>
              <a:rPr lang="en-US" sz="2800" dirty="0" smtClean="0">
                <a:solidFill>
                  <a:schemeClr val="tx1"/>
                </a:solidFill>
              </a:rPr>
              <a:t>prevention</a:t>
            </a:r>
          </a:p>
          <a:p>
            <a:r>
              <a:rPr lang="en-US" sz="2800" dirty="0">
                <a:solidFill>
                  <a:srgbClr val="C00000"/>
                </a:solidFill>
              </a:rPr>
              <a:t>Deadlock </a:t>
            </a:r>
            <a:r>
              <a:rPr lang="en-US" sz="2800" dirty="0" smtClean="0">
                <a:solidFill>
                  <a:srgbClr val="C00000"/>
                </a:solidFill>
              </a:rPr>
              <a:t>avoidance</a:t>
            </a:r>
          </a:p>
          <a:p>
            <a:r>
              <a:rPr lang="en-US" sz="2800" dirty="0">
                <a:solidFill>
                  <a:schemeClr val="tx1"/>
                </a:solidFill>
              </a:rPr>
              <a:t>Deadlock detection and </a:t>
            </a:r>
            <a:r>
              <a:rPr lang="en-US" sz="2800" dirty="0" smtClean="0">
                <a:solidFill>
                  <a:schemeClr val="tx1"/>
                </a:solidFill>
              </a:rPr>
              <a:t>recovery</a:t>
            </a:r>
          </a:p>
          <a:p>
            <a:r>
              <a:rPr lang="en-US" sz="2800" dirty="0">
                <a:solidFill>
                  <a:schemeClr val="tx1"/>
                </a:solidFill>
              </a:rPr>
              <a:t>Ignorance</a:t>
            </a:r>
            <a:endParaRPr lang="en-US" sz="2800" dirty="0" smtClean="0">
              <a:solidFill>
                <a:schemeClr val="tx1"/>
              </a:solidFill>
            </a:endParaRPr>
          </a:p>
          <a:p>
            <a:endParaRPr lang="en-US" dirty="0"/>
          </a:p>
        </p:txBody>
      </p:sp>
    </p:spTree>
    <p:extLst>
      <p:ext uri="{BB962C8B-B14F-4D97-AF65-F5344CB8AC3E}">
        <p14:creationId xmlns:p14="http://schemas.microsoft.com/office/powerpoint/2010/main" val="3165786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87689" y="304800"/>
            <a:ext cx="7772400" cy="762000"/>
          </a:xfrm>
        </p:spPr>
        <p:txBody>
          <a:bodyPr/>
          <a:lstStyle/>
          <a:p>
            <a:pPr>
              <a:defRPr/>
            </a:pPr>
            <a:r>
              <a:rPr lang="en-US" dirty="0" smtClean="0"/>
              <a:t>Deadlock Avoidance</a:t>
            </a:r>
          </a:p>
        </p:txBody>
      </p:sp>
      <p:sp>
        <p:nvSpPr>
          <p:cNvPr id="20483" name="Rectangle 3"/>
          <p:cNvSpPr>
            <a:spLocks noGrp="1" noChangeArrowheads="1"/>
          </p:cNvSpPr>
          <p:nvPr>
            <p:ph idx="1"/>
          </p:nvPr>
        </p:nvSpPr>
        <p:spPr>
          <a:xfrm>
            <a:off x="1277938" y="1439227"/>
            <a:ext cx="6584950" cy="3783013"/>
          </a:xfrm>
        </p:spPr>
        <p:txBody>
          <a:bodyPr/>
          <a:lstStyle/>
          <a:p>
            <a:r>
              <a:rPr lang="en-US" sz="1800" dirty="0" smtClean="0"/>
              <a:t>Banker’s Algorithm requires the information of each process that declare the </a:t>
            </a:r>
            <a:r>
              <a:rPr lang="en-US" sz="1800" i="1" dirty="0" smtClean="0"/>
              <a:t>maximum number</a:t>
            </a:r>
            <a:r>
              <a:rPr lang="en-US" sz="1800" dirty="0" smtClean="0"/>
              <a:t> of resources of each type that it may need.</a:t>
            </a:r>
          </a:p>
          <a:p>
            <a:r>
              <a:rPr lang="en-US" sz="1800" dirty="0" smtClean="0"/>
              <a:t>The deadlock-avoidance algorithm dynamically examines the resource-allocation state to ensure that there can never be a circular-wait condition.</a:t>
            </a:r>
          </a:p>
          <a:p>
            <a:r>
              <a:rPr lang="en-US" sz="1800" dirty="0" smtClean="0"/>
              <a:t>Resource-allocation </a:t>
            </a:r>
            <a:r>
              <a:rPr lang="en-US" sz="1800" i="1" dirty="0" smtClean="0"/>
              <a:t>state</a:t>
            </a:r>
            <a:r>
              <a:rPr lang="en-US" sz="1800" dirty="0" smtClean="0"/>
              <a:t> is defined by the number of available and allocated resources, and the maximum demands of the processes.</a:t>
            </a:r>
          </a:p>
        </p:txBody>
      </p:sp>
      <p:grpSp>
        <p:nvGrpSpPr>
          <p:cNvPr id="4" name="Group 3"/>
          <p:cNvGrpSpPr/>
          <p:nvPr/>
        </p:nvGrpSpPr>
        <p:grpSpPr>
          <a:xfrm>
            <a:off x="4749800" y="4559300"/>
            <a:ext cx="2159000" cy="1041400"/>
            <a:chOff x="2895600" y="2476500"/>
            <a:chExt cx="2159000" cy="1041400"/>
          </a:xfrm>
        </p:grpSpPr>
        <p:sp>
          <p:nvSpPr>
            <p:cNvPr id="5" name="Rectangle 4"/>
            <p:cNvSpPr/>
            <p:nvPr/>
          </p:nvSpPr>
          <p:spPr>
            <a:xfrm>
              <a:off x="4559300" y="2476500"/>
              <a:ext cx="495300" cy="104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49800" y="264160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49800" y="292100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49800" y="320040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95600" y="2687320"/>
              <a:ext cx="685800" cy="7035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P</a:t>
              </a:r>
              <a:endParaRPr lang="en-US" b="1" dirty="0">
                <a:solidFill>
                  <a:schemeClr val="tx1"/>
                </a:solidFill>
              </a:endParaRPr>
            </a:p>
          </p:txBody>
        </p:sp>
        <p:cxnSp>
          <p:nvCxnSpPr>
            <p:cNvPr id="10" name="Straight Arrow Connector 9"/>
            <p:cNvCxnSpPr/>
            <p:nvPr/>
          </p:nvCxnSpPr>
          <p:spPr>
            <a:xfrm>
              <a:off x="3568700" y="2921000"/>
              <a:ext cx="9779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68700" y="3111500"/>
              <a:ext cx="9779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1352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304800"/>
            <a:ext cx="7315200" cy="762000"/>
          </a:xfrm>
        </p:spPr>
        <p:txBody>
          <a:bodyPr/>
          <a:lstStyle/>
          <a:p>
            <a:pPr>
              <a:defRPr/>
            </a:pPr>
            <a:r>
              <a:rPr lang="en-US" dirty="0" smtClean="0"/>
              <a:t>Safe-Unsafe State</a:t>
            </a:r>
          </a:p>
        </p:txBody>
      </p:sp>
      <p:sp>
        <p:nvSpPr>
          <p:cNvPr id="21507" name="Rectangle 3"/>
          <p:cNvSpPr>
            <a:spLocks noGrp="1" noChangeArrowheads="1"/>
          </p:cNvSpPr>
          <p:nvPr>
            <p:ph idx="1"/>
          </p:nvPr>
        </p:nvSpPr>
        <p:spPr>
          <a:xfrm>
            <a:off x="855663" y="1306513"/>
            <a:ext cx="7370762" cy="2915109"/>
          </a:xfrm>
        </p:spPr>
        <p:txBody>
          <a:bodyPr/>
          <a:lstStyle/>
          <a:p>
            <a:pPr>
              <a:lnSpc>
                <a:spcPct val="90000"/>
              </a:lnSpc>
            </a:pPr>
            <a:r>
              <a:rPr lang="en-US" sz="2000" dirty="0" smtClean="0"/>
              <a:t>When a process requests an available resource, system must decide if immediate allocation leaves the system in a safe state.</a:t>
            </a:r>
          </a:p>
          <a:p>
            <a:pPr lvl="1">
              <a:lnSpc>
                <a:spcPct val="90000"/>
              </a:lnSpc>
            </a:pPr>
            <a:r>
              <a:rPr lang="en-US" sz="2000" dirty="0" smtClean="0"/>
              <a:t>A state is said to be safe, if there is some scheduling order in which every process can run to completion that means system </a:t>
            </a:r>
            <a:r>
              <a:rPr lang="en-US" sz="2000" dirty="0"/>
              <a:t>is in safe state if there exists a safe sequence of all </a:t>
            </a:r>
            <a:r>
              <a:rPr lang="en-US" sz="2000" dirty="0" smtClean="0"/>
              <a:t>processes.</a:t>
            </a:r>
          </a:p>
          <a:p>
            <a:pPr lvl="1">
              <a:lnSpc>
                <a:spcPct val="90000"/>
              </a:lnSpc>
            </a:pPr>
            <a:r>
              <a:rPr lang="en-US" sz="2000" dirty="0" smtClean="0"/>
              <a:t>An unsafe state </a:t>
            </a:r>
            <a:r>
              <a:rPr lang="en-US" sz="2000" b="1" dirty="0" smtClean="0">
                <a:solidFill>
                  <a:srgbClr val="0070C0"/>
                </a:solidFill>
              </a:rPr>
              <a:t>does not have to</a:t>
            </a:r>
            <a:r>
              <a:rPr lang="en-US" sz="2000" dirty="0" smtClean="0">
                <a:solidFill>
                  <a:srgbClr val="0070C0"/>
                </a:solidFill>
              </a:rPr>
              <a:t> </a:t>
            </a:r>
            <a:r>
              <a:rPr lang="en-US" sz="2000" dirty="0" smtClean="0"/>
              <a:t>lead to a deadlock; it </a:t>
            </a:r>
            <a:r>
              <a:rPr lang="en-US" sz="2000" b="1" dirty="0" smtClean="0">
                <a:solidFill>
                  <a:srgbClr val="0070C0"/>
                </a:solidFill>
              </a:rPr>
              <a:t>could</a:t>
            </a:r>
            <a:r>
              <a:rPr lang="en-US" sz="2000" dirty="0" smtClean="0"/>
              <a:t> lead to a deadlock.</a:t>
            </a:r>
            <a:endParaRPr lang="en-US" sz="2000" dirty="0"/>
          </a:p>
          <a:p>
            <a:pPr>
              <a:lnSpc>
                <a:spcPct val="90000"/>
              </a:lnSpc>
            </a:pPr>
            <a:endParaRPr lang="en-US" sz="2000" dirty="0" smtClean="0"/>
          </a:p>
        </p:txBody>
      </p:sp>
      <p:sp>
        <p:nvSpPr>
          <p:cNvPr id="2" name="Rectangle 1"/>
          <p:cNvSpPr/>
          <p:nvPr/>
        </p:nvSpPr>
        <p:spPr>
          <a:xfrm>
            <a:off x="914400" y="4795544"/>
            <a:ext cx="7312025" cy="369332"/>
          </a:xfrm>
          <a:prstGeom prst="rect">
            <a:avLst/>
          </a:prstGeom>
        </p:spPr>
        <p:txBody>
          <a:bodyPr wrap="square">
            <a:spAutoFit/>
          </a:bodyPr>
          <a:lstStyle/>
          <a:p>
            <a:pPr>
              <a:lnSpc>
                <a:spcPct val="90000"/>
              </a:lnSpc>
            </a:pPr>
            <a:r>
              <a:rPr lang="en-US" sz="2000" b="1" dirty="0"/>
              <a:t>ENSURE SYSTEM NEVER REACHES AN UNSAFE STATE</a:t>
            </a:r>
          </a:p>
        </p:txBody>
      </p:sp>
    </p:spTree>
    <p:extLst>
      <p:ext uri="{BB962C8B-B14F-4D97-AF65-F5344CB8AC3E}">
        <p14:creationId xmlns:p14="http://schemas.microsoft.com/office/powerpoint/2010/main" val="326893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a Safe-unsafe state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80177271"/>
              </p:ext>
            </p:extLst>
          </p:nvPr>
        </p:nvGraphicFramePr>
        <p:xfrm>
          <a:off x="3942460" y="4225659"/>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3</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sp>
        <p:nvSpPr>
          <p:cNvPr id="37" name="Rectangle 36"/>
          <p:cNvSpPr/>
          <p:nvPr/>
        </p:nvSpPr>
        <p:spPr>
          <a:xfrm>
            <a:off x="1213503" y="1556690"/>
            <a:ext cx="7312025" cy="2031325"/>
          </a:xfrm>
          <a:prstGeom prst="rect">
            <a:avLst/>
          </a:prstGeom>
        </p:spPr>
        <p:txBody>
          <a:bodyPr wrap="square">
            <a:spAutoFit/>
          </a:bodyPr>
          <a:lstStyle/>
          <a:p>
            <a:r>
              <a:rPr lang="en-US" sz="1800" dirty="0" smtClean="0"/>
              <a:t>Let there are 3 processes (A, B, C) where total number of resources are 10. Every process has to declare maximum number of resource they need in advance. In present scenario system allocated 3 units of resources to A where maximum requirement of A is 9 units. In the same way system </a:t>
            </a:r>
            <a:r>
              <a:rPr lang="en-US" sz="1800" dirty="0"/>
              <a:t>allocated </a:t>
            </a:r>
            <a:r>
              <a:rPr lang="en-US" sz="1800" dirty="0" smtClean="0"/>
              <a:t>2 </a:t>
            </a:r>
            <a:r>
              <a:rPr lang="en-US" sz="1800" dirty="0"/>
              <a:t>units </a:t>
            </a:r>
            <a:r>
              <a:rPr lang="en-US" sz="1800" dirty="0" smtClean="0"/>
              <a:t>to B </a:t>
            </a:r>
            <a:r>
              <a:rPr lang="en-US" sz="1800" dirty="0"/>
              <a:t>where maximum requirement of </a:t>
            </a:r>
            <a:r>
              <a:rPr lang="en-US" sz="1800" dirty="0" smtClean="0"/>
              <a:t>B </a:t>
            </a:r>
            <a:r>
              <a:rPr lang="en-US" sz="1800" dirty="0"/>
              <a:t>is </a:t>
            </a:r>
            <a:r>
              <a:rPr lang="en-US" sz="1800" dirty="0" smtClean="0"/>
              <a:t>4 and </a:t>
            </a:r>
            <a:r>
              <a:rPr lang="en-US" sz="1800" dirty="0"/>
              <a:t>system allocated 2 units to </a:t>
            </a:r>
            <a:r>
              <a:rPr lang="en-US" sz="1800" dirty="0" smtClean="0"/>
              <a:t>C </a:t>
            </a:r>
            <a:r>
              <a:rPr lang="en-US" sz="1800" dirty="0"/>
              <a:t>where maximum requirement of </a:t>
            </a:r>
            <a:r>
              <a:rPr lang="en-US" sz="1800" dirty="0" smtClean="0"/>
              <a:t>C </a:t>
            </a:r>
            <a:r>
              <a:rPr lang="en-US" sz="1800" dirty="0"/>
              <a:t>is </a:t>
            </a:r>
            <a:r>
              <a:rPr lang="en-US" sz="1800" dirty="0" smtClean="0"/>
              <a:t>7</a:t>
            </a:r>
            <a:endParaRPr lang="en-US" sz="1800" dirty="0"/>
          </a:p>
        </p:txBody>
      </p:sp>
      <p:sp>
        <p:nvSpPr>
          <p:cNvPr id="2" name="Rectangle 1"/>
          <p:cNvSpPr/>
          <p:nvPr/>
        </p:nvSpPr>
        <p:spPr>
          <a:xfrm>
            <a:off x="2499212" y="4522799"/>
            <a:ext cx="1308371" cy="307777"/>
          </a:xfrm>
          <a:prstGeom prst="rect">
            <a:avLst/>
          </a:prstGeom>
        </p:spPr>
        <p:txBody>
          <a:bodyPr wrap="none">
            <a:spAutoFit/>
          </a:bodyPr>
          <a:lstStyle/>
          <a:p>
            <a:pPr algn="ctr"/>
            <a:r>
              <a:rPr lang="en-US" dirty="0" smtClean="0"/>
              <a:t>Total: 10 </a:t>
            </a:r>
            <a:r>
              <a:rPr lang="en-US" dirty="0"/>
              <a:t>units</a:t>
            </a:r>
          </a:p>
        </p:txBody>
      </p:sp>
    </p:spTree>
    <p:extLst>
      <p:ext uri="{BB962C8B-B14F-4D97-AF65-F5344CB8AC3E}">
        <p14:creationId xmlns:p14="http://schemas.microsoft.com/office/powerpoint/2010/main" val="62245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2000" y="228600"/>
            <a:ext cx="7010400" cy="914400"/>
          </a:xfrm>
        </p:spPr>
        <p:txBody>
          <a:bodyPr/>
          <a:lstStyle/>
          <a:p>
            <a:pPr>
              <a:defRPr/>
            </a:pPr>
            <a:r>
              <a:rPr lang="en-US" dirty="0" smtClean="0"/>
              <a:t>Chapter Objectives</a:t>
            </a:r>
          </a:p>
        </p:txBody>
      </p:sp>
      <p:sp>
        <p:nvSpPr>
          <p:cNvPr id="5123" name="Rectangle 3"/>
          <p:cNvSpPr>
            <a:spLocks noGrp="1" noChangeArrowheads="1"/>
          </p:cNvSpPr>
          <p:nvPr>
            <p:ph idx="1"/>
          </p:nvPr>
        </p:nvSpPr>
        <p:spPr>
          <a:xfrm>
            <a:off x="827088" y="1282700"/>
            <a:ext cx="7605712" cy="4452938"/>
          </a:xfrm>
        </p:spPr>
        <p:txBody>
          <a:bodyPr/>
          <a:lstStyle/>
          <a:p>
            <a:pPr algn="just"/>
            <a:r>
              <a:rPr lang="en-US" sz="2400" dirty="0" smtClean="0"/>
              <a:t>To develop a description of </a:t>
            </a:r>
            <a:r>
              <a:rPr lang="en-US" sz="2400" b="1" dirty="0" smtClean="0"/>
              <a:t>deadlocks</a:t>
            </a:r>
            <a:r>
              <a:rPr lang="en-US" sz="2400" dirty="0" smtClean="0"/>
              <a:t>, which prevent sets of concurrent processes from completing their tasks.</a:t>
            </a:r>
          </a:p>
          <a:p>
            <a:pPr algn="just"/>
            <a:endParaRPr lang="en-US" sz="2400" dirty="0" smtClean="0"/>
          </a:p>
          <a:p>
            <a:pPr algn="just"/>
            <a:r>
              <a:rPr lang="en-US" sz="2400" dirty="0" smtClean="0"/>
              <a:t>To present a number of different methods for </a:t>
            </a:r>
            <a:r>
              <a:rPr lang="en-US" sz="2400" b="1" dirty="0" smtClean="0"/>
              <a:t>preventing or avoiding deadlocks</a:t>
            </a:r>
            <a:r>
              <a:rPr lang="en-US" sz="2400" dirty="0" smtClean="0"/>
              <a:t> in a computer system.</a:t>
            </a:r>
          </a:p>
          <a:p>
            <a:pPr>
              <a:buSzPct val="85000"/>
              <a:buFont typeface="Monotype Sorts" pitchFamily="2" charset="2"/>
              <a:buNone/>
            </a:pPr>
            <a:endParaRPr lang="en-US" sz="1800" dirty="0" smtClean="0"/>
          </a:p>
        </p:txBody>
      </p:sp>
    </p:spTree>
    <p:extLst>
      <p:ext uri="{BB962C8B-B14F-4D97-AF65-F5344CB8AC3E}">
        <p14:creationId xmlns:p14="http://schemas.microsoft.com/office/powerpoint/2010/main" val="2425766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Safe state</a:t>
            </a:r>
            <a:endParaRPr lang="en-US" dirty="0"/>
          </a:p>
        </p:txBody>
      </p:sp>
      <p:graphicFrame>
        <p:nvGraphicFramePr>
          <p:cNvPr id="6" name="Table 5"/>
          <p:cNvGraphicFramePr>
            <a:graphicFrameLocks noGrp="1"/>
          </p:cNvGraphicFramePr>
          <p:nvPr/>
        </p:nvGraphicFramePr>
        <p:xfrm>
          <a:off x="968523" y="1533733"/>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3</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7" name="Table 6"/>
          <p:cNvGraphicFramePr>
            <a:graphicFrameLocks noGrp="1"/>
          </p:cNvGraphicFramePr>
          <p:nvPr/>
        </p:nvGraphicFramePr>
        <p:xfrm>
          <a:off x="3411196" y="1532309"/>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solidFill>
                      <a:srgbClr val="FFC000"/>
                    </a:solidFill>
                  </a:tcPr>
                </a:tc>
                <a:tc>
                  <a:txBody>
                    <a:bodyPr/>
                    <a:lstStyle/>
                    <a:p>
                      <a:r>
                        <a:rPr lang="en-US" dirty="0" smtClean="0"/>
                        <a:t>4</a:t>
                      </a:r>
                      <a:endParaRPr lang="en-US" dirty="0"/>
                    </a:p>
                  </a:txBody>
                  <a:tcPr/>
                </a:tc>
                <a:tc>
                  <a:txBody>
                    <a:bodyPr/>
                    <a:lstStyle/>
                    <a:p>
                      <a:r>
                        <a:rPr lang="en-US" dirty="0" smtClean="0"/>
                        <a:t>4</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1</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8" name="Table 7"/>
          <p:cNvGraphicFramePr>
            <a:graphicFrameLocks noGrp="1"/>
          </p:cNvGraphicFramePr>
          <p:nvPr/>
        </p:nvGraphicFramePr>
        <p:xfrm>
          <a:off x="5834644" y="1532309"/>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solidFill>
                      <a:srgbClr val="FFC000"/>
                    </a:solidFill>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5</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9" name="Table 8"/>
          <p:cNvGraphicFramePr>
            <a:graphicFrameLocks noGrp="1"/>
          </p:cNvGraphicFramePr>
          <p:nvPr/>
        </p:nvGraphicFramePr>
        <p:xfrm>
          <a:off x="5834644" y="3831127"/>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solidFill>
                      <a:srgbClr val="FFC000"/>
                    </a:solidFill>
                  </a:tcPr>
                </a:tc>
                <a:tc>
                  <a:txBody>
                    <a:bodyPr/>
                    <a:lstStyle/>
                    <a:p>
                      <a:r>
                        <a:rPr lang="en-US" dirty="0" smtClean="0"/>
                        <a:t>7</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0</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10" name="Table 9"/>
          <p:cNvGraphicFramePr>
            <a:graphicFrameLocks noGrp="1"/>
          </p:cNvGraphicFramePr>
          <p:nvPr/>
        </p:nvGraphicFramePr>
        <p:xfrm>
          <a:off x="3462472" y="3831128"/>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solidFill>
                      <a:srgbClr val="FFC000"/>
                    </a:solidFill>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gridSpan="3">
                  <a:txBody>
                    <a:bodyPr/>
                    <a:lstStyle/>
                    <a:p>
                      <a:pPr algn="ctr"/>
                      <a:r>
                        <a:rPr lang="en-US" dirty="0" smtClean="0"/>
                        <a:t>Free: 7</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11" name="Table 10"/>
          <p:cNvGraphicFramePr>
            <a:graphicFrameLocks noGrp="1"/>
          </p:cNvGraphicFramePr>
          <p:nvPr/>
        </p:nvGraphicFramePr>
        <p:xfrm>
          <a:off x="1026919" y="3831127"/>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solidFill>
                      <a:srgbClr val="FFC000"/>
                    </a:solidFill>
                  </a:tcPr>
                </a:tc>
                <a:tc>
                  <a:txBody>
                    <a:bodyPr/>
                    <a:lstStyle/>
                    <a:p>
                      <a:r>
                        <a:rPr lang="en-US" dirty="0" smtClean="0"/>
                        <a:t>9</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gridSpan="3">
                  <a:txBody>
                    <a:bodyPr/>
                    <a:lstStyle/>
                    <a:p>
                      <a:pPr algn="ctr"/>
                      <a:r>
                        <a:rPr lang="en-US" dirty="0" smtClean="0"/>
                        <a:t>Free: 1</a:t>
                      </a:r>
                      <a:r>
                        <a:rPr lang="en-US" baseline="0" dirty="0" smtClean="0"/>
                        <a:t> unit</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cxnSp>
        <p:nvCxnSpPr>
          <p:cNvPr id="13" name="Straight Arrow Connector 12"/>
          <p:cNvCxnSpPr>
            <a:stCxn id="6" idx="3"/>
            <a:endCxn id="7" idx="1"/>
          </p:cNvCxnSpPr>
          <p:nvPr/>
        </p:nvCxnSpPr>
        <p:spPr>
          <a:xfrm flipV="1">
            <a:off x="2666286" y="2294309"/>
            <a:ext cx="744910" cy="14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5108959" y="2294309"/>
            <a:ext cx="72568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1"/>
            <a:endCxn id="10" idx="3"/>
          </p:cNvCxnSpPr>
          <p:nvPr/>
        </p:nvCxnSpPr>
        <p:spPr>
          <a:xfrm flipH="1">
            <a:off x="5160235" y="4593127"/>
            <a:ext cx="67440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a:endCxn id="11" idx="3"/>
          </p:cNvCxnSpPr>
          <p:nvPr/>
        </p:nvCxnSpPr>
        <p:spPr>
          <a:xfrm flipH="1" flipV="1">
            <a:off x="2724682" y="4593127"/>
            <a:ext cx="737790"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9" idx="3"/>
          </p:cNvCxnSpPr>
          <p:nvPr/>
        </p:nvCxnSpPr>
        <p:spPr>
          <a:xfrm>
            <a:off x="7532407" y="2294309"/>
            <a:ext cx="12700" cy="2298818"/>
          </a:xfrm>
          <a:prstGeom prst="bentConnector3">
            <a:avLst>
              <a:gd name="adj1" fmla="val 42897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136590" y="5487755"/>
            <a:ext cx="7312025" cy="590931"/>
          </a:xfrm>
          <a:prstGeom prst="rect">
            <a:avLst/>
          </a:prstGeom>
        </p:spPr>
        <p:txBody>
          <a:bodyPr wrap="square">
            <a:spAutoFit/>
          </a:bodyPr>
          <a:lstStyle/>
          <a:p>
            <a:pPr algn="ctr">
              <a:lnSpc>
                <a:spcPct val="90000"/>
              </a:lnSpc>
            </a:pPr>
            <a:r>
              <a:rPr lang="en-US" sz="1800" dirty="0" smtClean="0"/>
              <a:t>This is a safe state because there is some scheduling order in which every process executes. Here the order is: B</a:t>
            </a:r>
            <a:r>
              <a:rPr lang="en-US" sz="1800" dirty="0" smtClean="0">
                <a:sym typeface="Wingdings" panose="05000000000000000000" pitchFamily="2" charset="2"/>
              </a:rPr>
              <a:t>CA</a:t>
            </a:r>
            <a:endParaRPr lang="en-US" sz="1800" dirty="0"/>
          </a:p>
        </p:txBody>
      </p:sp>
      <p:sp>
        <p:nvSpPr>
          <p:cNvPr id="38" name="Rectangle 37"/>
          <p:cNvSpPr/>
          <p:nvPr/>
        </p:nvSpPr>
        <p:spPr>
          <a:xfrm>
            <a:off x="5747325" y="3544610"/>
            <a:ext cx="1768433" cy="307777"/>
          </a:xfrm>
          <a:prstGeom prst="rect">
            <a:avLst/>
          </a:prstGeom>
        </p:spPr>
        <p:txBody>
          <a:bodyPr wrap="none">
            <a:spAutoFit/>
          </a:bodyPr>
          <a:lstStyle/>
          <a:p>
            <a:pPr algn="ctr"/>
            <a:r>
              <a:rPr lang="en-US" dirty="0" smtClean="0"/>
              <a:t>Allocate 5 units to C</a:t>
            </a:r>
            <a:endParaRPr lang="en-US" dirty="0"/>
          </a:p>
        </p:txBody>
      </p:sp>
      <p:sp>
        <p:nvSpPr>
          <p:cNvPr id="39" name="Rectangle 38"/>
          <p:cNvSpPr/>
          <p:nvPr/>
        </p:nvSpPr>
        <p:spPr>
          <a:xfrm>
            <a:off x="995863" y="3544608"/>
            <a:ext cx="1768433" cy="307777"/>
          </a:xfrm>
          <a:prstGeom prst="rect">
            <a:avLst/>
          </a:prstGeom>
        </p:spPr>
        <p:txBody>
          <a:bodyPr wrap="none">
            <a:spAutoFit/>
          </a:bodyPr>
          <a:lstStyle/>
          <a:p>
            <a:pPr algn="ctr"/>
            <a:r>
              <a:rPr lang="en-US" dirty="0" smtClean="0"/>
              <a:t>Allocate </a:t>
            </a:r>
            <a:r>
              <a:rPr lang="en-US" dirty="0" smtClean="0"/>
              <a:t>6 </a:t>
            </a:r>
            <a:r>
              <a:rPr lang="en-US" dirty="0" smtClean="0"/>
              <a:t>units to A</a:t>
            </a:r>
            <a:endParaRPr lang="en-US" dirty="0"/>
          </a:p>
        </p:txBody>
      </p:sp>
      <p:sp>
        <p:nvSpPr>
          <p:cNvPr id="40" name="Rectangle 39"/>
          <p:cNvSpPr/>
          <p:nvPr/>
        </p:nvSpPr>
        <p:spPr>
          <a:xfrm>
            <a:off x="3371595" y="1258477"/>
            <a:ext cx="1768433" cy="307777"/>
          </a:xfrm>
          <a:prstGeom prst="rect">
            <a:avLst/>
          </a:prstGeom>
        </p:spPr>
        <p:txBody>
          <a:bodyPr wrap="none">
            <a:spAutoFit/>
          </a:bodyPr>
          <a:lstStyle/>
          <a:p>
            <a:pPr algn="ctr"/>
            <a:r>
              <a:rPr lang="en-US" dirty="0" smtClean="0"/>
              <a:t>Allocate 2 units to B</a:t>
            </a:r>
            <a:endParaRPr lang="en-US" dirty="0"/>
          </a:p>
        </p:txBody>
      </p:sp>
      <p:sp>
        <p:nvSpPr>
          <p:cNvPr id="41" name="Rectangle 40"/>
          <p:cNvSpPr/>
          <p:nvPr/>
        </p:nvSpPr>
        <p:spPr>
          <a:xfrm>
            <a:off x="6026248" y="1243964"/>
            <a:ext cx="1210589" cy="307777"/>
          </a:xfrm>
          <a:prstGeom prst="rect">
            <a:avLst/>
          </a:prstGeom>
        </p:spPr>
        <p:txBody>
          <a:bodyPr wrap="none">
            <a:spAutoFit/>
          </a:bodyPr>
          <a:lstStyle/>
          <a:p>
            <a:pPr algn="ctr"/>
            <a:r>
              <a:rPr lang="en-US" dirty="0" smtClean="0"/>
              <a:t>B completes</a:t>
            </a:r>
            <a:endParaRPr lang="en-US" dirty="0"/>
          </a:p>
        </p:txBody>
      </p:sp>
      <p:sp>
        <p:nvSpPr>
          <p:cNvPr id="42" name="Rectangle 41"/>
          <p:cNvSpPr/>
          <p:nvPr/>
        </p:nvSpPr>
        <p:spPr>
          <a:xfrm>
            <a:off x="3645707" y="3544609"/>
            <a:ext cx="1220207" cy="307777"/>
          </a:xfrm>
          <a:prstGeom prst="rect">
            <a:avLst/>
          </a:prstGeom>
        </p:spPr>
        <p:txBody>
          <a:bodyPr wrap="none">
            <a:spAutoFit/>
          </a:bodyPr>
          <a:lstStyle/>
          <a:p>
            <a:pPr algn="ctr"/>
            <a:r>
              <a:rPr lang="en-US" dirty="0"/>
              <a:t>C</a:t>
            </a:r>
            <a:r>
              <a:rPr lang="en-US" dirty="0" smtClean="0"/>
              <a:t> completes</a:t>
            </a:r>
            <a:endParaRPr lang="en-US" dirty="0"/>
          </a:p>
        </p:txBody>
      </p:sp>
    </p:spTree>
    <p:extLst>
      <p:ext uri="{BB962C8B-B14F-4D97-AF65-F5344CB8AC3E}">
        <p14:creationId xmlns:p14="http://schemas.microsoft.com/office/powerpoint/2010/main" val="25562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Unsafe state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48031575"/>
              </p:ext>
            </p:extLst>
          </p:nvPr>
        </p:nvGraphicFramePr>
        <p:xfrm>
          <a:off x="968523" y="1533733"/>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2</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1388488"/>
              </p:ext>
            </p:extLst>
          </p:nvPr>
        </p:nvGraphicFramePr>
        <p:xfrm>
          <a:off x="3411196" y="1532309"/>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solidFill>
                      <a:srgbClr val="FFC000"/>
                    </a:solidFill>
                  </a:tcPr>
                </a:tc>
                <a:tc>
                  <a:txBody>
                    <a:bodyPr/>
                    <a:lstStyle/>
                    <a:p>
                      <a:r>
                        <a:rPr lang="en-US" dirty="0" smtClean="0"/>
                        <a:t>4</a:t>
                      </a:r>
                      <a:endParaRPr lang="en-US" dirty="0"/>
                    </a:p>
                  </a:txBody>
                  <a:tcPr/>
                </a:tc>
                <a:tc>
                  <a:txBody>
                    <a:bodyPr/>
                    <a:lstStyle/>
                    <a:p>
                      <a:r>
                        <a:rPr lang="en-US" dirty="0" smtClean="0"/>
                        <a:t>4</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0</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2505155"/>
              </p:ext>
            </p:extLst>
          </p:nvPr>
        </p:nvGraphicFramePr>
        <p:xfrm>
          <a:off x="5834644" y="1532309"/>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noFill/>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4</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cxnSp>
        <p:nvCxnSpPr>
          <p:cNvPr id="13" name="Straight Arrow Connector 12"/>
          <p:cNvCxnSpPr>
            <a:stCxn id="6" idx="3"/>
            <a:endCxn id="7" idx="1"/>
          </p:cNvCxnSpPr>
          <p:nvPr/>
        </p:nvCxnSpPr>
        <p:spPr>
          <a:xfrm flipV="1">
            <a:off x="2666286" y="2294309"/>
            <a:ext cx="744910" cy="14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5108959" y="2294309"/>
            <a:ext cx="72568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40037" y="5647585"/>
            <a:ext cx="7312025" cy="590931"/>
          </a:xfrm>
          <a:prstGeom prst="rect">
            <a:avLst/>
          </a:prstGeom>
        </p:spPr>
        <p:txBody>
          <a:bodyPr wrap="square">
            <a:spAutoFit/>
          </a:bodyPr>
          <a:lstStyle/>
          <a:p>
            <a:pPr algn="ctr">
              <a:lnSpc>
                <a:spcPct val="90000"/>
              </a:lnSpc>
            </a:pPr>
            <a:r>
              <a:rPr lang="en-US" sz="1800" dirty="0" smtClean="0">
                <a:solidFill>
                  <a:srgbClr val="FF0000"/>
                </a:solidFill>
              </a:rPr>
              <a:t>This is an unsafe state because there exist no scheduling order in which every process executes.</a:t>
            </a:r>
            <a:endParaRPr lang="en-US" sz="1800" dirty="0">
              <a:solidFill>
                <a:srgbClr val="FF0000"/>
              </a:solidFill>
            </a:endParaRPr>
          </a:p>
        </p:txBody>
      </p:sp>
      <p:sp>
        <p:nvSpPr>
          <p:cNvPr id="40" name="Rectangle 39"/>
          <p:cNvSpPr/>
          <p:nvPr/>
        </p:nvSpPr>
        <p:spPr>
          <a:xfrm>
            <a:off x="3371595" y="1258477"/>
            <a:ext cx="1768433" cy="307777"/>
          </a:xfrm>
          <a:prstGeom prst="rect">
            <a:avLst/>
          </a:prstGeom>
        </p:spPr>
        <p:txBody>
          <a:bodyPr wrap="none">
            <a:spAutoFit/>
          </a:bodyPr>
          <a:lstStyle/>
          <a:p>
            <a:pPr algn="ctr"/>
            <a:r>
              <a:rPr lang="en-US" dirty="0" smtClean="0"/>
              <a:t>Allocate 2 units to B</a:t>
            </a:r>
            <a:endParaRPr lang="en-US" dirty="0"/>
          </a:p>
        </p:txBody>
      </p:sp>
      <p:sp>
        <p:nvSpPr>
          <p:cNvPr id="41" name="Rectangle 40"/>
          <p:cNvSpPr/>
          <p:nvPr/>
        </p:nvSpPr>
        <p:spPr>
          <a:xfrm>
            <a:off x="6026248" y="1243964"/>
            <a:ext cx="1210589" cy="307777"/>
          </a:xfrm>
          <a:prstGeom prst="rect">
            <a:avLst/>
          </a:prstGeom>
        </p:spPr>
        <p:txBody>
          <a:bodyPr wrap="none">
            <a:spAutoFit/>
          </a:bodyPr>
          <a:lstStyle/>
          <a:p>
            <a:pPr algn="ctr"/>
            <a:r>
              <a:rPr lang="en-US" dirty="0" smtClean="0"/>
              <a:t>B completes</a:t>
            </a:r>
            <a:endParaRPr lang="en-US" dirty="0"/>
          </a:p>
        </p:txBody>
      </p:sp>
      <p:graphicFrame>
        <p:nvGraphicFramePr>
          <p:cNvPr id="44" name="Table 43"/>
          <p:cNvGraphicFramePr>
            <a:graphicFrameLocks noGrp="1"/>
          </p:cNvGraphicFramePr>
          <p:nvPr>
            <p:extLst>
              <p:ext uri="{D42A27DB-BD31-4B8C-83A1-F6EECF244321}">
                <p14:modId xmlns:p14="http://schemas.microsoft.com/office/powerpoint/2010/main" val="4175040861"/>
              </p:ext>
            </p:extLst>
          </p:nvPr>
        </p:nvGraphicFramePr>
        <p:xfrm>
          <a:off x="3433275" y="3839673"/>
          <a:ext cx="1697763" cy="1524000"/>
        </p:xfrm>
        <a:graphic>
          <a:graphicData uri="http://schemas.openxmlformats.org/drawingml/2006/table">
            <a:tbl>
              <a:tblPr firstRow="1" bandRow="1">
                <a:tableStyleId>{5940675A-B579-460E-94D1-54222C63F5DA}</a:tableStyleId>
              </a:tblPr>
              <a:tblGrid>
                <a:gridCol w="565921"/>
                <a:gridCol w="565921"/>
                <a:gridCol w="565921"/>
              </a:tblGrid>
              <a:tr h="267531">
                <a:tc>
                  <a:txBody>
                    <a:bodyPr/>
                    <a:lstStyle/>
                    <a:p>
                      <a:endParaRPr lang="en-US" dirty="0"/>
                    </a:p>
                  </a:txBody>
                  <a:tcPr/>
                </a:tc>
                <a:tc>
                  <a:txBody>
                    <a:bodyPr/>
                    <a:lstStyle/>
                    <a:p>
                      <a:r>
                        <a:rPr lang="en-US" dirty="0" smtClean="0"/>
                        <a:t>Has</a:t>
                      </a:r>
                      <a:endParaRPr lang="en-US" dirty="0"/>
                    </a:p>
                  </a:txBody>
                  <a:tcPr/>
                </a:tc>
                <a:tc>
                  <a:txBody>
                    <a:bodyPr/>
                    <a:lstStyle/>
                    <a:p>
                      <a:r>
                        <a:rPr lang="en-US" dirty="0" smtClean="0"/>
                        <a:t>Max</a:t>
                      </a:r>
                      <a:endParaRPr lang="en-US" dirty="0"/>
                    </a:p>
                  </a:txBody>
                  <a:tcPr/>
                </a:tc>
              </a:tr>
              <a:tr h="267531">
                <a:tc>
                  <a:txBody>
                    <a:bodyPr/>
                    <a:lstStyle/>
                    <a:p>
                      <a:r>
                        <a:rPr lang="en-US" dirty="0" smtClean="0"/>
                        <a:t>A</a:t>
                      </a:r>
                      <a:endParaRPr lang="en-US" dirty="0"/>
                    </a:p>
                  </a:txBody>
                  <a:tcPr>
                    <a:solidFill>
                      <a:srgbClr val="FFC000"/>
                    </a:solidFill>
                  </a:tcPr>
                </a:tc>
                <a:tc>
                  <a:txBody>
                    <a:bodyPr/>
                    <a:lstStyle/>
                    <a:p>
                      <a:r>
                        <a:rPr lang="en-US" dirty="0" smtClean="0"/>
                        <a:t>?</a:t>
                      </a:r>
                      <a:endParaRPr lang="en-US" dirty="0"/>
                    </a:p>
                  </a:txBody>
                  <a:tcPr/>
                </a:tc>
                <a:tc>
                  <a:txBody>
                    <a:bodyPr/>
                    <a:lstStyle/>
                    <a:p>
                      <a:r>
                        <a:rPr lang="en-US" dirty="0" smtClean="0"/>
                        <a:t>9</a:t>
                      </a:r>
                      <a:endParaRPr lang="en-US" dirty="0"/>
                    </a:p>
                  </a:txBody>
                  <a:tcPr/>
                </a:tc>
              </a:tr>
              <a:tr h="267531">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a:t>
                      </a:r>
                      <a:endParaRPr lang="en-US" dirty="0"/>
                    </a:p>
                  </a:txBody>
                  <a:tcPr/>
                </a:tc>
              </a:tr>
              <a:tr h="267531">
                <a:tc>
                  <a:txBody>
                    <a:bodyPr/>
                    <a:lstStyle/>
                    <a:p>
                      <a:r>
                        <a:rPr lang="en-US" dirty="0" smtClean="0"/>
                        <a:t>C</a:t>
                      </a:r>
                      <a:endParaRPr lang="en-US" dirty="0"/>
                    </a:p>
                  </a:txBody>
                  <a:tcPr>
                    <a:solidFill>
                      <a:srgbClr val="FFC000"/>
                    </a:solidFill>
                  </a:tcPr>
                </a:tc>
                <a:tc>
                  <a:txBody>
                    <a:bodyPr/>
                    <a:lstStyle/>
                    <a:p>
                      <a:r>
                        <a:rPr lang="en-US" dirty="0" smtClean="0"/>
                        <a:t>?</a:t>
                      </a:r>
                      <a:endParaRPr lang="en-US" dirty="0"/>
                    </a:p>
                  </a:txBody>
                  <a:tcPr/>
                </a:tc>
                <a:tc>
                  <a:txBody>
                    <a:bodyPr/>
                    <a:lstStyle/>
                    <a:p>
                      <a:r>
                        <a:rPr lang="en-US" dirty="0" smtClean="0"/>
                        <a:t>7</a:t>
                      </a:r>
                      <a:endParaRPr lang="en-US" dirty="0"/>
                    </a:p>
                  </a:txBody>
                  <a:tcPr/>
                </a:tc>
              </a:tr>
              <a:tr h="267531">
                <a:tc gridSpan="3">
                  <a:txBody>
                    <a:bodyPr/>
                    <a:lstStyle/>
                    <a:p>
                      <a:pPr algn="ctr"/>
                      <a:r>
                        <a:rPr lang="en-US" dirty="0" smtClean="0"/>
                        <a:t>Free: 0</a:t>
                      </a:r>
                      <a:r>
                        <a:rPr lang="en-US" baseline="0" dirty="0" smtClean="0"/>
                        <a:t> units</a:t>
                      </a:r>
                      <a:endParaRPr lang="en-US" dirty="0"/>
                    </a:p>
                  </a:txBody>
                  <a:tcPr>
                    <a:lnL w="12700" cmpd="sng">
                      <a:noFill/>
                    </a:lnL>
                    <a:lnR w="12700" cmpd="sng">
                      <a:noFill/>
                    </a:lnR>
                    <a:lnB w="12700" cmpd="sng">
                      <a:noFill/>
                    </a:lnB>
                  </a:tcPr>
                </a:tc>
                <a:tc hMerge="1">
                  <a:txBody>
                    <a:bodyPr/>
                    <a:lstStyle/>
                    <a:p>
                      <a:endParaRPr lang="en-US" dirty="0"/>
                    </a:p>
                  </a:txBody>
                  <a:tcPr/>
                </a:tc>
                <a:tc hMerge="1">
                  <a:txBody>
                    <a:bodyPr/>
                    <a:lstStyle/>
                    <a:p>
                      <a:endParaRPr lang="en-US" dirty="0"/>
                    </a:p>
                  </a:txBody>
                  <a:tcPr/>
                </a:tc>
              </a:tr>
            </a:tbl>
          </a:graphicData>
        </a:graphic>
      </p:graphicFrame>
      <p:sp>
        <p:nvSpPr>
          <p:cNvPr id="45" name="Rectangle 44"/>
          <p:cNvSpPr/>
          <p:nvPr/>
        </p:nvSpPr>
        <p:spPr>
          <a:xfrm>
            <a:off x="2764301" y="3541571"/>
            <a:ext cx="3119765" cy="307777"/>
          </a:xfrm>
          <a:prstGeom prst="rect">
            <a:avLst/>
          </a:prstGeom>
        </p:spPr>
        <p:txBody>
          <a:bodyPr wrap="none">
            <a:spAutoFit/>
          </a:bodyPr>
          <a:lstStyle/>
          <a:p>
            <a:pPr algn="ctr"/>
            <a:r>
              <a:rPr lang="en-US" dirty="0" smtClean="0"/>
              <a:t>5 units to C or A </a:t>
            </a:r>
            <a:r>
              <a:rPr lang="en-US" dirty="0" smtClean="0">
                <a:solidFill>
                  <a:srgbClr val="FF0000"/>
                </a:solidFill>
              </a:rPr>
              <a:t>can not be allocated</a:t>
            </a:r>
            <a:endParaRPr lang="en-US" dirty="0">
              <a:solidFill>
                <a:srgbClr val="FF0000"/>
              </a:solidFill>
            </a:endParaRPr>
          </a:p>
        </p:txBody>
      </p:sp>
      <p:cxnSp>
        <p:nvCxnSpPr>
          <p:cNvPr id="47" name="Straight Connector 46"/>
          <p:cNvCxnSpPr/>
          <p:nvPr/>
        </p:nvCxnSpPr>
        <p:spPr>
          <a:xfrm>
            <a:off x="3324312" y="3806618"/>
            <a:ext cx="1922804" cy="13123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298674" y="3806618"/>
            <a:ext cx="1922804" cy="13123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3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1"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68336" y="381000"/>
            <a:ext cx="7866063" cy="762000"/>
          </a:xfrm>
        </p:spPr>
        <p:txBody>
          <a:bodyPr/>
          <a:lstStyle/>
          <a:p>
            <a:pPr>
              <a:defRPr/>
            </a:pPr>
            <a:r>
              <a:rPr lang="en-US" sz="4000" dirty="0" smtClean="0"/>
              <a:t>Safe, Unsafe , Deadlock State </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5649868" y="1895550"/>
            <a:ext cx="3013515" cy="298409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827087" y="1656267"/>
            <a:ext cx="4351663" cy="38899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smtClean="0"/>
              <a:t>If a system is in safe state </a:t>
            </a:r>
            <a:r>
              <a:rPr lang="en-US" sz="1800" dirty="0" smtClean="0">
                <a:sym typeface="Symbol" pitchFamily="18" charset="2"/>
              </a:rPr>
              <a:t> no deadlocks.</a:t>
            </a:r>
            <a:br>
              <a:rPr lang="en-US" sz="1800" dirty="0" smtClean="0">
                <a:sym typeface="Symbol" pitchFamily="18" charset="2"/>
              </a:rPr>
            </a:br>
            <a:endParaRPr lang="en-US" sz="1800" dirty="0" smtClean="0">
              <a:sym typeface="Symbol" pitchFamily="18" charset="2"/>
            </a:endParaRPr>
          </a:p>
          <a:p>
            <a:pPr marL="285750" indent="-285750">
              <a:buFont typeface="Arial" panose="020B0604020202020204" pitchFamily="34" charset="0"/>
              <a:buChar char="•"/>
            </a:pPr>
            <a:r>
              <a:rPr lang="en-US" sz="1800" dirty="0" smtClean="0">
                <a:sym typeface="Symbol" pitchFamily="18" charset="2"/>
              </a:rPr>
              <a:t>If a system is in unsafe state  possibility of deadlock.</a:t>
            </a:r>
            <a:br>
              <a:rPr lang="en-US" sz="1800" dirty="0" smtClean="0">
                <a:sym typeface="Symbol" pitchFamily="18" charset="2"/>
              </a:rPr>
            </a:br>
            <a:endParaRPr lang="en-US" sz="1800" dirty="0" smtClean="0">
              <a:sym typeface="Symbol" pitchFamily="18" charset="2"/>
            </a:endParaRPr>
          </a:p>
          <a:p>
            <a:pPr marL="285750" indent="-285750">
              <a:buFont typeface="Arial" panose="020B0604020202020204" pitchFamily="34" charset="0"/>
              <a:buChar char="•"/>
            </a:pPr>
            <a:r>
              <a:rPr lang="en-US" sz="1800" dirty="0" smtClean="0">
                <a:sym typeface="Symbol" pitchFamily="18" charset="2"/>
              </a:rPr>
              <a:t>Avoidance  ensure that a system will never enter an unsafe state. </a:t>
            </a:r>
          </a:p>
        </p:txBody>
      </p:sp>
    </p:spTree>
    <p:extLst>
      <p:ext uri="{BB962C8B-B14F-4D97-AF65-F5344CB8AC3E}">
        <p14:creationId xmlns:p14="http://schemas.microsoft.com/office/powerpoint/2010/main" val="2059022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04800"/>
            <a:ext cx="7924800" cy="838200"/>
          </a:xfrm>
        </p:spPr>
        <p:txBody>
          <a:bodyPr/>
          <a:lstStyle/>
          <a:p>
            <a:pPr>
              <a:defRPr/>
            </a:pPr>
            <a:r>
              <a:rPr lang="en-US" dirty="0" smtClean="0"/>
              <a:t>Banker’s Algorithm</a:t>
            </a:r>
          </a:p>
        </p:txBody>
      </p:sp>
      <p:sp>
        <p:nvSpPr>
          <p:cNvPr id="28675" name="Rectangle 3"/>
          <p:cNvSpPr>
            <a:spLocks noGrp="1" noChangeArrowheads="1"/>
          </p:cNvSpPr>
          <p:nvPr>
            <p:ph idx="1"/>
          </p:nvPr>
        </p:nvSpPr>
        <p:spPr>
          <a:xfrm>
            <a:off x="827088" y="1397000"/>
            <a:ext cx="6534150" cy="4441825"/>
          </a:xfrm>
        </p:spPr>
        <p:txBody>
          <a:bodyPr/>
          <a:lstStyle/>
          <a:p>
            <a:r>
              <a:rPr lang="en-US" sz="1800" smtClean="0"/>
              <a:t>Multiple instances of each resource type.</a:t>
            </a:r>
            <a:br>
              <a:rPr lang="en-US" sz="1800" smtClean="0"/>
            </a:br>
            <a:endParaRPr lang="en-US" sz="1800" smtClean="0"/>
          </a:p>
          <a:p>
            <a:r>
              <a:rPr lang="en-US" sz="1800" smtClean="0"/>
              <a:t>Each process must a priori claim maximum use.</a:t>
            </a:r>
            <a:br>
              <a:rPr lang="en-US" sz="1800" smtClean="0"/>
            </a:br>
            <a:endParaRPr lang="en-US" sz="1800" smtClean="0"/>
          </a:p>
          <a:p>
            <a:r>
              <a:rPr lang="en-US" sz="1800" smtClean="0"/>
              <a:t>When a process requests a resource it may have to wait.  </a:t>
            </a:r>
            <a:br>
              <a:rPr lang="en-US" sz="1800" smtClean="0"/>
            </a:br>
            <a:endParaRPr lang="en-US" sz="1800" smtClean="0"/>
          </a:p>
          <a:p>
            <a:r>
              <a:rPr lang="en-US" sz="1800" smtClean="0"/>
              <a:t>When a process gets all its resources it must return them in a finite amount of time.</a:t>
            </a:r>
          </a:p>
        </p:txBody>
      </p:sp>
    </p:spTree>
    <p:extLst>
      <p:ext uri="{BB962C8B-B14F-4D97-AF65-F5344CB8AC3E}">
        <p14:creationId xmlns:p14="http://schemas.microsoft.com/office/powerpoint/2010/main" val="3199331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09626" y="412750"/>
            <a:ext cx="7829550" cy="654050"/>
          </a:xfrm>
        </p:spPr>
        <p:txBody>
          <a:bodyPr/>
          <a:lstStyle/>
          <a:p>
            <a:pPr>
              <a:defRPr/>
            </a:pPr>
            <a:r>
              <a:rPr lang="en-US" sz="2800" dirty="0" smtClean="0"/>
              <a:t>Data Structures for the Banker’s Algorithm </a:t>
            </a:r>
          </a:p>
        </p:txBody>
      </p:sp>
      <p:sp>
        <p:nvSpPr>
          <p:cNvPr id="29699" name="Rectangle 3"/>
          <p:cNvSpPr>
            <a:spLocks noGrp="1" noChangeArrowheads="1"/>
          </p:cNvSpPr>
          <p:nvPr>
            <p:ph idx="1"/>
          </p:nvPr>
        </p:nvSpPr>
        <p:spPr>
          <a:xfrm>
            <a:off x="1171574" y="1885950"/>
            <a:ext cx="6867525" cy="4108450"/>
          </a:xfrm>
        </p:spPr>
        <p:txBody>
          <a:bodyPr/>
          <a:lstStyle/>
          <a:p>
            <a:r>
              <a:rPr lang="en-US" sz="1800" i="1" dirty="0" smtClean="0"/>
              <a:t>Available:</a:t>
            </a:r>
            <a:r>
              <a:rPr lang="en-US" sz="1800" dirty="0" smtClean="0"/>
              <a:t>  Vector of length </a:t>
            </a:r>
            <a:r>
              <a:rPr lang="en-US" sz="1800" i="1" dirty="0" smtClean="0"/>
              <a:t>m</a:t>
            </a:r>
            <a:r>
              <a:rPr lang="en-US" sz="1800" dirty="0" smtClean="0"/>
              <a:t>. If available [</a:t>
            </a:r>
            <a:r>
              <a:rPr lang="en-US" sz="1800" i="1" dirty="0" smtClean="0"/>
              <a:t>j</a:t>
            </a:r>
            <a:r>
              <a:rPr lang="en-US" sz="1800" dirty="0" smtClean="0"/>
              <a:t>] = </a:t>
            </a:r>
            <a:r>
              <a:rPr lang="en-US" sz="1800" i="1" dirty="0" smtClean="0"/>
              <a:t>k</a:t>
            </a:r>
            <a:r>
              <a:rPr lang="en-US" sz="1800" dirty="0" smtClean="0"/>
              <a:t>, there are</a:t>
            </a:r>
            <a:r>
              <a:rPr lang="en-US" sz="1800" i="1" dirty="0" smtClean="0"/>
              <a:t> k</a:t>
            </a:r>
            <a:r>
              <a:rPr lang="en-US" sz="1800" dirty="0" smtClean="0"/>
              <a:t> instances of resource type </a:t>
            </a:r>
            <a:r>
              <a:rPr lang="en-US" sz="1800" i="1" dirty="0" err="1" smtClean="0"/>
              <a:t>R</a:t>
            </a:r>
            <a:r>
              <a:rPr lang="en-US" sz="1800" i="1" baseline="-25000" dirty="0" err="1" smtClean="0"/>
              <a:t>j</a:t>
            </a:r>
            <a:r>
              <a:rPr lang="en-US" sz="1800" baseline="-25000" dirty="0" smtClean="0"/>
              <a:t> </a:t>
            </a:r>
            <a:r>
              <a:rPr lang="en-US" sz="1800" dirty="0" smtClean="0"/>
              <a:t>available.</a:t>
            </a:r>
          </a:p>
          <a:p>
            <a:r>
              <a:rPr lang="en-US" sz="1800" i="1" dirty="0" smtClean="0"/>
              <a:t>Max: n x m</a:t>
            </a:r>
            <a:r>
              <a:rPr lang="en-US" sz="1800" dirty="0" smtClean="0"/>
              <a:t> matrix.  If </a:t>
            </a:r>
            <a:r>
              <a:rPr lang="en-US" sz="1800" i="1" dirty="0" smtClean="0"/>
              <a:t>Max </a:t>
            </a:r>
            <a:r>
              <a:rPr lang="en-US" sz="1800" dirty="0" smtClean="0"/>
              <a:t>[</a:t>
            </a:r>
            <a:r>
              <a:rPr lang="en-US" sz="1800" i="1" dirty="0" err="1" smtClean="0"/>
              <a:t>i,j</a:t>
            </a:r>
            <a:r>
              <a:rPr lang="en-US" sz="1800" dirty="0" smtClean="0"/>
              <a:t>] = </a:t>
            </a:r>
            <a:r>
              <a:rPr lang="en-US" sz="1800" i="1" dirty="0" smtClean="0"/>
              <a:t>k</a:t>
            </a:r>
            <a:r>
              <a:rPr lang="en-US" sz="1800" dirty="0" smtClean="0"/>
              <a:t>, then process </a:t>
            </a:r>
            <a:r>
              <a:rPr lang="en-US" sz="1800" i="1" dirty="0" smtClean="0"/>
              <a:t>P</a:t>
            </a:r>
            <a:r>
              <a:rPr lang="en-US" sz="1800" i="1" baseline="-25000" dirty="0" smtClean="0"/>
              <a:t>i</a:t>
            </a:r>
            <a:r>
              <a:rPr lang="en-US" sz="1800" i="1" dirty="0" smtClean="0"/>
              <a:t> </a:t>
            </a:r>
            <a:r>
              <a:rPr lang="en-US" sz="1800" dirty="0" smtClean="0"/>
              <a:t>may request at most</a:t>
            </a:r>
            <a:r>
              <a:rPr lang="en-US" sz="1800" i="1" dirty="0" smtClean="0"/>
              <a:t> k </a:t>
            </a:r>
            <a:r>
              <a:rPr lang="en-US" sz="1800" dirty="0" smtClean="0"/>
              <a:t>instances of resource type </a:t>
            </a:r>
            <a:r>
              <a:rPr lang="en-US" sz="1800" i="1" dirty="0" err="1" smtClean="0"/>
              <a:t>R</a:t>
            </a:r>
            <a:r>
              <a:rPr lang="en-US" sz="1800" i="1" baseline="-25000" dirty="0" err="1" smtClean="0"/>
              <a:t>j</a:t>
            </a:r>
            <a:r>
              <a:rPr lang="en-US" sz="1800" dirty="0" smtClean="0"/>
              <a:t>.</a:t>
            </a:r>
          </a:p>
          <a:p>
            <a:r>
              <a:rPr lang="en-US" sz="1800" i="1" dirty="0" smtClean="0"/>
              <a:t>Allocation:  n </a:t>
            </a:r>
            <a:r>
              <a:rPr lang="en-US" sz="1800" dirty="0" smtClean="0"/>
              <a:t>x</a:t>
            </a:r>
            <a:r>
              <a:rPr lang="en-US" sz="1800" i="1" dirty="0" smtClean="0"/>
              <a:t> m</a:t>
            </a:r>
            <a:r>
              <a:rPr lang="en-US" sz="1800" dirty="0" smtClean="0"/>
              <a:t> matrix.  If Allocation[</a:t>
            </a:r>
            <a:r>
              <a:rPr lang="en-US" sz="1800" i="1" dirty="0" err="1" smtClean="0"/>
              <a:t>i,j</a:t>
            </a:r>
            <a:r>
              <a:rPr lang="en-US" sz="1800" dirty="0" smtClean="0"/>
              <a:t>] = </a:t>
            </a:r>
            <a:r>
              <a:rPr lang="en-US" sz="1800" i="1" dirty="0" smtClean="0"/>
              <a:t>k</a:t>
            </a:r>
            <a:r>
              <a:rPr lang="en-US" sz="1800" dirty="0" smtClean="0"/>
              <a:t> then</a:t>
            </a:r>
            <a:r>
              <a:rPr lang="en-US" sz="1800" i="1" dirty="0" smtClean="0"/>
              <a:t> P</a:t>
            </a:r>
            <a:r>
              <a:rPr lang="en-US" sz="1800" i="1" baseline="-25000" dirty="0" smtClean="0"/>
              <a:t>i</a:t>
            </a:r>
            <a:r>
              <a:rPr lang="en-US" sz="1800" dirty="0" smtClean="0"/>
              <a:t> is currently allocated </a:t>
            </a:r>
            <a:r>
              <a:rPr lang="en-US" sz="1800" i="1" dirty="0" smtClean="0"/>
              <a:t>k</a:t>
            </a:r>
            <a:r>
              <a:rPr lang="en-US" sz="1800" dirty="0" smtClean="0"/>
              <a:t> instances of </a:t>
            </a:r>
            <a:r>
              <a:rPr lang="en-US" sz="1800" i="1" dirty="0" err="1" smtClean="0"/>
              <a:t>R</a:t>
            </a:r>
            <a:r>
              <a:rPr lang="en-US" sz="1800" i="1" baseline="-25000" dirty="0" err="1" smtClean="0"/>
              <a:t>j</a:t>
            </a:r>
            <a:r>
              <a:rPr lang="en-US" sz="1800" i="1" baseline="-25000" dirty="0" smtClean="0"/>
              <a:t>.</a:t>
            </a:r>
            <a:endParaRPr lang="en-US" sz="1800" baseline="-25000" dirty="0" smtClean="0"/>
          </a:p>
          <a:p>
            <a:r>
              <a:rPr lang="en-US" sz="1800" i="1" dirty="0" smtClean="0"/>
              <a:t>Need:  n </a:t>
            </a:r>
            <a:r>
              <a:rPr lang="en-US" sz="1800" dirty="0" smtClean="0"/>
              <a:t>x</a:t>
            </a:r>
            <a:r>
              <a:rPr lang="en-US" sz="1800" i="1" dirty="0" smtClean="0"/>
              <a:t> m</a:t>
            </a:r>
            <a:r>
              <a:rPr lang="en-US" sz="1800" dirty="0" smtClean="0"/>
              <a:t> matrix. If </a:t>
            </a:r>
            <a:r>
              <a:rPr lang="en-US" sz="1800" i="1" dirty="0" smtClean="0"/>
              <a:t>Need</a:t>
            </a:r>
            <a:r>
              <a:rPr lang="en-US" sz="1800" dirty="0" smtClean="0"/>
              <a:t>[</a:t>
            </a:r>
            <a:r>
              <a:rPr lang="en-US" sz="1800" i="1" dirty="0" err="1" smtClean="0"/>
              <a:t>i,j</a:t>
            </a:r>
            <a:r>
              <a:rPr lang="en-US" sz="1800" dirty="0" smtClean="0"/>
              <a:t>] =</a:t>
            </a:r>
            <a:r>
              <a:rPr lang="en-US" sz="1800" i="1" dirty="0" smtClean="0"/>
              <a:t> k</a:t>
            </a:r>
            <a:r>
              <a:rPr lang="en-US" sz="1800" dirty="0" smtClean="0"/>
              <a:t>, then</a:t>
            </a:r>
            <a:r>
              <a:rPr lang="en-US" sz="1800" i="1" dirty="0" smtClean="0"/>
              <a:t> P</a:t>
            </a:r>
            <a:r>
              <a:rPr lang="en-US" sz="1800" i="1" baseline="-25000" dirty="0" smtClean="0"/>
              <a:t>i</a:t>
            </a:r>
            <a:r>
              <a:rPr lang="en-US" sz="1800" dirty="0" smtClean="0"/>
              <a:t> may need </a:t>
            </a:r>
            <a:r>
              <a:rPr lang="en-US" sz="1800" i="1" dirty="0" smtClean="0"/>
              <a:t>k</a:t>
            </a:r>
            <a:r>
              <a:rPr lang="en-US" sz="1800" dirty="0" smtClean="0"/>
              <a:t> more instances of </a:t>
            </a:r>
            <a:r>
              <a:rPr lang="en-US" sz="1800" i="1" dirty="0" err="1" smtClean="0"/>
              <a:t>R</a:t>
            </a:r>
            <a:r>
              <a:rPr lang="en-US" sz="1800" i="1" baseline="-25000" dirty="0" err="1" smtClean="0"/>
              <a:t>j</a:t>
            </a:r>
            <a:r>
              <a:rPr lang="en-US" sz="1800" baseline="-25000" dirty="0" smtClean="0"/>
              <a:t> </a:t>
            </a:r>
            <a:r>
              <a:rPr lang="en-US" sz="1800" dirty="0" smtClean="0"/>
              <a:t>to complete its task.</a:t>
            </a:r>
          </a:p>
          <a:p>
            <a:pPr lvl="2">
              <a:buFont typeface="Webdings" pitchFamily="18" charset="2"/>
              <a:buNone/>
            </a:pPr>
            <a:r>
              <a:rPr lang="en-US" sz="1800" dirty="0" smtClean="0"/>
              <a:t/>
            </a:r>
            <a:br>
              <a:rPr lang="en-US" sz="1800" dirty="0" smtClean="0"/>
            </a:br>
            <a:r>
              <a:rPr lang="en-US" sz="1800" i="1" dirty="0" smtClean="0"/>
              <a:t>Need</a:t>
            </a:r>
            <a:r>
              <a:rPr lang="en-US" sz="1800" dirty="0" smtClean="0"/>
              <a:t> [</a:t>
            </a:r>
            <a:r>
              <a:rPr lang="en-US" sz="1800" i="1" dirty="0" err="1" smtClean="0"/>
              <a:t>i,j</a:t>
            </a:r>
            <a:r>
              <a:rPr lang="en-US" sz="1800" i="1" dirty="0" smtClean="0"/>
              <a:t>]</a:t>
            </a:r>
            <a:r>
              <a:rPr lang="en-US" sz="1800" dirty="0" smtClean="0"/>
              <a:t> = </a:t>
            </a:r>
            <a:r>
              <a:rPr lang="en-US" sz="1800" i="1" dirty="0" smtClean="0"/>
              <a:t>Max</a:t>
            </a:r>
            <a:r>
              <a:rPr lang="en-US" sz="1800" dirty="0" smtClean="0"/>
              <a:t>[</a:t>
            </a:r>
            <a:r>
              <a:rPr lang="en-US" sz="1800" i="1" dirty="0" err="1" smtClean="0"/>
              <a:t>i,j</a:t>
            </a:r>
            <a:r>
              <a:rPr lang="en-US" sz="1800" dirty="0" smtClean="0"/>
              <a:t>] – </a:t>
            </a:r>
            <a:r>
              <a:rPr lang="en-US" sz="1800" i="1" dirty="0" smtClean="0"/>
              <a:t>Allocation</a:t>
            </a:r>
            <a:r>
              <a:rPr lang="en-US" sz="1800" dirty="0" smtClean="0"/>
              <a:t> [</a:t>
            </a:r>
            <a:r>
              <a:rPr lang="en-US" sz="1800" i="1" dirty="0" err="1" smtClean="0"/>
              <a:t>i,j</a:t>
            </a:r>
            <a:r>
              <a:rPr lang="en-US" sz="1800" dirty="0" smtClean="0"/>
              <a:t>].</a:t>
            </a:r>
          </a:p>
          <a:p>
            <a:pPr lvl="2" algn="ctr">
              <a:buFont typeface="Webdings" pitchFamily="18" charset="2"/>
              <a:buNone/>
            </a:pPr>
            <a:r>
              <a:rPr lang="en-US" sz="1800" dirty="0" smtClean="0"/>
              <a:t>X&lt;=Y    if X=(1,7,3,2) and Y=(0,3,2,1) then X≠Y.</a:t>
            </a:r>
          </a:p>
        </p:txBody>
      </p:sp>
      <p:sp>
        <p:nvSpPr>
          <p:cNvPr id="29700" name="Text Box 4"/>
          <p:cNvSpPr txBox="1">
            <a:spLocks noChangeArrowheads="1"/>
          </p:cNvSpPr>
          <p:nvPr/>
        </p:nvSpPr>
        <p:spPr bwMode="auto">
          <a:xfrm>
            <a:off x="809625" y="1408113"/>
            <a:ext cx="693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Let </a:t>
            </a:r>
            <a:r>
              <a:rPr lang="en-US" i="1"/>
              <a:t>n</a:t>
            </a:r>
            <a:r>
              <a:rPr lang="en-US"/>
              <a:t> = number of processes, and </a:t>
            </a:r>
            <a:r>
              <a:rPr lang="en-US" i="1"/>
              <a:t>m </a:t>
            </a:r>
            <a:r>
              <a:rPr lang="en-US"/>
              <a:t>= number of resources types. </a:t>
            </a:r>
          </a:p>
        </p:txBody>
      </p:sp>
    </p:spTree>
    <p:extLst>
      <p:ext uri="{BB962C8B-B14F-4D97-AF65-F5344CB8AC3E}">
        <p14:creationId xmlns:p14="http://schemas.microsoft.com/office/powerpoint/2010/main" val="2389481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304800"/>
            <a:ext cx="8077200" cy="685800"/>
          </a:xfrm>
        </p:spPr>
        <p:txBody>
          <a:bodyPr/>
          <a:lstStyle/>
          <a:p>
            <a:pPr>
              <a:defRPr/>
            </a:pPr>
            <a:r>
              <a:rPr lang="en-US" sz="4000" dirty="0" smtClean="0"/>
              <a:t>Banker's Safety Algorithm</a:t>
            </a:r>
          </a:p>
        </p:txBody>
      </p:sp>
      <p:sp>
        <p:nvSpPr>
          <p:cNvPr id="31747" name="Rectangle 3"/>
          <p:cNvSpPr>
            <a:spLocks noGrp="1" noChangeArrowheads="1"/>
          </p:cNvSpPr>
          <p:nvPr>
            <p:ph idx="1"/>
          </p:nvPr>
        </p:nvSpPr>
        <p:spPr>
          <a:xfrm>
            <a:off x="833438" y="1331913"/>
            <a:ext cx="6584950" cy="3783012"/>
          </a:xfrm>
        </p:spPr>
        <p:txBody>
          <a:bodyPr>
            <a:normAutofit fontScale="92500" lnSpcReduction="10000"/>
          </a:bodyPr>
          <a:lstStyle/>
          <a:p>
            <a:pPr>
              <a:lnSpc>
                <a:spcPct val="90000"/>
              </a:lnSpc>
              <a:buFont typeface="Monotype Sorts" pitchFamily="2" charset="2"/>
              <a:buNone/>
            </a:pPr>
            <a:r>
              <a:rPr lang="en-US" sz="1800" dirty="0" smtClean="0"/>
              <a:t>1.	Let Work and Finish be vectors of length m and n, respectively.  Initialize:</a:t>
            </a:r>
          </a:p>
          <a:p>
            <a:pPr lvl="3">
              <a:lnSpc>
                <a:spcPct val="90000"/>
              </a:lnSpc>
              <a:buFontTx/>
              <a:buNone/>
            </a:pPr>
            <a:r>
              <a:rPr lang="en-US" sz="1800" dirty="0" smtClean="0"/>
              <a:t>Work = Available</a:t>
            </a:r>
          </a:p>
          <a:p>
            <a:pPr lvl="3">
              <a:lnSpc>
                <a:spcPct val="90000"/>
              </a:lnSpc>
              <a:buFontTx/>
              <a:buNone/>
            </a:pPr>
            <a:r>
              <a:rPr lang="en-US" sz="1800" dirty="0" smtClean="0"/>
              <a:t>Finish [</a:t>
            </a:r>
            <a:r>
              <a:rPr lang="en-US" sz="1800" dirty="0" err="1" smtClean="0"/>
              <a:t>i</a:t>
            </a:r>
            <a:r>
              <a:rPr lang="en-US" sz="1800" dirty="0" smtClean="0"/>
              <a:t>] = false for </a:t>
            </a:r>
            <a:r>
              <a:rPr lang="en-US" sz="1800" dirty="0" err="1" smtClean="0"/>
              <a:t>i</a:t>
            </a:r>
            <a:r>
              <a:rPr lang="en-US" sz="1800" dirty="0" smtClean="0"/>
              <a:t>=0, 1, …, n-1.</a:t>
            </a:r>
          </a:p>
          <a:p>
            <a:pPr>
              <a:lnSpc>
                <a:spcPct val="90000"/>
              </a:lnSpc>
              <a:buFont typeface="Monotype Sorts" pitchFamily="2" charset="2"/>
              <a:buNone/>
            </a:pPr>
            <a:r>
              <a:rPr lang="en-US" sz="1800" dirty="0" smtClean="0"/>
              <a:t>2.	Find and </a:t>
            </a:r>
            <a:r>
              <a:rPr lang="en-US" sz="1800" dirty="0" err="1" smtClean="0"/>
              <a:t>i</a:t>
            </a:r>
            <a:r>
              <a:rPr lang="en-US" sz="1800" dirty="0" smtClean="0"/>
              <a:t> such that both: </a:t>
            </a:r>
          </a:p>
          <a:p>
            <a:pPr lvl="1">
              <a:lnSpc>
                <a:spcPct val="90000"/>
              </a:lnSpc>
              <a:buFont typeface="Monotype Sorts" pitchFamily="2" charset="2"/>
              <a:buNone/>
            </a:pPr>
            <a:r>
              <a:rPr lang="en-US" sz="1800" dirty="0" smtClean="0"/>
              <a:t>(a) Finish [</a:t>
            </a:r>
            <a:r>
              <a:rPr lang="en-US" sz="1800" dirty="0" err="1" smtClean="0"/>
              <a:t>i</a:t>
            </a:r>
            <a:r>
              <a:rPr lang="en-US" sz="1800" dirty="0" smtClean="0"/>
              <a:t>] = false</a:t>
            </a:r>
          </a:p>
          <a:p>
            <a:pPr lvl="1">
              <a:lnSpc>
                <a:spcPct val="90000"/>
              </a:lnSpc>
              <a:buFont typeface="Monotype Sorts" pitchFamily="2" charset="2"/>
              <a:buNone/>
            </a:pPr>
            <a:r>
              <a:rPr lang="en-US" sz="1800" dirty="0" smtClean="0"/>
              <a:t>(b) </a:t>
            </a:r>
            <a:r>
              <a:rPr lang="en-US" sz="1800" dirty="0" err="1" smtClean="0"/>
              <a:t>Need</a:t>
            </a:r>
            <a:r>
              <a:rPr lang="en-US" sz="1800" baseline="-25000" dirty="0" err="1" smtClean="0"/>
              <a:t>i</a:t>
            </a:r>
            <a:r>
              <a:rPr lang="en-US" sz="1800" dirty="0" smtClean="0"/>
              <a:t> </a:t>
            </a:r>
            <a:r>
              <a:rPr lang="en-US" sz="1800" dirty="0" smtClean="0">
                <a:sym typeface="Symbol" pitchFamily="18" charset="2"/>
              </a:rPr>
              <a:t> Work</a:t>
            </a:r>
          </a:p>
          <a:p>
            <a:pPr lvl="1">
              <a:lnSpc>
                <a:spcPct val="90000"/>
              </a:lnSpc>
              <a:buFont typeface="Monotype Sorts" pitchFamily="2" charset="2"/>
              <a:buNone/>
            </a:pPr>
            <a:r>
              <a:rPr lang="en-US" sz="1800" dirty="0" smtClean="0">
                <a:sym typeface="Symbol" pitchFamily="18" charset="2"/>
              </a:rPr>
              <a:t>If no such </a:t>
            </a:r>
            <a:r>
              <a:rPr lang="en-US" sz="1800" dirty="0" err="1" smtClean="0">
                <a:sym typeface="Symbol" pitchFamily="18" charset="2"/>
              </a:rPr>
              <a:t>i</a:t>
            </a:r>
            <a:r>
              <a:rPr lang="en-US" sz="1800" dirty="0" smtClean="0">
                <a:sym typeface="Symbol" pitchFamily="18" charset="2"/>
              </a:rPr>
              <a:t> exists, go to step 4.</a:t>
            </a:r>
          </a:p>
          <a:p>
            <a:pPr>
              <a:lnSpc>
                <a:spcPct val="90000"/>
              </a:lnSpc>
              <a:buFont typeface="Monotype Sorts" pitchFamily="2" charset="2"/>
              <a:buNone/>
            </a:pPr>
            <a:r>
              <a:rPr lang="en-US" sz="1800" dirty="0" smtClean="0"/>
              <a:t>3.	Work = Work + </a:t>
            </a:r>
            <a:r>
              <a:rPr lang="en-US" sz="1800" dirty="0" err="1" smtClean="0"/>
              <a:t>Allocation</a:t>
            </a:r>
            <a:r>
              <a:rPr lang="en-US" sz="1800" baseline="-25000" dirty="0" err="1" smtClean="0"/>
              <a:t>i</a:t>
            </a:r>
            <a:r>
              <a:rPr lang="en-US" sz="1800" dirty="0" smtClean="0"/>
              <a:t/>
            </a:r>
            <a:br>
              <a:rPr lang="en-US" sz="1800" dirty="0" smtClean="0"/>
            </a:br>
            <a:r>
              <a:rPr lang="en-US" sz="1800" dirty="0" smtClean="0"/>
              <a:t>Finish[</a:t>
            </a:r>
            <a:r>
              <a:rPr lang="en-US" sz="1800" dirty="0" err="1" smtClean="0"/>
              <a:t>i</a:t>
            </a:r>
            <a:r>
              <a:rPr lang="en-US" sz="1800" dirty="0" smtClean="0"/>
              <a:t>] = true</a:t>
            </a:r>
            <a:br>
              <a:rPr lang="en-US" sz="1800" dirty="0" smtClean="0"/>
            </a:br>
            <a:r>
              <a:rPr lang="en-US" sz="1800" dirty="0" smtClean="0"/>
              <a:t>go to step 2.</a:t>
            </a:r>
          </a:p>
          <a:p>
            <a:pPr>
              <a:lnSpc>
                <a:spcPct val="90000"/>
              </a:lnSpc>
              <a:buFont typeface="Monotype Sorts" pitchFamily="2" charset="2"/>
              <a:buNone/>
            </a:pPr>
            <a:r>
              <a:rPr lang="en-US" sz="1800" dirty="0" smtClean="0"/>
              <a:t>4.	If Finish [</a:t>
            </a:r>
            <a:r>
              <a:rPr lang="en-US" sz="1800" dirty="0" err="1" smtClean="0"/>
              <a:t>i</a:t>
            </a:r>
            <a:r>
              <a:rPr lang="en-US" sz="1800" dirty="0" smtClean="0"/>
              <a:t>] == true for all </a:t>
            </a:r>
            <a:r>
              <a:rPr lang="en-US" sz="1800" dirty="0" err="1" smtClean="0"/>
              <a:t>i</a:t>
            </a:r>
            <a:r>
              <a:rPr lang="en-US" sz="1800" dirty="0" smtClean="0"/>
              <a:t>, then the system is in a safe state.</a:t>
            </a:r>
          </a:p>
        </p:txBody>
      </p:sp>
    </p:spTree>
    <p:extLst>
      <p:ext uri="{BB962C8B-B14F-4D97-AF65-F5344CB8AC3E}">
        <p14:creationId xmlns:p14="http://schemas.microsoft.com/office/powerpoint/2010/main" val="3119126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2300" y="152400"/>
            <a:ext cx="8001000" cy="685800"/>
          </a:xfrm>
        </p:spPr>
        <p:txBody>
          <a:bodyPr/>
          <a:lstStyle/>
          <a:p>
            <a:pPr>
              <a:defRPr/>
            </a:pPr>
            <a:r>
              <a:rPr lang="en-US" sz="4000" dirty="0" smtClean="0"/>
              <a:t>Example of Banker’s Algorithm</a:t>
            </a:r>
          </a:p>
        </p:txBody>
      </p:sp>
      <p:sp>
        <p:nvSpPr>
          <p:cNvPr id="34819" name="Rectangle 3"/>
          <p:cNvSpPr>
            <a:spLocks noGrp="1" noChangeArrowheads="1"/>
          </p:cNvSpPr>
          <p:nvPr>
            <p:ph type="body" idx="1"/>
          </p:nvPr>
        </p:nvSpPr>
        <p:spPr>
          <a:xfrm>
            <a:off x="873496" y="899037"/>
            <a:ext cx="7572004" cy="4752975"/>
          </a:xfrm>
        </p:spPr>
        <p:txBody>
          <a:bodyPr/>
          <a:lstStyle/>
          <a:p>
            <a:pPr>
              <a:tabLst>
                <a:tab pos="1371600" algn="l"/>
                <a:tab pos="2395538" algn="ctr"/>
                <a:tab pos="3594100" algn="ctr"/>
                <a:tab pos="4805363" algn="ctr"/>
              </a:tabLst>
            </a:pPr>
            <a:r>
              <a:rPr lang="en-US" sz="1800" dirty="0"/>
              <a:t>3 resource </a:t>
            </a:r>
            <a:r>
              <a:rPr lang="en-US" sz="1800" dirty="0" smtClean="0"/>
              <a:t>types:</a:t>
            </a:r>
          </a:p>
          <a:p>
            <a:pPr marL="45720" indent="0">
              <a:buNone/>
              <a:tabLst>
                <a:tab pos="1371600" algn="l"/>
                <a:tab pos="2395538" algn="ctr"/>
                <a:tab pos="3594100" algn="ctr"/>
                <a:tab pos="4805363" algn="ctr"/>
              </a:tabLst>
            </a:pPr>
            <a:r>
              <a:rPr lang="en-US" sz="1800" i="1" dirty="0"/>
              <a:t>	</a:t>
            </a:r>
            <a:r>
              <a:rPr lang="en-US" sz="1800" i="1" dirty="0" smtClean="0"/>
              <a:t>A</a:t>
            </a:r>
            <a:r>
              <a:rPr lang="en-US" sz="1800" dirty="0" smtClean="0"/>
              <a:t> (10 instances), </a:t>
            </a:r>
            <a:r>
              <a:rPr lang="en-US" sz="1800" i="1" dirty="0" smtClean="0"/>
              <a:t>B</a:t>
            </a:r>
            <a:r>
              <a:rPr lang="en-US" sz="1800" dirty="0" smtClean="0"/>
              <a:t> (5instances), and </a:t>
            </a:r>
            <a:r>
              <a:rPr lang="en-US" sz="1800" i="1" dirty="0" smtClean="0"/>
              <a:t>C</a:t>
            </a:r>
            <a:r>
              <a:rPr lang="en-US" sz="1800" dirty="0" smtClean="0"/>
              <a:t> (7 instances).</a:t>
            </a:r>
          </a:p>
          <a:p>
            <a:pPr>
              <a:tabLst>
                <a:tab pos="1371600" algn="l"/>
                <a:tab pos="2395538" algn="ctr"/>
                <a:tab pos="3594100" algn="ctr"/>
                <a:tab pos="4805363" algn="ctr"/>
              </a:tabLst>
            </a:pPr>
            <a:r>
              <a:rPr lang="en-US" sz="1800" dirty="0"/>
              <a:t>5 processes </a:t>
            </a:r>
            <a:r>
              <a:rPr lang="en-US" sz="1800" i="1" dirty="0"/>
              <a:t>P</a:t>
            </a:r>
            <a:r>
              <a:rPr lang="en-US" sz="1800" baseline="-25000" dirty="0"/>
              <a:t>0 </a:t>
            </a:r>
            <a:r>
              <a:rPr lang="en-US" sz="1800" dirty="0"/>
              <a:t>through </a:t>
            </a:r>
            <a:r>
              <a:rPr lang="en-US" sz="1800" i="1" dirty="0"/>
              <a:t>P</a:t>
            </a:r>
            <a:r>
              <a:rPr lang="en-US" sz="1800" baseline="-25000" dirty="0"/>
              <a:t>4</a:t>
            </a:r>
            <a:r>
              <a:rPr lang="en-US" sz="1800" dirty="0"/>
              <a:t>; </a:t>
            </a:r>
            <a:endParaRPr lang="en-US" sz="1800" dirty="0" smtClean="0"/>
          </a:p>
          <a:p>
            <a:pPr marL="457200" lvl="2" indent="-411480">
              <a:spcBef>
                <a:spcPts val="1120"/>
              </a:spcBef>
              <a:buClr>
                <a:srgbClr val="993300"/>
              </a:buClr>
              <a:buSzPts val="2880"/>
              <a:buFont typeface="Arial"/>
              <a:buChar char="●"/>
              <a:tabLst>
                <a:tab pos="1371600" algn="l"/>
                <a:tab pos="2395538" algn="ctr"/>
                <a:tab pos="3594100" algn="ctr"/>
                <a:tab pos="4805363" algn="ctr"/>
              </a:tabLst>
            </a:pPr>
            <a:r>
              <a:rPr lang="en-US" sz="1800" dirty="0" smtClean="0"/>
              <a:t>Snapshot at time </a:t>
            </a:r>
            <a:r>
              <a:rPr lang="en-US" sz="1800" i="1" dirty="0" smtClean="0"/>
              <a:t>T</a:t>
            </a:r>
            <a:r>
              <a:rPr lang="en-US" sz="1800" baseline="-25000" dirty="0" smtClean="0"/>
              <a:t>0</a:t>
            </a:r>
            <a:r>
              <a:rPr lang="en-US" sz="1800" dirty="0" smtClean="0"/>
              <a:t>:</a:t>
            </a:r>
            <a:endParaRPr lang="en-US" sz="1800" dirty="0"/>
          </a:p>
          <a:p>
            <a:pPr>
              <a:tabLst>
                <a:tab pos="1371600" algn="l"/>
                <a:tab pos="2395538" algn="ctr"/>
                <a:tab pos="3594100" algn="ctr"/>
                <a:tab pos="4805363" algn="ctr"/>
              </a:tabLst>
            </a:pPr>
            <a:endParaRPr lang="en-US" sz="1800" dirty="0" smtClean="0"/>
          </a:p>
          <a:p>
            <a:pPr>
              <a:buFont typeface="Monotype Sorts" pitchFamily="2" charset="2"/>
              <a:buNone/>
              <a:tabLst>
                <a:tab pos="1371600" algn="l"/>
                <a:tab pos="2395538" algn="ctr"/>
                <a:tab pos="3594100" algn="ctr"/>
                <a:tab pos="4805363" algn="ctr"/>
              </a:tabLst>
            </a:pPr>
            <a:r>
              <a:rPr lang="en-US" sz="1800" dirty="0" smtClean="0"/>
              <a:t>		</a:t>
            </a:r>
            <a:r>
              <a:rPr lang="en-US" sz="1800" i="1" u="sng" dirty="0" smtClean="0"/>
              <a:t>Allocation </a:t>
            </a:r>
            <a:r>
              <a:rPr lang="en-US" sz="1800" i="1" dirty="0" smtClean="0"/>
              <a:t>  </a:t>
            </a:r>
            <a:r>
              <a:rPr lang="en-US" sz="1800" i="1" u="sng" dirty="0" smtClean="0"/>
              <a:t>Max</a:t>
            </a:r>
            <a:r>
              <a:rPr lang="en-US" sz="1800" i="1" dirty="0" smtClean="0"/>
              <a:t>	</a:t>
            </a:r>
            <a:r>
              <a:rPr lang="en-US" sz="1800" i="1" u="sng" dirty="0" smtClean="0"/>
              <a:t>Available</a:t>
            </a:r>
            <a:endParaRPr lang="en-US" sz="1800" i="1" dirty="0" smtClean="0"/>
          </a:p>
          <a:p>
            <a:pPr>
              <a:buFont typeface="Monotype Sorts" pitchFamily="2" charset="2"/>
              <a:buNone/>
              <a:tabLst>
                <a:tab pos="1371600" algn="l"/>
                <a:tab pos="2395538" algn="ctr"/>
                <a:tab pos="3594100" algn="ctr"/>
                <a:tab pos="4805363" algn="ctr"/>
              </a:tabLst>
            </a:pPr>
            <a:r>
              <a:rPr lang="en-US" sz="1800" i="1" dirty="0" smtClean="0"/>
              <a:t>		A B C	        A B C 	A B C</a:t>
            </a:r>
          </a:p>
          <a:p>
            <a:pPr>
              <a:buFont typeface="Monotype Sorts" pitchFamily="2" charset="2"/>
              <a:buNone/>
              <a:tabLst>
                <a:tab pos="1371600" algn="l"/>
                <a:tab pos="2395538" algn="ctr"/>
                <a:tab pos="3594100" algn="ctr"/>
                <a:tab pos="4805363" algn="ctr"/>
              </a:tabLst>
            </a:pPr>
            <a:r>
              <a:rPr lang="en-US" sz="1800" dirty="0" smtClean="0"/>
              <a:t>	</a:t>
            </a:r>
            <a:r>
              <a:rPr lang="en-US" sz="1800" i="1" dirty="0" smtClean="0"/>
              <a:t>P</a:t>
            </a:r>
            <a:r>
              <a:rPr lang="en-US" sz="1800" baseline="-25000" dirty="0" smtClean="0"/>
              <a:t>0	</a:t>
            </a:r>
            <a:r>
              <a:rPr lang="en-US" sz="1800" dirty="0" smtClean="0"/>
              <a:t>0 1 0	         7 5 3 	3 3 2</a:t>
            </a:r>
          </a:p>
          <a:p>
            <a:pPr>
              <a:buFont typeface="Monotype Sorts" pitchFamily="2" charset="2"/>
              <a:buNone/>
              <a:tabLst>
                <a:tab pos="1371600" algn="l"/>
                <a:tab pos="2395538" algn="ctr"/>
                <a:tab pos="3594100" algn="ctr"/>
                <a:tab pos="4805363" algn="ctr"/>
              </a:tabLst>
            </a:pPr>
            <a:r>
              <a:rPr lang="en-US" sz="1800" dirty="0" smtClean="0"/>
              <a:t>	 </a:t>
            </a:r>
            <a:r>
              <a:rPr lang="en-US" sz="1800" i="1" dirty="0" smtClean="0"/>
              <a:t>P</a:t>
            </a:r>
            <a:r>
              <a:rPr lang="en-US" sz="1800" baseline="-25000" dirty="0" smtClean="0"/>
              <a:t>1	</a:t>
            </a:r>
            <a:r>
              <a:rPr lang="en-US" sz="1800" dirty="0" smtClean="0"/>
              <a:t>2 0 0         3 2 2  </a:t>
            </a:r>
          </a:p>
          <a:p>
            <a:pPr>
              <a:buFont typeface="Monotype Sorts" pitchFamily="2" charset="2"/>
              <a:buNone/>
              <a:tabLst>
                <a:tab pos="1371600" algn="l"/>
                <a:tab pos="2395538" algn="ctr"/>
                <a:tab pos="3594100" algn="ctr"/>
                <a:tab pos="4805363" algn="ctr"/>
              </a:tabLst>
            </a:pPr>
            <a:r>
              <a:rPr lang="en-US" sz="1800" dirty="0" smtClean="0"/>
              <a:t>	 </a:t>
            </a:r>
            <a:r>
              <a:rPr lang="en-US" sz="1800" i="1" dirty="0" smtClean="0"/>
              <a:t>P</a:t>
            </a:r>
            <a:r>
              <a:rPr lang="en-US" sz="1800" baseline="-25000" dirty="0" smtClean="0"/>
              <a:t>2</a:t>
            </a:r>
            <a:r>
              <a:rPr lang="en-US" sz="1800" dirty="0" smtClean="0"/>
              <a:t>	3 0 2 	        9 0 2</a:t>
            </a:r>
          </a:p>
          <a:p>
            <a:pPr>
              <a:buFont typeface="Monotype Sorts" pitchFamily="2" charset="2"/>
              <a:buNone/>
              <a:tabLst>
                <a:tab pos="1371600" algn="l"/>
                <a:tab pos="2395538" algn="ctr"/>
                <a:tab pos="3594100" algn="ctr"/>
                <a:tab pos="4805363" algn="ctr"/>
              </a:tabLst>
            </a:pPr>
            <a:r>
              <a:rPr lang="en-US" sz="1800" dirty="0" smtClean="0"/>
              <a:t>	 </a:t>
            </a:r>
            <a:r>
              <a:rPr lang="en-US" sz="1800" i="1" dirty="0" smtClean="0"/>
              <a:t>P</a:t>
            </a:r>
            <a:r>
              <a:rPr lang="en-US" sz="1800" baseline="-25000" dirty="0" smtClean="0"/>
              <a:t>3</a:t>
            </a:r>
            <a:r>
              <a:rPr lang="en-US" sz="1800" dirty="0" smtClean="0"/>
              <a:t>	2 1 1 	        2 2 2</a:t>
            </a:r>
          </a:p>
          <a:p>
            <a:pPr>
              <a:buFont typeface="Monotype Sorts" pitchFamily="2" charset="2"/>
              <a:buNone/>
              <a:tabLst>
                <a:tab pos="1371600" algn="l"/>
                <a:tab pos="2395538" algn="ctr"/>
                <a:tab pos="3594100" algn="ctr"/>
                <a:tab pos="4805363" algn="ctr"/>
              </a:tabLst>
            </a:pPr>
            <a:r>
              <a:rPr lang="en-US" sz="1800" dirty="0" smtClean="0"/>
              <a:t>	 </a:t>
            </a:r>
            <a:r>
              <a:rPr lang="en-US" sz="1800" i="1" dirty="0" smtClean="0"/>
              <a:t>P</a:t>
            </a:r>
            <a:r>
              <a:rPr lang="en-US" sz="1800" baseline="-25000" dirty="0" smtClean="0"/>
              <a:t>4</a:t>
            </a:r>
            <a:r>
              <a:rPr lang="en-US" sz="1800" dirty="0" smtClean="0"/>
              <a:t>	0 0 2	        4 3 3  		</a:t>
            </a:r>
          </a:p>
        </p:txBody>
      </p:sp>
      <p:sp>
        <p:nvSpPr>
          <p:cNvPr id="4" name="Rectangle 3"/>
          <p:cNvSpPr txBox="1">
            <a:spLocks noChangeArrowheads="1"/>
          </p:cNvSpPr>
          <p:nvPr/>
        </p:nvSpPr>
        <p:spPr bwMode="auto">
          <a:xfrm>
            <a:off x="5078100" y="3172337"/>
            <a:ext cx="3083608"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a:lstStyle>
          <a:p>
            <a:pPr marL="342900" lvl="2" indent="-342900">
              <a:buClr>
                <a:srgbClr val="993300"/>
              </a:buClr>
              <a:buSzPct val="90000"/>
              <a:buNone/>
              <a:tabLst>
                <a:tab pos="2452688" algn="l"/>
                <a:tab pos="3492500" algn="ctr"/>
              </a:tabLst>
              <a:defRPr/>
            </a:pPr>
            <a:r>
              <a:rPr lang="en-US" sz="1800" i="1" u="sng" dirty="0" smtClean="0"/>
              <a:t>Need</a:t>
            </a:r>
            <a:r>
              <a:rPr lang="en-US" sz="1800" u="sng" dirty="0" smtClean="0"/>
              <a:t> </a:t>
            </a:r>
            <a:r>
              <a:rPr lang="en-US" sz="1800" u="sng" dirty="0"/>
              <a:t>= </a:t>
            </a:r>
            <a:r>
              <a:rPr lang="en-US" sz="1800" i="1" u="sng" dirty="0"/>
              <a:t>Max</a:t>
            </a:r>
            <a:r>
              <a:rPr lang="en-US" sz="1800" u="sng" dirty="0"/>
              <a:t>– </a:t>
            </a:r>
            <a:r>
              <a:rPr lang="en-US" sz="1800" i="1" u="sng" dirty="0"/>
              <a:t>Allocation</a:t>
            </a:r>
            <a:endParaRPr lang="en-US" sz="1800" u="sng" dirty="0"/>
          </a:p>
          <a:p>
            <a:pPr>
              <a:buFont typeface="Monotype Sorts" pitchFamily="2" charset="2"/>
              <a:buNone/>
              <a:tabLst>
                <a:tab pos="2452688" algn="l"/>
                <a:tab pos="3492500" algn="ctr"/>
              </a:tabLst>
              <a:defRPr/>
            </a:pPr>
            <a:r>
              <a:rPr lang="en-US" sz="1800" i="1" dirty="0" smtClean="0"/>
              <a:t>A B C</a:t>
            </a:r>
          </a:p>
          <a:p>
            <a:pPr>
              <a:buFont typeface="Monotype Sorts" pitchFamily="2" charset="2"/>
              <a:buNone/>
              <a:tabLst>
                <a:tab pos="2452688" algn="l"/>
                <a:tab pos="3492500" algn="ctr"/>
              </a:tabLst>
              <a:defRPr/>
            </a:pPr>
            <a:r>
              <a:rPr lang="en-US" sz="1800" dirty="0" smtClean="0"/>
              <a:t>7 4 3 </a:t>
            </a:r>
          </a:p>
          <a:p>
            <a:pPr>
              <a:buFont typeface="Monotype Sorts" pitchFamily="2" charset="2"/>
              <a:buNone/>
              <a:tabLst>
                <a:tab pos="2452688" algn="l"/>
                <a:tab pos="3492500" algn="ctr"/>
              </a:tabLst>
              <a:defRPr/>
            </a:pPr>
            <a:r>
              <a:rPr lang="en-US" sz="1800" dirty="0" smtClean="0"/>
              <a:t>1 2 2 </a:t>
            </a:r>
          </a:p>
          <a:p>
            <a:pPr>
              <a:buFont typeface="Monotype Sorts" pitchFamily="2" charset="2"/>
              <a:buNone/>
              <a:tabLst>
                <a:tab pos="2452688" algn="l"/>
                <a:tab pos="3492500" algn="ctr"/>
              </a:tabLst>
              <a:defRPr/>
            </a:pPr>
            <a:r>
              <a:rPr lang="en-US" sz="1800" dirty="0" smtClean="0"/>
              <a:t>6 0 0 </a:t>
            </a:r>
          </a:p>
          <a:p>
            <a:pPr>
              <a:buFont typeface="Monotype Sorts" pitchFamily="2" charset="2"/>
              <a:buNone/>
              <a:tabLst>
                <a:tab pos="2452688" algn="l"/>
                <a:tab pos="3492500" algn="ctr"/>
              </a:tabLst>
              <a:defRPr/>
            </a:pPr>
            <a:r>
              <a:rPr lang="en-US" sz="1800" dirty="0" smtClean="0"/>
              <a:t>0 1 1</a:t>
            </a:r>
          </a:p>
          <a:p>
            <a:pPr>
              <a:buFont typeface="Monotype Sorts" pitchFamily="2" charset="2"/>
              <a:buNone/>
              <a:tabLst>
                <a:tab pos="2452688" algn="l"/>
                <a:tab pos="3492500" algn="ctr"/>
              </a:tabLst>
              <a:defRPr/>
            </a:pPr>
            <a:r>
              <a:rPr lang="en-US" sz="1800" dirty="0" smtClean="0"/>
              <a:t>4 3 1</a:t>
            </a:r>
            <a:endParaRPr lang="en-US" sz="1800" baseline="-25000" dirty="0" smtClean="0"/>
          </a:p>
        </p:txBody>
      </p:sp>
    </p:spTree>
    <p:extLst>
      <p:ext uri="{BB962C8B-B14F-4D97-AF65-F5344CB8AC3E}">
        <p14:creationId xmlns:p14="http://schemas.microsoft.com/office/powerpoint/2010/main" val="15025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52032" y="-304800"/>
            <a:ext cx="8077200" cy="1028700"/>
          </a:xfrm>
        </p:spPr>
        <p:txBody>
          <a:bodyPr/>
          <a:lstStyle/>
          <a:p>
            <a:pPr>
              <a:defRPr/>
            </a:pPr>
            <a:r>
              <a:rPr lang="en-US" dirty="0" smtClean="0"/>
              <a:t>Example of Banker’s safety Algorithm</a:t>
            </a:r>
          </a:p>
        </p:txBody>
      </p:sp>
      <p:graphicFrame>
        <p:nvGraphicFramePr>
          <p:cNvPr id="2" name="Table 1"/>
          <p:cNvGraphicFramePr>
            <a:graphicFrameLocks noGrp="1"/>
          </p:cNvGraphicFramePr>
          <p:nvPr>
            <p:extLst>
              <p:ext uri="{D42A27DB-BD31-4B8C-83A1-F6EECF244321}">
                <p14:modId xmlns:p14="http://schemas.microsoft.com/office/powerpoint/2010/main" val="1848073101"/>
              </p:ext>
            </p:extLst>
          </p:nvPr>
        </p:nvGraphicFramePr>
        <p:xfrm>
          <a:off x="4089399" y="691966"/>
          <a:ext cx="4457698" cy="2673534"/>
        </p:xfrm>
        <a:graphic>
          <a:graphicData uri="http://schemas.openxmlformats.org/drawingml/2006/table">
            <a:tbl>
              <a:tblPr firstRow="1" bandRow="1">
                <a:tableStyleId>{5940675A-B579-460E-94D1-54222C63F5DA}</a:tableStyleId>
              </a:tblPr>
              <a:tblGrid>
                <a:gridCol w="834778"/>
                <a:gridCol w="981688"/>
                <a:gridCol w="908233"/>
                <a:gridCol w="891227"/>
                <a:gridCol w="841772"/>
              </a:tblGrid>
              <a:tr h="359229">
                <a:tc rowSpan="2">
                  <a:txBody>
                    <a:bodyPr/>
                    <a:lstStyle/>
                    <a:p>
                      <a:pPr algn="ctr"/>
                      <a:r>
                        <a:rPr lang="en-US" dirty="0" smtClean="0"/>
                        <a:t>Process</a:t>
                      </a:r>
                      <a:endParaRPr lang="en-US" dirty="0"/>
                    </a:p>
                  </a:txBody>
                  <a:tcPr/>
                </a:tc>
                <a:tc>
                  <a:txBody>
                    <a:bodyPr/>
                    <a:lstStyle/>
                    <a:p>
                      <a:pPr algn="ctr"/>
                      <a:r>
                        <a:rPr lang="en-US" i="1" dirty="0" smtClean="0"/>
                        <a:t>Allocation</a:t>
                      </a:r>
                      <a:endParaRPr lang="en-US" i="1" dirty="0"/>
                    </a:p>
                  </a:txBody>
                  <a:tcPr/>
                </a:tc>
                <a:tc>
                  <a:txBody>
                    <a:bodyPr/>
                    <a:lstStyle/>
                    <a:p>
                      <a:pPr algn="ctr"/>
                      <a:r>
                        <a:rPr lang="en-US" i="1" dirty="0" smtClean="0"/>
                        <a:t>Max</a:t>
                      </a:r>
                      <a:endParaRPr lang="en-US" i="1" dirty="0"/>
                    </a:p>
                  </a:txBody>
                  <a:tcPr/>
                </a:tc>
                <a:tc>
                  <a:txBody>
                    <a:bodyPr/>
                    <a:lstStyle/>
                    <a:p>
                      <a:pPr algn="ctr"/>
                      <a:r>
                        <a:rPr lang="en-US" i="1" dirty="0" smtClean="0"/>
                        <a:t>Available</a:t>
                      </a:r>
                      <a:endParaRPr lang="en-US" i="1" dirty="0"/>
                    </a:p>
                  </a:txBody>
                  <a:tcPr/>
                </a:tc>
                <a:tc>
                  <a:txBody>
                    <a:bodyPr/>
                    <a:lstStyle/>
                    <a:p>
                      <a:pPr algn="ctr"/>
                      <a:r>
                        <a:rPr lang="en-US" i="1" dirty="0" smtClean="0"/>
                        <a:t>Need</a:t>
                      </a:r>
                      <a:endParaRPr lang="en-US" i="1" dirty="0"/>
                    </a:p>
                  </a:txBody>
                  <a:tcPr/>
                </a:tc>
              </a:tr>
              <a:tr h="359229">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59229">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3  3  2</a:t>
                      </a:r>
                      <a:endParaRPr lang="en-US" dirty="0"/>
                    </a:p>
                  </a:txBody>
                  <a:tcPr/>
                </a:tc>
                <a:tc>
                  <a:txBody>
                    <a:bodyPr/>
                    <a:lstStyle/>
                    <a:p>
                      <a:pPr algn="ctr"/>
                      <a:r>
                        <a:rPr lang="en-US" dirty="0" smtClean="0"/>
                        <a:t>7  4  3</a:t>
                      </a:r>
                      <a:endParaRPr lang="en-US" dirty="0"/>
                    </a:p>
                  </a:txBody>
                  <a:tcPr/>
                </a:tc>
              </a:tr>
              <a:tr h="359229">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2  0  0</a:t>
                      </a:r>
                      <a:endParaRPr lang="en-US" dirty="0"/>
                    </a:p>
                  </a:txBody>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1  2  2</a:t>
                      </a:r>
                      <a:endParaRPr lang="en-US" dirty="0"/>
                    </a:p>
                  </a:txBody>
                  <a:tcPr/>
                </a:tc>
              </a:tr>
              <a:tr h="359229">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59229">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59229">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194305"/>
              </p:ext>
            </p:extLst>
          </p:nvPr>
        </p:nvGraphicFramePr>
        <p:xfrm>
          <a:off x="1210896" y="3897519"/>
          <a:ext cx="7869604" cy="2377572"/>
        </p:xfrm>
        <a:graphic>
          <a:graphicData uri="http://schemas.openxmlformats.org/drawingml/2006/table">
            <a:tbl>
              <a:tblPr firstRow="1" bandRow="1">
                <a:tableStyleId>{5940675A-B579-460E-94D1-54222C63F5DA}</a:tableStyleId>
              </a:tblPr>
              <a:tblGrid>
                <a:gridCol w="4449758"/>
                <a:gridCol w="3419846"/>
              </a:tblGrid>
              <a:tr h="320062">
                <a:tc>
                  <a:txBody>
                    <a:bodyPr/>
                    <a:lstStyle/>
                    <a:p>
                      <a:r>
                        <a:rPr lang="en-US" sz="1200" dirty="0" smtClean="0"/>
                        <a:t>Need(P0)&gt;Work </a:t>
                      </a:r>
                      <a:r>
                        <a:rPr lang="en-US" sz="1200" dirty="0" smtClean="0">
                          <a:sym typeface="Wingdings" pitchFamily="2" charset="2"/>
                        </a:rPr>
                        <a:t> Finish[0]=F  Do Nothing</a:t>
                      </a:r>
                    </a:p>
                  </a:txBody>
                  <a:tcPr/>
                </a:tc>
                <a:tc>
                  <a:txBody>
                    <a:bodyPr/>
                    <a:lstStyle/>
                    <a:p>
                      <a:r>
                        <a:rPr lang="en-US" sz="1200" dirty="0" smtClean="0">
                          <a:sym typeface="Wingdings" pitchFamily="2" charset="2"/>
                        </a:rPr>
                        <a:t>7 4 3 </a:t>
                      </a:r>
                      <a:r>
                        <a:rPr lang="en-US" sz="1200" dirty="0" smtClean="0">
                          <a:sym typeface="Symbol" pitchFamily="18" charset="2"/>
                        </a:rPr>
                        <a:t> 3 3 2 </a:t>
                      </a:r>
                      <a:r>
                        <a:rPr lang="en-US" sz="1200" dirty="0" smtClean="0">
                          <a:sym typeface="Wingdings" panose="05000000000000000000" pitchFamily="2" charset="2"/>
                        </a:rPr>
                        <a:t> F  do nothing</a:t>
                      </a:r>
                      <a:endParaRPr lang="en-US" sz="1200" dirty="0"/>
                    </a:p>
                  </a:txBody>
                  <a:tcPr/>
                </a:tc>
              </a:tr>
              <a:tr h="320062">
                <a:tc>
                  <a:txBody>
                    <a:bodyPr/>
                    <a:lstStyle/>
                    <a:p>
                      <a:r>
                        <a:rPr lang="en-US" sz="1200" dirty="0" smtClean="0"/>
                        <a:t>Need(P1)&lt;=Work </a:t>
                      </a:r>
                      <a:r>
                        <a:rPr lang="en-US" sz="1200" dirty="0" smtClean="0">
                          <a:sym typeface="Wingdings" pitchFamily="2" charset="2"/>
                        </a:rPr>
                        <a:t> Finish[1]=T  Work=Work + AllocationP1</a:t>
                      </a:r>
                    </a:p>
                  </a:txBody>
                  <a:tcPr/>
                </a:tc>
                <a:tc>
                  <a:txBody>
                    <a:bodyPr/>
                    <a:lstStyle/>
                    <a:p>
                      <a:r>
                        <a:rPr lang="en-US" sz="1200" dirty="0" smtClean="0">
                          <a:sym typeface="Wingdings" pitchFamily="2" charset="2"/>
                        </a:rPr>
                        <a:t>1 2 2  </a:t>
                      </a:r>
                      <a:r>
                        <a:rPr lang="en-US" sz="1200" dirty="0" smtClean="0">
                          <a:sym typeface="Symbol" pitchFamily="18" charset="2"/>
                        </a:rPr>
                        <a:t> 3 3 2 </a:t>
                      </a:r>
                      <a:r>
                        <a:rPr lang="en-US" sz="1200" dirty="0" smtClean="0">
                          <a:sym typeface="Wingdings" panose="05000000000000000000" pitchFamily="2" charset="2"/>
                        </a:rPr>
                        <a:t> T: Work = 3 3 2 + 2 0 0 = 5 3 2</a:t>
                      </a:r>
                    </a:p>
                  </a:txBody>
                  <a:tcPr/>
                </a:tc>
              </a:tr>
              <a:tr h="320062">
                <a:tc>
                  <a:txBody>
                    <a:bodyPr/>
                    <a:lstStyle/>
                    <a:p>
                      <a:r>
                        <a:rPr lang="en-US" sz="1200" dirty="0" smtClean="0"/>
                        <a:t>Need(P2)&gt;Work </a:t>
                      </a:r>
                      <a:r>
                        <a:rPr lang="en-US" sz="1200" dirty="0" smtClean="0">
                          <a:sym typeface="Wingdings" pitchFamily="2" charset="2"/>
                        </a:rPr>
                        <a:t> Finish[2]=F  Do Nothing</a:t>
                      </a:r>
                    </a:p>
                  </a:txBody>
                  <a:tcPr/>
                </a:tc>
                <a:tc>
                  <a:txBody>
                    <a:bodyPr/>
                    <a:lstStyle/>
                    <a:p>
                      <a:r>
                        <a:rPr lang="en-US" sz="1200" dirty="0" smtClean="0"/>
                        <a:t>6 0 0 </a:t>
                      </a:r>
                      <a:r>
                        <a:rPr lang="en-US" sz="1200" dirty="0" smtClean="0">
                          <a:sym typeface="Symbol" pitchFamily="18" charset="2"/>
                        </a:rPr>
                        <a:t> 5 3 2 </a:t>
                      </a:r>
                      <a:r>
                        <a:rPr lang="en-US" sz="1200" dirty="0" smtClean="0">
                          <a:sym typeface="Wingdings" panose="05000000000000000000" pitchFamily="2" charset="2"/>
                        </a:rPr>
                        <a:t> F  do nothing</a:t>
                      </a:r>
                      <a:endParaRPr lang="en-US" sz="1200" dirty="0"/>
                    </a:p>
                  </a:txBody>
                  <a:tcPr/>
                </a:tc>
              </a:tr>
              <a:tr h="320062">
                <a:tc>
                  <a:txBody>
                    <a:bodyPr/>
                    <a:lstStyle/>
                    <a:p>
                      <a:r>
                        <a:rPr lang="en-US" sz="1200" dirty="0" smtClean="0"/>
                        <a:t>Need(P3)&lt;=Work </a:t>
                      </a:r>
                      <a:r>
                        <a:rPr lang="en-US" sz="1200" dirty="0" smtClean="0">
                          <a:sym typeface="Wingdings" pitchFamily="2" charset="2"/>
                        </a:rPr>
                        <a:t> Finish[3]=T  Work=Work + AllocationP3</a:t>
                      </a:r>
                    </a:p>
                  </a:txBody>
                  <a:tcPr/>
                </a:tc>
                <a:tc>
                  <a:txBody>
                    <a:bodyPr/>
                    <a:lstStyle/>
                    <a:p>
                      <a:r>
                        <a:rPr lang="en-US" sz="1200" dirty="0" smtClean="0">
                          <a:sym typeface="Symbol" pitchFamily="18" charset="2"/>
                        </a:rPr>
                        <a:t>0 1 1  5 3 2 </a:t>
                      </a:r>
                      <a:r>
                        <a:rPr lang="en-US" sz="1200" dirty="0" smtClean="0">
                          <a:sym typeface="Wingdings" panose="05000000000000000000" pitchFamily="2" charset="2"/>
                        </a:rPr>
                        <a:t> T: Work = 5 3 2 + 2 1 1 = 7 4 3</a:t>
                      </a:r>
                      <a:endParaRPr lang="en-US" sz="1200" dirty="0"/>
                    </a:p>
                  </a:txBody>
                  <a:tcPr/>
                </a:tc>
              </a:tr>
              <a:tr h="320062">
                <a:tc>
                  <a:txBody>
                    <a:bodyPr/>
                    <a:lstStyle/>
                    <a:p>
                      <a:r>
                        <a:rPr lang="en-US" sz="1200" dirty="0" smtClean="0"/>
                        <a:t>Need(P4)&lt;=Work </a:t>
                      </a:r>
                      <a:r>
                        <a:rPr lang="en-US" sz="1200" dirty="0" smtClean="0">
                          <a:sym typeface="Wingdings" pitchFamily="2" charset="2"/>
                        </a:rPr>
                        <a:t> Finish[4]=T  Work=Work + AllocationP4</a:t>
                      </a:r>
                      <a:endParaRPr lang="en-US" sz="1200" dirty="0" smtClean="0"/>
                    </a:p>
                  </a:txBody>
                  <a:tcPr/>
                </a:tc>
                <a:tc>
                  <a:txBody>
                    <a:bodyPr/>
                    <a:lstStyle/>
                    <a:p>
                      <a:r>
                        <a:rPr lang="en-US" sz="1200" dirty="0" smtClean="0">
                          <a:sym typeface="Symbol" pitchFamily="18" charset="2"/>
                        </a:rPr>
                        <a:t>4</a:t>
                      </a:r>
                      <a:r>
                        <a:rPr lang="en-US" sz="1200" baseline="0" dirty="0" smtClean="0">
                          <a:sym typeface="Symbol" pitchFamily="18" charset="2"/>
                        </a:rPr>
                        <a:t> 3 1</a:t>
                      </a:r>
                      <a:r>
                        <a:rPr lang="en-US" sz="1200" dirty="0" smtClean="0">
                          <a:sym typeface="Symbol" pitchFamily="18" charset="2"/>
                        </a:rPr>
                        <a:t>  7 4 3 </a:t>
                      </a:r>
                      <a:r>
                        <a:rPr lang="en-US" sz="1200" dirty="0" smtClean="0">
                          <a:sym typeface="Wingdings" panose="05000000000000000000" pitchFamily="2" charset="2"/>
                        </a:rPr>
                        <a:t> T: Work = 7 4</a:t>
                      </a:r>
                      <a:r>
                        <a:rPr lang="en-US" sz="1200" baseline="0" dirty="0" smtClean="0">
                          <a:sym typeface="Wingdings" panose="05000000000000000000" pitchFamily="2" charset="2"/>
                        </a:rPr>
                        <a:t> 3 + 0 0 2 = 7 4 5</a:t>
                      </a:r>
                      <a:endParaRPr lang="en-US" sz="1200" dirty="0"/>
                    </a:p>
                  </a:txBody>
                  <a:tcPr/>
                </a:tc>
              </a:tr>
              <a:tr h="320062">
                <a:tc>
                  <a:txBody>
                    <a:bodyPr/>
                    <a:lstStyle/>
                    <a:p>
                      <a:r>
                        <a:rPr lang="en-US" sz="1200" dirty="0" smtClean="0"/>
                        <a:t>Need(P0)&lt;=Work </a:t>
                      </a:r>
                      <a:r>
                        <a:rPr lang="en-US" sz="1200" dirty="0" smtClean="0">
                          <a:sym typeface="Wingdings" pitchFamily="2" charset="2"/>
                        </a:rPr>
                        <a:t> Finish[0]=T  Work=Work + AllocationP0</a:t>
                      </a:r>
                      <a:endParaRPr lang="en-US" sz="1200" dirty="0" smtClean="0"/>
                    </a:p>
                  </a:txBody>
                  <a:tcPr/>
                </a:tc>
                <a:tc>
                  <a:txBody>
                    <a:bodyPr/>
                    <a:lstStyle/>
                    <a:p>
                      <a:r>
                        <a:rPr lang="en-US" sz="1200" dirty="0" smtClean="0">
                          <a:sym typeface="Symbol" pitchFamily="18" charset="2"/>
                        </a:rPr>
                        <a:t>7 4 3  7 4 5 </a:t>
                      </a:r>
                      <a:r>
                        <a:rPr lang="en-US" sz="1200" dirty="0" smtClean="0">
                          <a:sym typeface="Wingdings" panose="05000000000000000000" pitchFamily="2" charset="2"/>
                        </a:rPr>
                        <a:t> T: Work = 7 4 5 + 0 1 0 =</a:t>
                      </a:r>
                      <a:r>
                        <a:rPr lang="en-US" sz="1200" baseline="0" dirty="0" smtClean="0">
                          <a:sym typeface="Wingdings" panose="05000000000000000000" pitchFamily="2" charset="2"/>
                        </a:rPr>
                        <a:t> 7 5 5</a:t>
                      </a:r>
                      <a:endParaRPr lang="en-US" sz="1200" dirty="0"/>
                    </a:p>
                  </a:txBody>
                  <a:tcPr/>
                </a:tc>
              </a:tr>
              <a:tr h="32006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Need(P2)&lt;=Work </a:t>
                      </a:r>
                      <a:r>
                        <a:rPr lang="en-US" sz="1200" dirty="0" smtClean="0">
                          <a:sym typeface="Wingdings" pitchFamily="2" charset="2"/>
                        </a:rPr>
                        <a:t> Finish[2]=T  Work=Work + AllocationP2</a:t>
                      </a:r>
                      <a:endParaRPr lang="en-US" sz="1200" dirty="0" smtClean="0"/>
                    </a:p>
                  </a:txBody>
                  <a:tcPr/>
                </a:tc>
                <a:tc>
                  <a:txBody>
                    <a:bodyPr/>
                    <a:lstStyle/>
                    <a:p>
                      <a:r>
                        <a:rPr lang="en-US" sz="1200" dirty="0" smtClean="0">
                          <a:sym typeface="Symbol" pitchFamily="18" charset="2"/>
                        </a:rPr>
                        <a:t>6 0 0  7 5 5 </a:t>
                      </a:r>
                      <a:r>
                        <a:rPr lang="en-US" sz="1200" dirty="0" smtClean="0">
                          <a:sym typeface="Wingdings" panose="05000000000000000000" pitchFamily="2" charset="2"/>
                        </a:rPr>
                        <a:t> T: Work = 7 5 5</a:t>
                      </a:r>
                      <a:r>
                        <a:rPr lang="en-US" sz="1200" baseline="0" dirty="0" smtClean="0">
                          <a:sym typeface="Wingdings" panose="05000000000000000000" pitchFamily="2" charset="2"/>
                        </a:rPr>
                        <a:t> </a:t>
                      </a:r>
                      <a:r>
                        <a:rPr lang="en-US" sz="1200" dirty="0" smtClean="0">
                          <a:sym typeface="Wingdings" panose="05000000000000000000" pitchFamily="2" charset="2"/>
                        </a:rPr>
                        <a:t>+ 3 0 2 = 10 5 7</a:t>
                      </a:r>
                      <a:endParaRPr lang="en-US" sz="1200" dirty="0"/>
                    </a:p>
                  </a:txBody>
                  <a:tcPr/>
                </a:tc>
              </a:tr>
            </a:tbl>
          </a:graphicData>
        </a:graphic>
      </p:graphicFrame>
      <p:sp>
        <p:nvSpPr>
          <p:cNvPr id="10" name="Rectangle 3"/>
          <p:cNvSpPr txBox="1">
            <a:spLocks noChangeArrowheads="1"/>
          </p:cNvSpPr>
          <p:nvPr/>
        </p:nvSpPr>
        <p:spPr>
          <a:xfrm>
            <a:off x="504201" y="719935"/>
            <a:ext cx="3717421" cy="27786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
              <a:lnSpc>
                <a:spcPct val="90000"/>
              </a:lnSpc>
            </a:pPr>
            <a:r>
              <a:rPr lang="en-US" dirty="0" smtClean="0"/>
              <a:t>1. Let Work and Finish be vectors of</a:t>
            </a:r>
            <a:br>
              <a:rPr lang="en-US" dirty="0" smtClean="0"/>
            </a:br>
            <a:r>
              <a:rPr lang="en-US" dirty="0" smtClean="0"/>
              <a:t>    length m and n, respectively. </a:t>
            </a:r>
            <a:br>
              <a:rPr lang="en-US" dirty="0" smtClean="0"/>
            </a:br>
            <a:r>
              <a:rPr lang="en-US" dirty="0" smtClean="0"/>
              <a:t>    Initialize:</a:t>
            </a:r>
          </a:p>
          <a:p>
            <a:pPr marL="45720">
              <a:lnSpc>
                <a:spcPct val="90000"/>
              </a:lnSpc>
            </a:pPr>
            <a:r>
              <a:rPr lang="en-US" dirty="0" smtClean="0"/>
              <a:t>      Work = Available</a:t>
            </a:r>
          </a:p>
          <a:p>
            <a:pPr marL="45720">
              <a:lnSpc>
                <a:spcPct val="90000"/>
              </a:lnSpc>
            </a:pPr>
            <a:r>
              <a:rPr lang="en-US" dirty="0" smtClean="0"/>
              <a:t>      Finish [</a:t>
            </a:r>
            <a:r>
              <a:rPr lang="en-US" dirty="0" err="1" smtClean="0"/>
              <a:t>i</a:t>
            </a:r>
            <a:r>
              <a:rPr lang="en-US" dirty="0" smtClean="0"/>
              <a:t>] = false for </a:t>
            </a:r>
            <a:r>
              <a:rPr lang="en-US" dirty="0" err="1" smtClean="0"/>
              <a:t>i</a:t>
            </a:r>
            <a:r>
              <a:rPr lang="en-US" dirty="0" smtClean="0"/>
              <a:t>=0,1,…, n-1</a:t>
            </a:r>
          </a:p>
          <a:p>
            <a:pPr marL="45720">
              <a:lnSpc>
                <a:spcPct val="90000"/>
              </a:lnSpc>
            </a:pPr>
            <a:r>
              <a:rPr lang="en-US" dirty="0" smtClean="0"/>
              <a:t>2. Find and </a:t>
            </a:r>
            <a:r>
              <a:rPr lang="en-US" dirty="0" err="1" smtClean="0"/>
              <a:t>i</a:t>
            </a:r>
            <a:r>
              <a:rPr lang="en-US" dirty="0" smtClean="0"/>
              <a:t> such that both: </a:t>
            </a:r>
          </a:p>
          <a:p>
            <a:pPr marL="45720">
              <a:lnSpc>
                <a:spcPct val="90000"/>
              </a:lnSpc>
            </a:pPr>
            <a:r>
              <a:rPr lang="en-US" dirty="0" smtClean="0"/>
              <a:t>     (a) Finish [</a:t>
            </a:r>
            <a:r>
              <a:rPr lang="en-US" dirty="0" err="1" smtClean="0"/>
              <a:t>i</a:t>
            </a:r>
            <a:r>
              <a:rPr lang="en-US" dirty="0" smtClean="0"/>
              <a:t>] = false </a:t>
            </a:r>
          </a:p>
          <a:p>
            <a:pPr marL="45720">
              <a:lnSpc>
                <a:spcPct val="90000"/>
              </a:lnSpc>
            </a:pPr>
            <a:r>
              <a:rPr lang="en-US" dirty="0" smtClean="0"/>
              <a:t>     (b) </a:t>
            </a:r>
            <a:r>
              <a:rPr lang="en-US" dirty="0" err="1" smtClean="0"/>
              <a:t>Need</a:t>
            </a:r>
            <a:r>
              <a:rPr lang="en-US" baseline="-25000" dirty="0" err="1" smtClean="0"/>
              <a:t>i</a:t>
            </a:r>
            <a:r>
              <a:rPr lang="en-US" dirty="0" smtClean="0"/>
              <a:t> </a:t>
            </a:r>
            <a:r>
              <a:rPr lang="en-US" dirty="0" smtClean="0">
                <a:sym typeface="Symbol" pitchFamily="18" charset="2"/>
              </a:rPr>
              <a:t> Work</a:t>
            </a:r>
          </a:p>
          <a:p>
            <a:pPr marL="45720">
              <a:lnSpc>
                <a:spcPct val="90000"/>
              </a:lnSpc>
            </a:pPr>
            <a:r>
              <a:rPr lang="en-US" dirty="0" smtClean="0">
                <a:sym typeface="Symbol" pitchFamily="18" charset="2"/>
              </a:rPr>
              <a:t>     If no such </a:t>
            </a:r>
            <a:r>
              <a:rPr lang="en-US" dirty="0" err="1" smtClean="0">
                <a:sym typeface="Symbol" pitchFamily="18" charset="2"/>
              </a:rPr>
              <a:t>i</a:t>
            </a:r>
            <a:r>
              <a:rPr lang="en-US" dirty="0" smtClean="0">
                <a:sym typeface="Symbol" pitchFamily="18" charset="2"/>
              </a:rPr>
              <a:t> exists, go to step 4.</a:t>
            </a:r>
          </a:p>
          <a:p>
            <a:pPr marL="45720">
              <a:lnSpc>
                <a:spcPct val="90000"/>
              </a:lnSpc>
            </a:pPr>
            <a:r>
              <a:rPr lang="en-US" dirty="0" smtClean="0"/>
              <a:t>3. Work = Work + </a:t>
            </a:r>
            <a:r>
              <a:rPr lang="en-US" dirty="0" err="1" smtClean="0"/>
              <a:t>Allocation</a:t>
            </a:r>
            <a:r>
              <a:rPr lang="en-US" baseline="-25000" dirty="0" err="1" smtClean="0"/>
              <a:t>i</a:t>
            </a:r>
            <a:r>
              <a:rPr lang="en-US" dirty="0" smtClean="0"/>
              <a:t/>
            </a:r>
            <a:br>
              <a:rPr lang="en-US" dirty="0" smtClean="0"/>
            </a:br>
            <a:r>
              <a:rPr lang="en-US" dirty="0" smtClean="0"/>
              <a:t>     Finish[</a:t>
            </a:r>
            <a:r>
              <a:rPr lang="en-US" dirty="0" err="1" smtClean="0"/>
              <a:t>i</a:t>
            </a:r>
            <a:r>
              <a:rPr lang="en-US" dirty="0" smtClean="0"/>
              <a:t>] = true</a:t>
            </a:r>
            <a:br>
              <a:rPr lang="en-US" dirty="0" smtClean="0"/>
            </a:br>
            <a:r>
              <a:rPr lang="en-US" dirty="0" smtClean="0"/>
              <a:t>     go to step 2.</a:t>
            </a:r>
          </a:p>
          <a:p>
            <a:pPr marL="45720">
              <a:lnSpc>
                <a:spcPct val="90000"/>
              </a:lnSpc>
            </a:pPr>
            <a:r>
              <a:rPr lang="en-US" dirty="0" smtClean="0"/>
              <a:t>4. If Finish [</a:t>
            </a:r>
            <a:r>
              <a:rPr lang="en-US" dirty="0" err="1" smtClean="0"/>
              <a:t>i</a:t>
            </a:r>
            <a:r>
              <a:rPr lang="en-US" dirty="0" smtClean="0"/>
              <a:t>] == true for all </a:t>
            </a:r>
            <a:r>
              <a:rPr lang="en-US" dirty="0" err="1" smtClean="0"/>
              <a:t>i</a:t>
            </a:r>
            <a:r>
              <a:rPr lang="en-US" dirty="0" smtClean="0"/>
              <a:t>, then the</a:t>
            </a:r>
            <a:br>
              <a:rPr lang="en-US" dirty="0" smtClean="0"/>
            </a:br>
            <a:r>
              <a:rPr lang="en-US" dirty="0" smtClean="0"/>
              <a:t>    system is in a safe state.</a:t>
            </a:r>
          </a:p>
        </p:txBody>
      </p:sp>
      <p:sp>
        <p:nvSpPr>
          <p:cNvPr id="3" name="Rectangle 2"/>
          <p:cNvSpPr/>
          <p:nvPr/>
        </p:nvSpPr>
        <p:spPr>
          <a:xfrm>
            <a:off x="2362911" y="6361066"/>
            <a:ext cx="4655442" cy="338554"/>
          </a:xfrm>
          <a:prstGeom prst="rect">
            <a:avLst/>
          </a:prstGeom>
        </p:spPr>
        <p:txBody>
          <a:bodyPr wrap="none">
            <a:spAutoFit/>
          </a:bodyPr>
          <a:lstStyle/>
          <a:p>
            <a:pPr>
              <a:buFont typeface="Monotype Sorts" pitchFamily="2" charset="2"/>
              <a:buNone/>
              <a:tabLst>
                <a:tab pos="1371600" algn="l"/>
                <a:tab pos="2395538" algn="ctr"/>
                <a:tab pos="3594100" algn="ctr"/>
                <a:tab pos="4805363" algn="ctr"/>
              </a:tabLst>
            </a:pPr>
            <a:r>
              <a:rPr lang="en-US" sz="1600" b="1" dirty="0" smtClean="0">
                <a:solidFill>
                  <a:srgbClr val="FF0000"/>
                </a:solidFill>
              </a:rPr>
              <a:t>Found the safe sequence &lt;P1</a:t>
            </a:r>
            <a:r>
              <a:rPr lang="en-US" sz="1600" b="1" dirty="0">
                <a:solidFill>
                  <a:srgbClr val="FF0000"/>
                </a:solidFill>
              </a:rPr>
              <a:t>, P3, P4, P0, P2</a:t>
            </a:r>
            <a:r>
              <a:rPr lang="en-US" sz="1600" b="1" dirty="0" smtClean="0">
                <a:solidFill>
                  <a:srgbClr val="FF0000"/>
                </a:solidFill>
              </a:rPr>
              <a:t>&gt;</a:t>
            </a:r>
            <a:endParaRPr lang="en-US" sz="1600" b="1" dirty="0"/>
          </a:p>
        </p:txBody>
      </p:sp>
      <p:sp>
        <p:nvSpPr>
          <p:cNvPr id="4" name="Rectangle 3"/>
          <p:cNvSpPr/>
          <p:nvPr/>
        </p:nvSpPr>
        <p:spPr>
          <a:xfrm>
            <a:off x="1210896" y="3206165"/>
            <a:ext cx="5157181" cy="830997"/>
          </a:xfrm>
          <a:prstGeom prst="rect">
            <a:avLst/>
          </a:prstGeom>
        </p:spPr>
        <p:txBody>
          <a:bodyPr wrap="none">
            <a:spAutoFit/>
          </a:bodyPr>
          <a:lstStyle/>
          <a:p>
            <a:r>
              <a:rPr lang="en-US" sz="1600" b="1" dirty="0">
                <a:solidFill>
                  <a:schemeClr val="bg2">
                    <a:lumMod val="75000"/>
                  </a:schemeClr>
                </a:solidFill>
              </a:rPr>
              <a:t>Work = </a:t>
            </a:r>
            <a:r>
              <a:rPr lang="en-US" sz="1600" b="1" dirty="0" smtClean="0">
                <a:solidFill>
                  <a:schemeClr val="bg2">
                    <a:lumMod val="75000"/>
                  </a:schemeClr>
                </a:solidFill>
              </a:rPr>
              <a:t>Available = 3 3 2</a:t>
            </a:r>
          </a:p>
          <a:p>
            <a:r>
              <a:rPr lang="en-US" sz="1600" dirty="0">
                <a:sym typeface="Wingdings" pitchFamily="2" charset="2"/>
              </a:rPr>
              <a:t>Finish[0</a:t>
            </a:r>
            <a:r>
              <a:rPr lang="en-US" sz="1600" dirty="0" smtClean="0">
                <a:sym typeface="Wingdings" pitchFamily="2" charset="2"/>
              </a:rPr>
              <a:t>]=Finish[1]=Finish[2]=Finish[3]=Finish[4]=False</a:t>
            </a:r>
            <a:endParaRPr lang="en-US" sz="1600" b="1" dirty="0" smtClean="0">
              <a:solidFill>
                <a:schemeClr val="bg2">
                  <a:lumMod val="75000"/>
                </a:schemeClr>
              </a:solidFill>
            </a:endParaRPr>
          </a:p>
          <a:p>
            <a:endParaRPr lang="en-US" sz="1600" b="1" dirty="0">
              <a:solidFill>
                <a:schemeClr val="bg2">
                  <a:lumMod val="75000"/>
                </a:schemeClr>
              </a:solidFill>
            </a:endParaRPr>
          </a:p>
        </p:txBody>
      </p:sp>
    </p:spTree>
    <p:extLst>
      <p:ext uri="{BB962C8B-B14F-4D97-AF65-F5344CB8AC3E}">
        <p14:creationId xmlns:p14="http://schemas.microsoft.com/office/powerpoint/2010/main" val="330530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1003300" y="1104900"/>
            <a:ext cx="7351713" cy="4483100"/>
          </a:xfrm>
        </p:spPr>
        <p:txBody>
          <a:bodyPr/>
          <a:lstStyle/>
          <a:p>
            <a:r>
              <a:rPr lang="en-US" dirty="0"/>
              <a:t>Request for </a:t>
            </a:r>
            <a:r>
              <a:rPr lang="en-US" dirty="0" smtClean="0"/>
              <a:t>resources </a:t>
            </a:r>
            <a:r>
              <a:rPr lang="en-US" dirty="0"/>
              <a:t>(1 0 2)</a:t>
            </a:r>
            <a:r>
              <a:rPr lang="en-US" dirty="0" smtClean="0"/>
              <a:t> </a:t>
            </a:r>
            <a:r>
              <a:rPr lang="en-US" dirty="0"/>
              <a:t>for </a:t>
            </a:r>
            <a:r>
              <a:rPr lang="en-US" dirty="0" smtClean="0"/>
              <a:t>P1 will be granted at this state?</a:t>
            </a:r>
            <a:endParaRPr lang="en-US" dirty="0"/>
          </a:p>
          <a:p>
            <a:endParaRPr lang="en-US" dirty="0"/>
          </a:p>
        </p:txBody>
      </p:sp>
    </p:spTree>
    <p:extLst>
      <p:ext uri="{BB962C8B-B14F-4D97-AF65-F5344CB8AC3E}">
        <p14:creationId xmlns:p14="http://schemas.microsoft.com/office/powerpoint/2010/main" val="2065106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271462"/>
            <a:ext cx="8345488" cy="719137"/>
          </a:xfrm>
        </p:spPr>
        <p:txBody>
          <a:bodyPr/>
          <a:lstStyle/>
          <a:p>
            <a:pPr>
              <a:defRPr/>
            </a:pPr>
            <a:r>
              <a:rPr lang="en-US" dirty="0" smtClean="0"/>
              <a:t>Banker’s Resource-request</a:t>
            </a:r>
            <a:r>
              <a:rPr lang="en-US" dirty="0"/>
              <a:t> Algorithm</a:t>
            </a:r>
            <a:endParaRPr lang="en-US" dirty="0" smtClean="0"/>
          </a:p>
        </p:txBody>
      </p:sp>
      <p:sp>
        <p:nvSpPr>
          <p:cNvPr id="30723" name="Rectangle 3"/>
          <p:cNvSpPr>
            <a:spLocks noGrp="1" noChangeArrowheads="1"/>
          </p:cNvSpPr>
          <p:nvPr>
            <p:ph idx="1"/>
          </p:nvPr>
        </p:nvSpPr>
        <p:spPr>
          <a:xfrm>
            <a:off x="822325" y="1271588"/>
            <a:ext cx="7029450" cy="4686300"/>
          </a:xfrm>
        </p:spPr>
        <p:txBody>
          <a:bodyPr/>
          <a:lstStyle/>
          <a:p>
            <a:pPr>
              <a:lnSpc>
                <a:spcPct val="90000"/>
              </a:lnSpc>
              <a:buFont typeface="Monotype Sorts" pitchFamily="2" charset="2"/>
              <a:buNone/>
            </a:pPr>
            <a:r>
              <a:rPr lang="en-US" sz="1800" dirty="0" smtClean="0">
                <a:solidFill>
                  <a:schemeClr val="tx1"/>
                </a:solidFill>
              </a:rPr>
              <a:t>   Request = request vector for process P</a:t>
            </a:r>
            <a:r>
              <a:rPr lang="en-US" sz="1800" baseline="-25000" dirty="0" smtClean="0">
                <a:solidFill>
                  <a:schemeClr val="tx1"/>
                </a:solidFill>
              </a:rPr>
              <a:t>i</a:t>
            </a:r>
            <a:r>
              <a:rPr lang="en-US" sz="1800" dirty="0" smtClean="0">
                <a:solidFill>
                  <a:schemeClr val="tx1"/>
                </a:solidFill>
              </a:rPr>
              <a:t>.  If </a:t>
            </a:r>
            <a:r>
              <a:rPr lang="en-US" sz="1800" dirty="0" err="1" smtClean="0">
                <a:solidFill>
                  <a:schemeClr val="tx1"/>
                </a:solidFill>
              </a:rPr>
              <a:t>Request</a:t>
            </a:r>
            <a:r>
              <a:rPr lang="en-US" sz="1800" baseline="-25000" dirty="0" err="1" smtClean="0">
                <a:solidFill>
                  <a:schemeClr val="tx1"/>
                </a:solidFill>
              </a:rPr>
              <a:t>i</a:t>
            </a:r>
            <a:r>
              <a:rPr lang="en-US" sz="1800" baseline="-25000" dirty="0" smtClean="0">
                <a:solidFill>
                  <a:schemeClr val="tx1"/>
                </a:solidFill>
              </a:rPr>
              <a:t> </a:t>
            </a:r>
            <a:r>
              <a:rPr lang="en-US" sz="1800" dirty="0" smtClean="0">
                <a:solidFill>
                  <a:schemeClr val="tx1"/>
                </a:solidFill>
              </a:rPr>
              <a:t>[j] = k then process P</a:t>
            </a:r>
            <a:r>
              <a:rPr lang="en-US" sz="1800" baseline="-25000" dirty="0" smtClean="0">
                <a:solidFill>
                  <a:schemeClr val="tx1"/>
                </a:solidFill>
              </a:rPr>
              <a:t>i</a:t>
            </a:r>
            <a:r>
              <a:rPr lang="en-US" sz="1800" dirty="0" smtClean="0">
                <a:solidFill>
                  <a:schemeClr val="tx1"/>
                </a:solidFill>
              </a:rPr>
              <a:t> wants k instances of resource type </a:t>
            </a:r>
            <a:r>
              <a:rPr lang="en-US" sz="1800" dirty="0" err="1" smtClean="0">
                <a:solidFill>
                  <a:schemeClr val="tx1"/>
                </a:solidFill>
              </a:rPr>
              <a:t>R</a:t>
            </a:r>
            <a:r>
              <a:rPr lang="en-US" sz="1800" baseline="-25000" dirty="0" err="1" smtClean="0">
                <a:solidFill>
                  <a:schemeClr val="tx1"/>
                </a:solidFill>
              </a:rPr>
              <a:t>j</a:t>
            </a:r>
            <a:r>
              <a:rPr lang="en-US" sz="1800" baseline="-25000" dirty="0" smtClean="0">
                <a:solidFill>
                  <a:schemeClr val="tx1"/>
                </a:solidFill>
              </a:rPr>
              <a:t>.</a:t>
            </a:r>
          </a:p>
          <a:p>
            <a:pPr>
              <a:lnSpc>
                <a:spcPct val="90000"/>
              </a:lnSpc>
              <a:buFont typeface="Monotype Sorts" pitchFamily="2" charset="2"/>
              <a:buNone/>
            </a:pPr>
            <a:r>
              <a:rPr lang="en-US" sz="1800" dirty="0" smtClean="0">
                <a:solidFill>
                  <a:schemeClr val="tx1"/>
                </a:solidFill>
              </a:rPr>
              <a:t>		</a:t>
            </a:r>
            <a:r>
              <a:rPr lang="en-US" sz="2000" dirty="0" smtClean="0">
                <a:solidFill>
                  <a:schemeClr val="tx1"/>
                </a:solidFill>
              </a:rPr>
              <a:t>P</a:t>
            </a:r>
            <a:r>
              <a:rPr lang="en-US" sz="2000" baseline="-25000" dirty="0" smtClean="0">
                <a:solidFill>
                  <a:schemeClr val="tx1"/>
                </a:solidFill>
              </a:rPr>
              <a:t>i</a:t>
            </a:r>
            <a:r>
              <a:rPr lang="en-US" sz="2000" baseline="-25000" dirty="0" smtClean="0">
                <a:solidFill>
                  <a:schemeClr val="tx1"/>
                </a:solidFill>
                <a:sym typeface="Wingdings" pitchFamily="2" charset="2"/>
              </a:rPr>
              <a:t></a:t>
            </a:r>
            <a:r>
              <a:rPr lang="en-US" sz="2000" dirty="0">
                <a:solidFill>
                  <a:schemeClr val="tx1"/>
                </a:solidFill>
              </a:rPr>
              <a:t> </a:t>
            </a:r>
            <a:r>
              <a:rPr lang="en-US" sz="2000" dirty="0" err="1">
                <a:solidFill>
                  <a:schemeClr val="tx1"/>
                </a:solidFill>
              </a:rPr>
              <a:t>Request</a:t>
            </a:r>
            <a:r>
              <a:rPr lang="en-US" sz="2000" baseline="-25000" dirty="0" err="1">
                <a:solidFill>
                  <a:schemeClr val="tx1"/>
                </a:solidFill>
              </a:rPr>
              <a:t>i</a:t>
            </a:r>
            <a:endParaRPr lang="en-US" sz="2000" baseline="-25000" dirty="0" smtClean="0">
              <a:solidFill>
                <a:schemeClr val="tx1"/>
              </a:solidFill>
            </a:endParaRPr>
          </a:p>
          <a:p>
            <a:pPr lvl="1">
              <a:lnSpc>
                <a:spcPct val="90000"/>
              </a:lnSpc>
              <a:buFont typeface="Monotype Sorts" pitchFamily="2" charset="2"/>
              <a:buNone/>
            </a:pPr>
            <a:r>
              <a:rPr lang="en-US" sz="1800" dirty="0" smtClean="0">
                <a:solidFill>
                  <a:schemeClr val="tx1"/>
                </a:solidFill>
              </a:rPr>
              <a:t>1. If </a:t>
            </a:r>
            <a:r>
              <a:rPr lang="en-US" sz="1800" dirty="0" err="1" smtClean="0">
                <a:solidFill>
                  <a:schemeClr val="tx1"/>
                </a:solidFill>
              </a:rPr>
              <a:t>Request</a:t>
            </a:r>
            <a:r>
              <a:rPr lang="en-US" sz="1800" baseline="-25000" dirty="0" err="1" smtClean="0">
                <a:solidFill>
                  <a:schemeClr val="tx1"/>
                </a:solidFill>
              </a:rPr>
              <a:t>i</a:t>
            </a:r>
            <a:r>
              <a:rPr lang="en-US" sz="1800" dirty="0" smtClean="0">
                <a:solidFill>
                  <a:schemeClr val="tx1"/>
                </a:solidFill>
              </a:rPr>
              <a:t> </a:t>
            </a:r>
            <a:r>
              <a:rPr lang="en-US" sz="1800" dirty="0" smtClean="0">
                <a:solidFill>
                  <a:schemeClr val="tx1"/>
                </a:solidFill>
                <a:sym typeface="Symbol" pitchFamily="18" charset="2"/>
              </a:rPr>
              <a:t> </a:t>
            </a:r>
            <a:r>
              <a:rPr lang="en-US" sz="1800" dirty="0" err="1" smtClean="0">
                <a:solidFill>
                  <a:schemeClr val="tx1"/>
                </a:solidFill>
                <a:sym typeface="Symbol" pitchFamily="18" charset="2"/>
              </a:rPr>
              <a:t>Need</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 go to step 2.  Otherwise, raise error condition, since process has exceeded its maximum claim.</a:t>
            </a:r>
          </a:p>
          <a:p>
            <a:pPr lvl="1">
              <a:lnSpc>
                <a:spcPct val="90000"/>
              </a:lnSpc>
              <a:buFont typeface="Monotype Sorts" pitchFamily="2" charset="2"/>
              <a:buNone/>
            </a:pPr>
            <a:r>
              <a:rPr lang="en-US" sz="1800" dirty="0" smtClean="0">
                <a:solidFill>
                  <a:schemeClr val="tx1"/>
                </a:solidFill>
                <a:sym typeface="Symbol" pitchFamily="18" charset="2"/>
              </a:rPr>
              <a:t>2. If </a:t>
            </a:r>
            <a:r>
              <a:rPr lang="en-US" sz="1800" dirty="0" err="1" smtClean="0">
                <a:solidFill>
                  <a:schemeClr val="tx1"/>
                </a:solidFill>
              </a:rPr>
              <a:t>Request</a:t>
            </a:r>
            <a:r>
              <a:rPr lang="en-US" sz="1800" baseline="-25000" dirty="0" err="1" smtClean="0">
                <a:solidFill>
                  <a:schemeClr val="tx1"/>
                </a:solidFill>
              </a:rPr>
              <a:t>i</a:t>
            </a:r>
            <a:r>
              <a:rPr lang="en-US" sz="1800" dirty="0" smtClean="0">
                <a:solidFill>
                  <a:schemeClr val="tx1"/>
                </a:solidFill>
              </a:rPr>
              <a:t> </a:t>
            </a:r>
            <a:r>
              <a:rPr lang="en-US" sz="1800" dirty="0" smtClean="0">
                <a:solidFill>
                  <a:schemeClr val="tx1"/>
                </a:solidFill>
                <a:sym typeface="Symbol" pitchFamily="18" charset="2"/>
              </a:rPr>
              <a:t> Available, go to step 3.  Otherwise P</a:t>
            </a:r>
            <a:r>
              <a:rPr lang="en-US" sz="1800" baseline="-25000" dirty="0" smtClean="0">
                <a:solidFill>
                  <a:schemeClr val="tx1"/>
                </a:solidFill>
                <a:sym typeface="Symbol" pitchFamily="18" charset="2"/>
              </a:rPr>
              <a:t>i</a:t>
            </a:r>
            <a:r>
              <a:rPr lang="en-US" sz="1800" dirty="0" smtClean="0">
                <a:solidFill>
                  <a:schemeClr val="tx1"/>
                </a:solidFill>
                <a:sym typeface="Symbol" pitchFamily="18" charset="2"/>
              </a:rPr>
              <a:t>  must wait, since resources are not available.</a:t>
            </a:r>
          </a:p>
          <a:p>
            <a:pPr marL="543560" lvl="1" indent="0">
              <a:lnSpc>
                <a:spcPct val="90000"/>
              </a:lnSpc>
              <a:buNone/>
            </a:pPr>
            <a:r>
              <a:rPr lang="en-US" sz="1800" dirty="0" smtClean="0">
                <a:solidFill>
                  <a:schemeClr val="tx1"/>
                </a:solidFill>
                <a:sym typeface="Symbol" pitchFamily="18" charset="2"/>
              </a:rPr>
              <a:t>3. Pretend to allocate requested resources to P</a:t>
            </a:r>
            <a:r>
              <a:rPr lang="en-US" sz="1800" baseline="-25000" dirty="0" smtClean="0">
                <a:solidFill>
                  <a:schemeClr val="tx1"/>
                </a:solidFill>
                <a:sym typeface="Symbol" pitchFamily="18" charset="2"/>
              </a:rPr>
              <a:t>i</a:t>
            </a:r>
            <a:r>
              <a:rPr lang="en-US" sz="1800" dirty="0" smtClean="0">
                <a:solidFill>
                  <a:schemeClr val="tx1"/>
                </a:solidFill>
                <a:sym typeface="Symbol" pitchFamily="18" charset="2"/>
              </a:rPr>
              <a:t> by modifying the state as follows:</a:t>
            </a:r>
          </a:p>
          <a:p>
            <a:pPr marL="543560" lvl="1" indent="0">
              <a:lnSpc>
                <a:spcPct val="90000"/>
              </a:lnSpc>
              <a:buNone/>
            </a:pPr>
            <a:r>
              <a:rPr lang="en-US" sz="1800" dirty="0">
                <a:solidFill>
                  <a:schemeClr val="tx1"/>
                </a:solidFill>
                <a:sym typeface="Symbol" pitchFamily="18" charset="2"/>
              </a:rPr>
              <a:t>	</a:t>
            </a:r>
            <a:r>
              <a:rPr lang="en-US" sz="1800" dirty="0" smtClean="0">
                <a:solidFill>
                  <a:schemeClr val="tx1"/>
                </a:solidFill>
                <a:sym typeface="Symbol" pitchFamily="18" charset="2"/>
              </a:rPr>
              <a:t>	Available = Available - </a:t>
            </a:r>
            <a:r>
              <a:rPr lang="en-US" sz="1800" dirty="0" err="1" smtClean="0">
                <a:solidFill>
                  <a:schemeClr val="tx1"/>
                </a:solidFill>
                <a:sym typeface="Symbol" pitchFamily="18" charset="2"/>
              </a:rPr>
              <a:t>Request</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a:t>
            </a:r>
          </a:p>
          <a:p>
            <a:pPr marL="543560" lvl="1" indent="0">
              <a:lnSpc>
                <a:spcPct val="90000"/>
              </a:lnSpc>
              <a:buNone/>
            </a:pPr>
            <a:r>
              <a:rPr lang="en-US" sz="1800" dirty="0">
                <a:solidFill>
                  <a:schemeClr val="tx1"/>
                </a:solidFill>
                <a:sym typeface="Symbol" pitchFamily="18" charset="2"/>
              </a:rPr>
              <a:t>	</a:t>
            </a:r>
            <a:r>
              <a:rPr lang="en-US" sz="1800" dirty="0" smtClean="0">
                <a:solidFill>
                  <a:schemeClr val="tx1"/>
                </a:solidFill>
                <a:sym typeface="Symbol" pitchFamily="18" charset="2"/>
              </a:rPr>
              <a:t>	</a:t>
            </a:r>
            <a:r>
              <a:rPr lang="en-US" sz="1800" dirty="0" err="1" smtClean="0">
                <a:solidFill>
                  <a:schemeClr val="tx1"/>
                </a:solidFill>
                <a:sym typeface="Symbol" pitchFamily="18" charset="2"/>
              </a:rPr>
              <a:t>Allocation</a:t>
            </a:r>
            <a:r>
              <a:rPr lang="en-US" sz="1800" baseline="-25000" dirty="0" err="1" smtClean="0">
                <a:solidFill>
                  <a:schemeClr val="tx1"/>
                </a:solidFill>
                <a:sym typeface="Symbol" pitchFamily="18" charset="2"/>
              </a:rPr>
              <a:t>i</a:t>
            </a:r>
            <a:r>
              <a:rPr lang="en-US" sz="1800" baseline="-25000" dirty="0" smtClean="0">
                <a:solidFill>
                  <a:schemeClr val="tx1"/>
                </a:solidFill>
                <a:sym typeface="Symbol" pitchFamily="18" charset="2"/>
              </a:rPr>
              <a:t> </a:t>
            </a:r>
            <a:r>
              <a:rPr lang="en-US" sz="1800" dirty="0" smtClean="0">
                <a:solidFill>
                  <a:schemeClr val="tx1"/>
                </a:solidFill>
                <a:sym typeface="Symbol" pitchFamily="18" charset="2"/>
              </a:rPr>
              <a:t>= </a:t>
            </a:r>
            <a:r>
              <a:rPr lang="en-US" sz="1800" dirty="0" err="1" smtClean="0">
                <a:solidFill>
                  <a:schemeClr val="tx1"/>
                </a:solidFill>
                <a:sym typeface="Symbol" pitchFamily="18" charset="2"/>
              </a:rPr>
              <a:t>Allocation</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 + </a:t>
            </a:r>
            <a:r>
              <a:rPr lang="en-US" sz="1800" dirty="0" err="1" smtClean="0">
                <a:solidFill>
                  <a:schemeClr val="tx1"/>
                </a:solidFill>
                <a:sym typeface="Symbol" pitchFamily="18" charset="2"/>
              </a:rPr>
              <a:t>Request</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a:t>
            </a:r>
          </a:p>
          <a:p>
            <a:pPr marL="543560" lvl="1" indent="0">
              <a:lnSpc>
                <a:spcPct val="90000"/>
              </a:lnSpc>
              <a:buNone/>
            </a:pPr>
            <a:r>
              <a:rPr lang="en-US" sz="1800" dirty="0">
                <a:solidFill>
                  <a:schemeClr val="tx1"/>
                </a:solidFill>
                <a:sym typeface="Symbol" pitchFamily="18" charset="2"/>
              </a:rPr>
              <a:t>	</a:t>
            </a:r>
            <a:r>
              <a:rPr lang="en-US" sz="1800" dirty="0" smtClean="0">
                <a:solidFill>
                  <a:schemeClr val="tx1"/>
                </a:solidFill>
                <a:sym typeface="Symbol" pitchFamily="18" charset="2"/>
              </a:rPr>
              <a:t>	</a:t>
            </a:r>
            <a:r>
              <a:rPr lang="en-US" sz="1800" dirty="0" err="1" smtClean="0">
                <a:solidFill>
                  <a:schemeClr val="tx1"/>
                </a:solidFill>
                <a:sym typeface="Symbol" pitchFamily="18" charset="2"/>
              </a:rPr>
              <a:t>Need</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 = </a:t>
            </a:r>
            <a:r>
              <a:rPr lang="en-US" sz="1800" dirty="0" err="1" smtClean="0">
                <a:solidFill>
                  <a:schemeClr val="tx1"/>
                </a:solidFill>
                <a:sym typeface="Symbol" pitchFamily="18" charset="2"/>
              </a:rPr>
              <a:t>Need</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 – </a:t>
            </a:r>
            <a:r>
              <a:rPr lang="en-US" sz="1800" dirty="0" err="1" smtClean="0">
                <a:solidFill>
                  <a:schemeClr val="tx1"/>
                </a:solidFill>
                <a:sym typeface="Symbol" pitchFamily="18" charset="2"/>
              </a:rPr>
              <a:t>Request</a:t>
            </a:r>
            <a:r>
              <a:rPr lang="en-US" sz="1800" baseline="-25000" dirty="0" err="1" smtClean="0">
                <a:solidFill>
                  <a:schemeClr val="tx1"/>
                </a:solidFill>
                <a:sym typeface="Symbol" pitchFamily="18" charset="2"/>
              </a:rPr>
              <a:t>i</a:t>
            </a:r>
            <a:r>
              <a:rPr lang="en-US" sz="1800" dirty="0" smtClean="0">
                <a:solidFill>
                  <a:schemeClr val="tx1"/>
                </a:solidFill>
                <a:sym typeface="Symbol" pitchFamily="18" charset="2"/>
              </a:rPr>
              <a:t>;</a:t>
            </a:r>
          </a:p>
          <a:p>
            <a:pPr marL="543560" lvl="1" indent="0">
              <a:lnSpc>
                <a:spcPct val="90000"/>
              </a:lnSpc>
              <a:buNone/>
            </a:pPr>
            <a:r>
              <a:rPr lang="en-US" sz="1800" dirty="0" smtClean="0">
                <a:solidFill>
                  <a:schemeClr val="tx1"/>
                </a:solidFill>
                <a:sym typeface="Symbol" pitchFamily="18" charset="2"/>
              </a:rPr>
              <a:t>4. Check Bankers safety Algorithm, if this new state is safe</a:t>
            </a:r>
          </a:p>
          <a:p>
            <a:pPr marL="543560" lvl="1" indent="0">
              <a:lnSpc>
                <a:spcPct val="90000"/>
              </a:lnSpc>
              <a:buNone/>
            </a:pPr>
            <a:r>
              <a:rPr lang="en-US" sz="1800" dirty="0" smtClean="0">
                <a:solidFill>
                  <a:schemeClr val="tx1"/>
                </a:solidFill>
                <a:sym typeface="Symbol" pitchFamily="18" charset="2"/>
              </a:rPr>
              <a:t> 	If safe  the resources are allocated to Pi. </a:t>
            </a:r>
          </a:p>
          <a:p>
            <a:pPr marL="543560" lvl="1" indent="0">
              <a:lnSpc>
                <a:spcPct val="90000"/>
              </a:lnSpc>
              <a:buNone/>
            </a:pPr>
            <a:r>
              <a:rPr lang="en-US" sz="1800" dirty="0">
                <a:solidFill>
                  <a:schemeClr val="tx1"/>
                </a:solidFill>
                <a:sym typeface="Symbol" pitchFamily="18" charset="2"/>
              </a:rPr>
              <a:t>	</a:t>
            </a:r>
            <a:r>
              <a:rPr lang="en-US" sz="1800" dirty="0" smtClean="0">
                <a:solidFill>
                  <a:schemeClr val="tx1"/>
                </a:solidFill>
                <a:sym typeface="Symbol" pitchFamily="18" charset="2"/>
              </a:rPr>
              <a:t>If unsafe  Pi must wait, and the old resource-allocation 	state is restored</a:t>
            </a:r>
          </a:p>
        </p:txBody>
      </p:sp>
    </p:spTree>
    <p:extLst>
      <p:ext uri="{BB962C8B-B14F-4D97-AF65-F5344CB8AC3E}">
        <p14:creationId xmlns:p14="http://schemas.microsoft.com/office/powerpoint/2010/main" val="2797508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54855" y="304800"/>
            <a:ext cx="7396163" cy="609600"/>
          </a:xfrm>
        </p:spPr>
        <p:txBody>
          <a:bodyPr/>
          <a:lstStyle/>
          <a:p>
            <a:pPr>
              <a:defRPr/>
            </a:pPr>
            <a:r>
              <a:rPr lang="en-US" sz="4400" dirty="0" smtClean="0"/>
              <a:t>Bridge Crossing Example</a:t>
            </a:r>
          </a:p>
        </p:txBody>
      </p:sp>
      <p:sp>
        <p:nvSpPr>
          <p:cNvPr id="7171" name="Rectangle 3"/>
          <p:cNvSpPr>
            <a:spLocks noGrp="1" noChangeArrowheads="1"/>
          </p:cNvSpPr>
          <p:nvPr>
            <p:ph idx="1"/>
          </p:nvPr>
        </p:nvSpPr>
        <p:spPr>
          <a:xfrm>
            <a:off x="1130300" y="3581400"/>
            <a:ext cx="7480300" cy="2590800"/>
          </a:xfrm>
        </p:spPr>
        <p:txBody>
          <a:bodyPr>
            <a:normAutofit fontScale="70000" lnSpcReduction="20000"/>
          </a:bodyPr>
          <a:lstStyle/>
          <a:p>
            <a:r>
              <a:rPr lang="en-US" sz="1800" dirty="0"/>
              <a:t>Each section of a bridge can be viewed as a resource</a:t>
            </a:r>
            <a:r>
              <a:rPr lang="en-US" sz="1800" dirty="0" smtClean="0"/>
              <a:t>.</a:t>
            </a:r>
          </a:p>
          <a:p>
            <a:r>
              <a:rPr lang="en-US" sz="1800" dirty="0" smtClean="0"/>
              <a:t>Traffic moves only in one direction on the Bridge.</a:t>
            </a:r>
          </a:p>
          <a:p>
            <a:r>
              <a:rPr lang="en-US" sz="1800" dirty="0" smtClean="0"/>
              <a:t>Deadlock occurs!</a:t>
            </a:r>
          </a:p>
          <a:p>
            <a:r>
              <a:rPr lang="en-US" sz="1800" dirty="0" smtClean="0"/>
              <a:t> If deadlock occurs, it can be resolved if one car backs up.</a:t>
            </a:r>
          </a:p>
          <a:p>
            <a:r>
              <a:rPr lang="en-US" sz="1800" dirty="0" smtClean="0"/>
              <a:t>Several cars may have to be backed up.</a:t>
            </a:r>
          </a:p>
          <a:p>
            <a:pPr marL="0" indent="0">
              <a:buNone/>
            </a:pPr>
            <a:endParaRPr lang="en-US" sz="1900" dirty="0" smtClean="0"/>
          </a:p>
          <a:p>
            <a:r>
              <a:rPr lang="en-US" sz="1900" b="1" dirty="0" smtClean="0"/>
              <a:t>Deadlock is a situation where a set of processes are blocked because each process is holding a resource and waiting for another resource acquired by some other  process.</a:t>
            </a:r>
          </a:p>
        </p:txBody>
      </p:sp>
      <p:grpSp>
        <p:nvGrpSpPr>
          <p:cNvPr id="7172" name="Group 35"/>
          <p:cNvGrpSpPr>
            <a:grpSpLocks/>
          </p:cNvGrpSpPr>
          <p:nvPr/>
        </p:nvGrpSpPr>
        <p:grpSpPr bwMode="auto">
          <a:xfrm>
            <a:off x="1221622" y="2203345"/>
            <a:ext cx="6626978" cy="112395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
        <p:nvSpPr>
          <p:cNvPr id="2" name="Rectangle 1"/>
          <p:cNvSpPr/>
          <p:nvPr/>
        </p:nvSpPr>
        <p:spPr>
          <a:xfrm>
            <a:off x="909637" y="1141433"/>
            <a:ext cx="7086600" cy="923330"/>
          </a:xfrm>
          <a:prstGeom prst="rect">
            <a:avLst/>
          </a:prstGeom>
        </p:spPr>
        <p:txBody>
          <a:bodyPr wrap="square">
            <a:spAutoFit/>
          </a:bodyPr>
          <a:lstStyle/>
          <a:p>
            <a:r>
              <a:rPr lang="en-US" dirty="0" smtClean="0"/>
              <a:t>Deadlock cause </a:t>
            </a:r>
            <a:r>
              <a:rPr lang="en-US" dirty="0"/>
              <a:t>(a situation or opposing parties) to come to a point where no progress can be made because of fundamental disagreement.</a:t>
            </a:r>
          </a:p>
        </p:txBody>
      </p:sp>
    </p:spTree>
    <p:extLst>
      <p:ext uri="{BB962C8B-B14F-4D97-AF65-F5344CB8AC3E}">
        <p14:creationId xmlns:p14="http://schemas.microsoft.com/office/powerpoint/2010/main" val="334091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animEffect transition="in" filter="fade">
                                      <p:cBhvr>
                                        <p:cTn id="7" dur="1000"/>
                                        <p:tgtEl>
                                          <p:spTgt spid="7171">
                                            <p:txEl>
                                              <p:pRg st="6" end="6"/>
                                            </p:txEl>
                                          </p:spTgt>
                                        </p:tgtEl>
                                      </p:cBhvr>
                                    </p:animEffect>
                                    <p:anim calcmode="lin" valueType="num">
                                      <p:cBhvr>
                                        <p:cTn id="8"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sz="2400" dirty="0" smtClean="0"/>
              <a:t>Example of Banker’s Resource-request Algorithm</a:t>
            </a:r>
          </a:p>
        </p:txBody>
      </p:sp>
      <p:sp>
        <p:nvSpPr>
          <p:cNvPr id="4" name="Rectangle 3"/>
          <p:cNvSpPr/>
          <p:nvPr/>
        </p:nvSpPr>
        <p:spPr>
          <a:xfrm>
            <a:off x="1803088" y="4389000"/>
            <a:ext cx="5982193" cy="307777"/>
          </a:xfrm>
          <a:prstGeom prst="rect">
            <a:avLst/>
          </a:prstGeom>
        </p:spPr>
        <p:txBody>
          <a:bodyPr wrap="square">
            <a:spAutoFit/>
          </a:bodyPr>
          <a:lstStyle/>
          <a:p>
            <a:pPr>
              <a:tabLst>
                <a:tab pos="1544638" algn="l"/>
                <a:tab pos="2452688" algn="ctr"/>
                <a:tab pos="3767138" algn="ctr"/>
                <a:tab pos="5022850" algn="ctr"/>
              </a:tabLst>
            </a:pPr>
            <a:r>
              <a:rPr lang="en-US" dirty="0"/>
              <a:t>Check a new additional request for </a:t>
            </a:r>
            <a:r>
              <a:rPr lang="en-US" i="1" dirty="0"/>
              <a:t>P</a:t>
            </a:r>
            <a:r>
              <a:rPr lang="en-US" baseline="-25000" dirty="0"/>
              <a:t>1</a:t>
            </a:r>
            <a:r>
              <a:rPr lang="en-US" dirty="0"/>
              <a:t> </a:t>
            </a:r>
            <a:r>
              <a:rPr lang="en-US" dirty="0" smtClean="0">
                <a:sym typeface="Symbol" pitchFamily="18" charset="2"/>
              </a:rPr>
              <a:t>(1 0 2) can be granted now?</a:t>
            </a:r>
            <a:endParaRPr lang="en-US" dirty="0"/>
          </a:p>
        </p:txBody>
      </p:sp>
      <p:sp>
        <p:nvSpPr>
          <p:cNvPr id="9" name="Rectangle 3"/>
          <p:cNvSpPr txBox="1">
            <a:spLocks noChangeArrowheads="1"/>
          </p:cNvSpPr>
          <p:nvPr/>
        </p:nvSpPr>
        <p:spPr>
          <a:xfrm>
            <a:off x="139957" y="1269406"/>
            <a:ext cx="4598243" cy="3069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Font typeface="Monotype Sorts" pitchFamily="2" charset="2"/>
              <a:buNone/>
            </a:pPr>
            <a:r>
              <a:rPr lang="en-US" dirty="0" smtClean="0"/>
              <a:t>Request = request vector for process P</a:t>
            </a:r>
            <a:r>
              <a:rPr lang="en-US" baseline="-25000" dirty="0" smtClean="0"/>
              <a:t>i</a:t>
            </a:r>
            <a:r>
              <a:rPr lang="en-US" dirty="0" smtClean="0"/>
              <a:t>.  If </a:t>
            </a:r>
            <a:r>
              <a:rPr lang="en-US" dirty="0" err="1" smtClean="0"/>
              <a:t>Request</a:t>
            </a:r>
            <a:r>
              <a:rPr lang="en-US" baseline="-25000" dirty="0" err="1" smtClean="0"/>
              <a:t>i</a:t>
            </a:r>
            <a:r>
              <a:rPr lang="en-US" baseline="-25000" dirty="0" smtClean="0"/>
              <a:t> </a:t>
            </a:r>
            <a:r>
              <a:rPr lang="en-US" dirty="0" smtClean="0"/>
              <a:t>[j] = k then process P</a:t>
            </a:r>
            <a:r>
              <a:rPr lang="en-US" baseline="-25000" dirty="0" smtClean="0"/>
              <a:t>i</a:t>
            </a:r>
            <a:r>
              <a:rPr lang="en-US" dirty="0" smtClean="0"/>
              <a:t> wants k instances of resource type </a:t>
            </a:r>
            <a:r>
              <a:rPr lang="en-US" dirty="0" err="1" smtClean="0"/>
              <a:t>R</a:t>
            </a:r>
            <a:r>
              <a:rPr lang="en-US" baseline="-25000" dirty="0" err="1" smtClean="0"/>
              <a:t>j</a:t>
            </a:r>
            <a:r>
              <a:rPr lang="en-US" baseline="-25000" dirty="0" smtClean="0"/>
              <a:t>.</a:t>
            </a:r>
          </a:p>
          <a:p>
            <a:pPr lvl="1">
              <a:spcBef>
                <a:spcPts val="600"/>
              </a:spcBef>
              <a:buFont typeface="Monotype Sorts" pitchFamily="2" charset="2"/>
              <a:buNone/>
            </a:pPr>
            <a:r>
              <a:rPr lang="en-US" dirty="0" smtClean="0"/>
              <a:t>1. If </a:t>
            </a:r>
            <a:r>
              <a:rPr lang="en-US" dirty="0" err="1" smtClean="0"/>
              <a:t>Request</a:t>
            </a:r>
            <a:r>
              <a:rPr lang="en-US" baseline="-25000" dirty="0" err="1" smtClean="0"/>
              <a:t>i</a:t>
            </a:r>
            <a:r>
              <a:rPr lang="en-US" dirty="0" smtClean="0"/>
              <a:t> </a:t>
            </a:r>
            <a:r>
              <a:rPr lang="en-US" dirty="0" smtClean="0">
                <a:sym typeface="Symbol" pitchFamily="18" charset="2"/>
              </a:rPr>
              <a:t> </a:t>
            </a:r>
            <a:r>
              <a:rPr lang="en-US" dirty="0" err="1" smtClean="0">
                <a:sym typeface="Symbol" pitchFamily="18" charset="2"/>
              </a:rPr>
              <a:t>Need</a:t>
            </a:r>
            <a:r>
              <a:rPr lang="en-US" baseline="-25000" dirty="0" err="1" smtClean="0">
                <a:sym typeface="Symbol" pitchFamily="18" charset="2"/>
              </a:rPr>
              <a:t>i</a:t>
            </a:r>
            <a:r>
              <a:rPr lang="en-US" dirty="0" smtClean="0">
                <a:sym typeface="Symbol" pitchFamily="18" charset="2"/>
              </a:rPr>
              <a:t> go to step 2.  Otherwise, raise error condition, since process has exceeded its maximum claim.</a:t>
            </a:r>
          </a:p>
          <a:p>
            <a:pPr lvl="1">
              <a:spcBef>
                <a:spcPts val="600"/>
              </a:spcBef>
              <a:buFont typeface="Monotype Sorts" pitchFamily="2" charset="2"/>
              <a:buNone/>
            </a:pPr>
            <a:r>
              <a:rPr lang="en-US" dirty="0" smtClean="0">
                <a:sym typeface="Symbol" pitchFamily="18" charset="2"/>
              </a:rPr>
              <a:t>2. If </a:t>
            </a:r>
            <a:r>
              <a:rPr lang="en-US" dirty="0" err="1" smtClean="0"/>
              <a:t>Request</a:t>
            </a:r>
            <a:r>
              <a:rPr lang="en-US" baseline="-25000" dirty="0" err="1" smtClean="0"/>
              <a:t>i</a:t>
            </a:r>
            <a:r>
              <a:rPr lang="en-US" dirty="0" smtClean="0"/>
              <a:t> </a:t>
            </a:r>
            <a:r>
              <a:rPr lang="en-US" dirty="0" smtClean="0">
                <a:sym typeface="Symbol" pitchFamily="18" charset="2"/>
              </a:rPr>
              <a:t> Available, go to step 3.  Otherwise P</a:t>
            </a:r>
            <a:r>
              <a:rPr lang="en-US" baseline="-25000" dirty="0" smtClean="0">
                <a:sym typeface="Symbol" pitchFamily="18" charset="2"/>
              </a:rPr>
              <a:t>i</a:t>
            </a:r>
            <a:r>
              <a:rPr lang="en-US" dirty="0" smtClean="0">
                <a:sym typeface="Symbol" pitchFamily="18" charset="2"/>
              </a:rPr>
              <a:t>  must wait, since resources are not available.</a:t>
            </a:r>
          </a:p>
          <a:p>
            <a:pPr lvl="1">
              <a:spcBef>
                <a:spcPts val="600"/>
              </a:spcBef>
              <a:buFont typeface="Monotype Sorts" pitchFamily="2" charset="2"/>
              <a:buNone/>
            </a:pPr>
            <a:r>
              <a:rPr lang="en-US" dirty="0" smtClean="0">
                <a:sym typeface="Symbol" pitchFamily="18" charset="2"/>
              </a:rPr>
              <a:t>3. Pretend to allocate requested resources to P</a:t>
            </a:r>
            <a:r>
              <a:rPr lang="en-US" baseline="-25000" dirty="0" smtClean="0">
                <a:sym typeface="Symbol" pitchFamily="18" charset="2"/>
              </a:rPr>
              <a:t>i</a:t>
            </a:r>
            <a:r>
              <a:rPr lang="en-US" dirty="0" smtClean="0">
                <a:sym typeface="Symbol" pitchFamily="18" charset="2"/>
              </a:rPr>
              <a:t> by modifying the state as follows:</a:t>
            </a:r>
          </a:p>
          <a:p>
            <a:pPr lvl="6">
              <a:spcBef>
                <a:spcPts val="600"/>
              </a:spcBef>
              <a:buFontTx/>
              <a:buNone/>
            </a:pPr>
            <a:r>
              <a:rPr lang="en-US" dirty="0" smtClean="0">
                <a:sym typeface="Symbol" pitchFamily="18" charset="2"/>
              </a:rPr>
              <a:t>    Available = Available - </a:t>
            </a:r>
            <a:r>
              <a:rPr lang="en-US" dirty="0" err="1" smtClean="0">
                <a:sym typeface="Symbol" pitchFamily="18" charset="2"/>
              </a:rPr>
              <a:t>Request</a:t>
            </a:r>
            <a:r>
              <a:rPr lang="en-US" baseline="-25000" dirty="0" err="1" smtClean="0">
                <a:sym typeface="Symbol" pitchFamily="18" charset="2"/>
              </a:rPr>
              <a:t>i</a:t>
            </a:r>
            <a:r>
              <a:rPr lang="en-US" dirty="0" smtClean="0">
                <a:sym typeface="Symbol" pitchFamily="18" charset="2"/>
              </a:rPr>
              <a:t>;</a:t>
            </a:r>
          </a:p>
          <a:p>
            <a:pPr lvl="6">
              <a:spcBef>
                <a:spcPts val="600"/>
              </a:spcBef>
              <a:buFontTx/>
              <a:buNone/>
            </a:pPr>
            <a:r>
              <a:rPr lang="en-US" dirty="0" smtClean="0">
                <a:sym typeface="Symbol" pitchFamily="18" charset="2"/>
              </a:rPr>
              <a:t>    </a:t>
            </a:r>
            <a:r>
              <a:rPr lang="en-US" dirty="0" err="1" smtClean="0">
                <a:sym typeface="Symbol" pitchFamily="18" charset="2"/>
              </a:rPr>
              <a:t>Allocation</a:t>
            </a:r>
            <a:r>
              <a:rPr lang="en-US"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a:t>
            </a:r>
            <a:r>
              <a:rPr lang="en-US" dirty="0" err="1" smtClean="0">
                <a:sym typeface="Symbol" pitchFamily="18" charset="2"/>
              </a:rPr>
              <a:t>Allocation</a:t>
            </a:r>
            <a:r>
              <a:rPr lang="en-US" baseline="-25000" dirty="0" err="1" smtClean="0">
                <a:sym typeface="Symbol" pitchFamily="18" charset="2"/>
              </a:rPr>
              <a:t>i</a:t>
            </a:r>
            <a:r>
              <a:rPr lang="en-US" dirty="0" smtClean="0">
                <a:sym typeface="Symbol" pitchFamily="18" charset="2"/>
              </a:rPr>
              <a:t> + </a:t>
            </a:r>
            <a:r>
              <a:rPr lang="en-US" dirty="0" err="1" smtClean="0">
                <a:sym typeface="Symbol" pitchFamily="18" charset="2"/>
              </a:rPr>
              <a:t>Request</a:t>
            </a:r>
            <a:r>
              <a:rPr lang="en-US" baseline="-25000" dirty="0" err="1" smtClean="0">
                <a:sym typeface="Symbol" pitchFamily="18" charset="2"/>
              </a:rPr>
              <a:t>i</a:t>
            </a:r>
            <a:r>
              <a:rPr lang="en-US" dirty="0" smtClean="0">
                <a:sym typeface="Symbol" pitchFamily="18" charset="2"/>
              </a:rPr>
              <a:t>;</a:t>
            </a:r>
          </a:p>
          <a:p>
            <a:pPr lvl="6">
              <a:spcBef>
                <a:spcPts val="600"/>
              </a:spcBef>
              <a:buFontTx/>
              <a:buNone/>
            </a:pPr>
            <a:r>
              <a:rPr lang="en-US" dirty="0" smtClean="0">
                <a:sym typeface="Symbol" pitchFamily="18" charset="2"/>
              </a:rPr>
              <a:t>    </a:t>
            </a:r>
            <a:r>
              <a:rPr lang="en-US" dirty="0" err="1" smtClean="0">
                <a:sym typeface="Symbol" pitchFamily="18" charset="2"/>
              </a:rPr>
              <a:t>Need</a:t>
            </a:r>
            <a:r>
              <a:rPr lang="en-US" baseline="-25000" dirty="0" err="1" smtClean="0">
                <a:sym typeface="Symbol" pitchFamily="18" charset="2"/>
              </a:rPr>
              <a:t>i</a:t>
            </a:r>
            <a:r>
              <a:rPr lang="en-US" dirty="0" smtClean="0">
                <a:sym typeface="Symbol" pitchFamily="18" charset="2"/>
              </a:rPr>
              <a:t> = </a:t>
            </a:r>
            <a:r>
              <a:rPr lang="en-US" dirty="0" err="1" smtClean="0">
                <a:sym typeface="Symbol" pitchFamily="18" charset="2"/>
              </a:rPr>
              <a:t>Need</a:t>
            </a:r>
            <a:r>
              <a:rPr lang="en-US" baseline="-25000" dirty="0" err="1" smtClean="0">
                <a:sym typeface="Symbol" pitchFamily="18" charset="2"/>
              </a:rPr>
              <a:t>i</a:t>
            </a:r>
            <a:r>
              <a:rPr lang="en-US" dirty="0" smtClean="0">
                <a:sym typeface="Symbol" pitchFamily="18" charset="2"/>
              </a:rPr>
              <a:t> – </a:t>
            </a:r>
            <a:r>
              <a:rPr lang="en-US" dirty="0" err="1" smtClean="0">
                <a:sym typeface="Symbol" pitchFamily="18" charset="2"/>
              </a:rPr>
              <a:t>Request</a:t>
            </a:r>
            <a:r>
              <a:rPr lang="en-US" baseline="-25000" dirty="0" err="1" smtClean="0">
                <a:sym typeface="Symbol" pitchFamily="18" charset="2"/>
              </a:rPr>
              <a:t>i</a:t>
            </a:r>
            <a:r>
              <a:rPr lang="en-US" dirty="0" smtClean="0">
                <a:sym typeface="Symbol" pitchFamily="18" charset="2"/>
              </a:rPr>
              <a:t>;</a:t>
            </a:r>
          </a:p>
        </p:txBody>
      </p:sp>
      <p:graphicFrame>
        <p:nvGraphicFramePr>
          <p:cNvPr id="10" name="Table 9"/>
          <p:cNvGraphicFramePr>
            <a:graphicFrameLocks noGrp="1"/>
          </p:cNvGraphicFramePr>
          <p:nvPr>
            <p:extLst>
              <p:ext uri="{D42A27DB-BD31-4B8C-83A1-F6EECF244321}">
                <p14:modId xmlns:p14="http://schemas.microsoft.com/office/powerpoint/2010/main" val="1684966694"/>
              </p:ext>
            </p:extLst>
          </p:nvPr>
        </p:nvGraphicFramePr>
        <p:xfrm>
          <a:off x="4698705" y="1311063"/>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3  3  2</a:t>
                      </a:r>
                      <a:endParaRPr lang="en-US" dirty="0"/>
                    </a:p>
                  </a:txBody>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2  0  0</a:t>
                      </a:r>
                      <a:endParaRPr lang="en-US" dirty="0"/>
                    </a:p>
                  </a:txBody>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1  2  2</a:t>
                      </a:r>
                      <a:endParaRPr lang="en-US" dirty="0"/>
                    </a:p>
                  </a:txBody>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26942740"/>
              </p:ext>
            </p:extLst>
          </p:nvPr>
        </p:nvGraphicFramePr>
        <p:xfrm>
          <a:off x="1676400" y="4765145"/>
          <a:ext cx="6096000" cy="1418058"/>
        </p:xfrm>
        <a:graphic>
          <a:graphicData uri="http://schemas.openxmlformats.org/drawingml/2006/table">
            <a:tbl>
              <a:tblPr firstRow="1" bandRow="1">
                <a:tableStyleId>{5940675A-B579-460E-94D1-54222C63F5DA}</a:tableStyleId>
              </a:tblPr>
              <a:tblGrid>
                <a:gridCol w="3348527"/>
                <a:gridCol w="2747473"/>
              </a:tblGrid>
              <a:tr h="343269">
                <a:tc>
                  <a:txBody>
                    <a:bodyPr/>
                    <a:lstStyle/>
                    <a:p>
                      <a:pPr>
                        <a:spcBef>
                          <a:spcPts val="0"/>
                        </a:spcBef>
                        <a:tabLst>
                          <a:tab pos="1544638" algn="l"/>
                          <a:tab pos="2452688" algn="ctr"/>
                          <a:tab pos="3767138" algn="ctr"/>
                          <a:tab pos="5022850" algn="ctr"/>
                        </a:tabLst>
                      </a:pPr>
                      <a:r>
                        <a:rPr lang="en-US" sz="1400" dirty="0" smtClean="0"/>
                        <a:t>1. if Request of P1</a:t>
                      </a:r>
                      <a:r>
                        <a:rPr lang="en-US" sz="1400" dirty="0" smtClean="0">
                          <a:sym typeface="Symbol" pitchFamily="18" charset="2"/>
                        </a:rPr>
                        <a:t> </a:t>
                      </a:r>
                      <a:r>
                        <a:rPr lang="en-US" sz="1400" dirty="0" smtClean="0"/>
                        <a:t> Need of P1</a:t>
                      </a:r>
                    </a:p>
                  </a:txBody>
                  <a:tcPr/>
                </a:tc>
                <a:tc>
                  <a:txBody>
                    <a:bodyPr/>
                    <a:lstStyle/>
                    <a:p>
                      <a:pPr>
                        <a:spcBef>
                          <a:spcPts val="0"/>
                        </a:spcBef>
                      </a:pPr>
                      <a:r>
                        <a:rPr lang="en-US" sz="1400" dirty="0" smtClean="0"/>
                        <a:t>1 0 2 &lt;= 1 2 2 </a:t>
                      </a:r>
                      <a:r>
                        <a:rPr lang="en-US" sz="1400" dirty="0" smtClean="0">
                          <a:sym typeface="Wingdings" panose="05000000000000000000" pitchFamily="2" charset="2"/>
                        </a:rPr>
                        <a:t> T </a:t>
                      </a:r>
                      <a:endParaRPr lang="en-US" sz="1400" dirty="0"/>
                    </a:p>
                  </a:txBody>
                  <a:tcPr/>
                </a:tc>
              </a:tr>
              <a:tr h="343269">
                <a:tc>
                  <a:txBody>
                    <a:bodyPr/>
                    <a:lstStyle/>
                    <a:p>
                      <a:pPr>
                        <a:spcBef>
                          <a:spcPts val="0"/>
                        </a:spcBef>
                        <a:tabLst>
                          <a:tab pos="1544638" algn="l"/>
                          <a:tab pos="2452688" algn="ctr"/>
                          <a:tab pos="3767138" algn="ctr"/>
                          <a:tab pos="5022850" algn="ctr"/>
                        </a:tabLst>
                      </a:pPr>
                      <a:r>
                        <a:rPr lang="en-US" sz="1400" dirty="0" smtClean="0"/>
                        <a:t>2. if Request of P1 </a:t>
                      </a:r>
                      <a:r>
                        <a:rPr lang="en-US" sz="1400" dirty="0" smtClean="0">
                          <a:sym typeface="Symbol" pitchFamily="18" charset="2"/>
                        </a:rPr>
                        <a:t> Available</a:t>
                      </a:r>
                      <a:endParaRPr lang="en-US" sz="1400" dirty="0" smtClean="0">
                        <a:sym typeface="Wingdings" panose="05000000000000000000" pitchFamily="2" charset="2"/>
                      </a:endParaRPr>
                    </a:p>
                  </a:txBody>
                  <a:tcPr/>
                </a:tc>
                <a:tc>
                  <a:txBody>
                    <a:bodyPr/>
                    <a:lstStyle/>
                    <a:p>
                      <a:pPr>
                        <a:spcBef>
                          <a:spcPts val="0"/>
                        </a:spcBef>
                      </a:pPr>
                      <a:r>
                        <a:rPr lang="en-US" sz="1400" dirty="0" smtClean="0">
                          <a:sym typeface="Symbol" pitchFamily="18" charset="2"/>
                        </a:rPr>
                        <a:t>1 0 2  3 3 2 </a:t>
                      </a:r>
                      <a:r>
                        <a:rPr lang="en-US" sz="1400" dirty="0" smtClean="0">
                          <a:sym typeface="Wingdings" panose="05000000000000000000" pitchFamily="2" charset="2"/>
                        </a:rPr>
                        <a:t> T</a:t>
                      </a:r>
                      <a:endParaRPr lang="en-US" sz="1400" dirty="0"/>
                    </a:p>
                  </a:txBody>
                  <a:tcPr/>
                </a:tc>
              </a:tr>
              <a:tr h="677133">
                <a:tc>
                  <a:txBody>
                    <a:bodyPr/>
                    <a:lstStyle/>
                    <a:p>
                      <a:pPr lvl="6">
                        <a:spcBef>
                          <a:spcPts val="0"/>
                        </a:spcBef>
                        <a:buFontTx/>
                        <a:buNone/>
                      </a:pPr>
                      <a:r>
                        <a:rPr lang="en-US" sz="1400" i="1" dirty="0" smtClean="0">
                          <a:sym typeface="Wingdings" panose="05000000000000000000" pitchFamily="2" charset="2"/>
                        </a:rPr>
                        <a:t>3. </a:t>
                      </a:r>
                      <a:r>
                        <a:rPr lang="en-US" sz="1400" dirty="0" smtClean="0">
                          <a:sym typeface="Symbol" pitchFamily="18" charset="2"/>
                        </a:rPr>
                        <a:t>Available = Available – </a:t>
                      </a:r>
                      <a:r>
                        <a:rPr lang="en-US" sz="1400" dirty="0" err="1" smtClean="0">
                          <a:sym typeface="Symbol" pitchFamily="18" charset="2"/>
                        </a:rPr>
                        <a:t>Request</a:t>
                      </a:r>
                      <a:r>
                        <a:rPr lang="en-US" sz="1400" baseline="-25000" dirty="0" err="1" smtClean="0">
                          <a:sym typeface="Symbol" pitchFamily="18" charset="2"/>
                        </a:rPr>
                        <a:t>i</a:t>
                      </a:r>
                      <a:r>
                        <a:rPr lang="en-US" sz="1400" dirty="0" smtClean="0">
                          <a:sym typeface="Symbol" pitchFamily="18" charset="2"/>
                        </a:rPr>
                        <a:t> </a:t>
                      </a:r>
                      <a:br>
                        <a:rPr lang="en-US" sz="1400" dirty="0" smtClean="0">
                          <a:sym typeface="Symbol" pitchFamily="18" charset="2"/>
                        </a:rPr>
                      </a:br>
                      <a:r>
                        <a:rPr lang="en-US" sz="1400" dirty="0" smtClean="0">
                          <a:sym typeface="Symbol" pitchFamily="18" charset="2"/>
                        </a:rPr>
                        <a:t>    </a:t>
                      </a:r>
                      <a:r>
                        <a:rPr lang="en-US" sz="1400" dirty="0" err="1" smtClean="0">
                          <a:sym typeface="Symbol" pitchFamily="18" charset="2"/>
                        </a:rPr>
                        <a:t>Allocation</a:t>
                      </a:r>
                      <a:r>
                        <a:rPr lang="en-US" sz="1400" baseline="-25000" dirty="0" err="1" smtClean="0">
                          <a:sym typeface="Symbol" pitchFamily="18" charset="2"/>
                        </a:rPr>
                        <a:t>i</a:t>
                      </a:r>
                      <a:r>
                        <a:rPr lang="en-US" sz="1400" baseline="-25000" dirty="0" smtClean="0">
                          <a:sym typeface="Symbol" pitchFamily="18" charset="2"/>
                        </a:rPr>
                        <a:t> </a:t>
                      </a:r>
                      <a:r>
                        <a:rPr lang="en-US" sz="1400" dirty="0" smtClean="0">
                          <a:sym typeface="Symbol" pitchFamily="18" charset="2"/>
                        </a:rPr>
                        <a:t>= </a:t>
                      </a:r>
                      <a:r>
                        <a:rPr lang="en-US" sz="1400" dirty="0" err="1" smtClean="0">
                          <a:sym typeface="Symbol" pitchFamily="18" charset="2"/>
                        </a:rPr>
                        <a:t>Allocation</a:t>
                      </a:r>
                      <a:r>
                        <a:rPr lang="en-US" sz="1400" baseline="-25000" dirty="0" err="1" smtClean="0">
                          <a:sym typeface="Symbol" pitchFamily="18" charset="2"/>
                        </a:rPr>
                        <a:t>i</a:t>
                      </a:r>
                      <a:r>
                        <a:rPr lang="en-US" sz="1400" dirty="0" smtClean="0">
                          <a:sym typeface="Symbol" pitchFamily="18" charset="2"/>
                        </a:rPr>
                        <a:t> + </a:t>
                      </a:r>
                      <a:r>
                        <a:rPr lang="en-US" sz="1400" dirty="0" err="1" smtClean="0">
                          <a:sym typeface="Symbol" pitchFamily="18" charset="2"/>
                        </a:rPr>
                        <a:t>Request</a:t>
                      </a:r>
                      <a:r>
                        <a:rPr lang="en-US" sz="1400" baseline="-25000" dirty="0" err="1" smtClean="0">
                          <a:sym typeface="Symbol" pitchFamily="18" charset="2"/>
                        </a:rPr>
                        <a:t>i</a:t>
                      </a:r>
                      <a:r>
                        <a:rPr lang="en-US" sz="1400" dirty="0" smtClean="0">
                          <a:sym typeface="Symbol" pitchFamily="18" charset="2"/>
                        </a:rPr>
                        <a:t> </a:t>
                      </a:r>
                      <a:br>
                        <a:rPr lang="en-US" sz="1400" dirty="0" smtClean="0">
                          <a:sym typeface="Symbol" pitchFamily="18" charset="2"/>
                        </a:rPr>
                      </a:br>
                      <a:r>
                        <a:rPr lang="en-US" sz="1400" dirty="0" smtClean="0">
                          <a:sym typeface="Symbol" pitchFamily="18" charset="2"/>
                        </a:rPr>
                        <a:t>    </a:t>
                      </a:r>
                      <a:r>
                        <a:rPr lang="en-US" sz="1400" dirty="0" err="1" smtClean="0">
                          <a:sym typeface="Symbol" pitchFamily="18" charset="2"/>
                        </a:rPr>
                        <a:t>Need</a:t>
                      </a:r>
                      <a:r>
                        <a:rPr lang="en-US" sz="1400" baseline="-25000" dirty="0" err="1" smtClean="0">
                          <a:sym typeface="Symbol" pitchFamily="18" charset="2"/>
                        </a:rPr>
                        <a:t>i</a:t>
                      </a:r>
                      <a:r>
                        <a:rPr lang="en-US" sz="1400" dirty="0" smtClean="0">
                          <a:sym typeface="Symbol" pitchFamily="18" charset="2"/>
                        </a:rPr>
                        <a:t> = </a:t>
                      </a:r>
                      <a:r>
                        <a:rPr lang="en-US" sz="1400" dirty="0" err="1" smtClean="0">
                          <a:sym typeface="Symbol" pitchFamily="18" charset="2"/>
                        </a:rPr>
                        <a:t>Need</a:t>
                      </a:r>
                      <a:r>
                        <a:rPr lang="en-US" sz="1400" baseline="-25000" dirty="0" err="1" smtClean="0">
                          <a:sym typeface="Symbol" pitchFamily="18" charset="2"/>
                        </a:rPr>
                        <a:t>i</a:t>
                      </a:r>
                      <a:r>
                        <a:rPr lang="en-US" sz="1400" dirty="0" smtClean="0">
                          <a:sym typeface="Symbol" pitchFamily="18" charset="2"/>
                        </a:rPr>
                        <a:t> – </a:t>
                      </a:r>
                      <a:r>
                        <a:rPr lang="en-US" sz="1400" dirty="0" err="1" smtClean="0">
                          <a:sym typeface="Symbol" pitchFamily="18" charset="2"/>
                        </a:rPr>
                        <a:t>Request</a:t>
                      </a:r>
                      <a:r>
                        <a:rPr lang="en-US" sz="1400" baseline="-25000" dirty="0" err="1" smtClean="0">
                          <a:sym typeface="Symbol" pitchFamily="18" charset="2"/>
                        </a:rPr>
                        <a:t>i</a:t>
                      </a:r>
                      <a:endParaRPr lang="en-US" sz="1400" i="1" dirty="0">
                        <a:sym typeface="Symbol" pitchFamily="18" charset="2"/>
                      </a:endParaRPr>
                    </a:p>
                  </a:txBody>
                  <a:tcPr/>
                </a:tc>
                <a:tc>
                  <a:txBody>
                    <a:bodyPr/>
                    <a:lstStyle/>
                    <a:p>
                      <a:pPr lvl="6">
                        <a:spcBef>
                          <a:spcPts val="0"/>
                        </a:spcBef>
                        <a:buFontTx/>
                        <a:buNone/>
                      </a:pPr>
                      <a:r>
                        <a:rPr lang="en-US" sz="1400" dirty="0" smtClean="0">
                          <a:sym typeface="Symbol" pitchFamily="18" charset="2"/>
                        </a:rPr>
                        <a:t>Available = 3 3 2 – 1 0 2 = 2 3 0 </a:t>
                      </a:r>
                    </a:p>
                    <a:p>
                      <a:pPr marL="0" marR="0" lvl="6" indent="0" algn="l" defTabSz="914400" rtl="0" eaLnBrk="1" fontAlgn="auto" latinLnBrk="0" hangingPunct="1">
                        <a:lnSpc>
                          <a:spcPct val="100000"/>
                        </a:lnSpc>
                        <a:spcBef>
                          <a:spcPts val="0"/>
                        </a:spcBef>
                        <a:spcAft>
                          <a:spcPts val="0"/>
                        </a:spcAft>
                        <a:buClr>
                          <a:srgbClr val="000000"/>
                        </a:buClr>
                        <a:buSzTx/>
                        <a:buFontTx/>
                        <a:buNone/>
                        <a:tabLst/>
                        <a:defRPr/>
                      </a:pPr>
                      <a:r>
                        <a:rPr lang="en-US" sz="1400" dirty="0" smtClean="0">
                          <a:sym typeface="Symbol" pitchFamily="18" charset="2"/>
                        </a:rPr>
                        <a:t>Allocation = 2 0 0 + 1 0 2 = 3 0 2</a:t>
                      </a:r>
                    </a:p>
                    <a:p>
                      <a:pPr marL="0" marR="0" lvl="6" indent="0" algn="l" defTabSz="914400" rtl="0" eaLnBrk="1" fontAlgn="auto" latinLnBrk="0" hangingPunct="1">
                        <a:lnSpc>
                          <a:spcPct val="100000"/>
                        </a:lnSpc>
                        <a:spcBef>
                          <a:spcPts val="0"/>
                        </a:spcBef>
                        <a:spcAft>
                          <a:spcPts val="0"/>
                        </a:spcAft>
                        <a:buClr>
                          <a:srgbClr val="000000"/>
                        </a:buClr>
                        <a:buSzTx/>
                        <a:buFontTx/>
                        <a:buNone/>
                        <a:tabLst/>
                        <a:defRPr/>
                      </a:pPr>
                      <a:r>
                        <a:rPr lang="en-US" sz="1400" dirty="0" smtClean="0">
                          <a:sym typeface="Symbol" pitchFamily="18" charset="2"/>
                        </a:rPr>
                        <a:t>Need = 1 2 2 – 1 0 2 = 0 2 0</a:t>
                      </a:r>
                      <a:endParaRPr lang="en-US" sz="1400" i="1" dirty="0" smtClean="0">
                        <a:sym typeface="Symbol" pitchFamily="18" charset="2"/>
                      </a:endParaRPr>
                    </a:p>
                  </a:txBody>
                  <a:tcPr/>
                </a:tc>
              </a:tr>
            </a:tbl>
          </a:graphicData>
        </a:graphic>
      </p:graphicFrame>
    </p:spTree>
    <p:extLst>
      <p:ext uri="{BB962C8B-B14F-4D97-AF65-F5344CB8AC3E}">
        <p14:creationId xmlns:p14="http://schemas.microsoft.com/office/powerpoint/2010/main" val="17433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553618784"/>
              </p:ext>
            </p:extLst>
          </p:nvPr>
        </p:nvGraphicFramePr>
        <p:xfrm>
          <a:off x="213645" y="2727922"/>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3  3  2</a:t>
                      </a:r>
                      <a:endParaRPr lang="en-US" dirty="0"/>
                    </a:p>
                  </a:txBody>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2  0  0</a:t>
                      </a:r>
                      <a:endParaRPr lang="en-US" dirty="0"/>
                    </a:p>
                  </a:txBody>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1  2  2</a:t>
                      </a:r>
                      <a:endParaRPr lang="en-US" dirty="0"/>
                    </a:p>
                  </a:txBody>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01792183"/>
              </p:ext>
            </p:extLst>
          </p:nvPr>
        </p:nvGraphicFramePr>
        <p:xfrm>
          <a:off x="4896738" y="2726497"/>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2  3  0</a:t>
                      </a:r>
                      <a:endParaRPr lang="en-US" dirty="0"/>
                    </a:p>
                  </a:txBody>
                  <a:tcPr>
                    <a:solidFill>
                      <a:schemeClr val="bg1"/>
                    </a:solidFill>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3  0  2</a:t>
                      </a:r>
                      <a:endParaRPr lang="en-US" dirty="0"/>
                    </a:p>
                  </a:txBody>
                  <a:tcPr>
                    <a:solidFill>
                      <a:schemeClr val="bg1"/>
                    </a:solidFill>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0  2  0</a:t>
                      </a:r>
                      <a:endParaRPr lang="en-US" dirty="0"/>
                    </a:p>
                  </a:txBody>
                  <a:tcPr>
                    <a:solidFill>
                      <a:schemeClr val="bg1"/>
                    </a:solidFill>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sp>
        <p:nvSpPr>
          <p:cNvPr id="2" name="Curved Down Arrow 1"/>
          <p:cNvSpPr/>
          <p:nvPr/>
        </p:nvSpPr>
        <p:spPr>
          <a:xfrm>
            <a:off x="3913974" y="2123980"/>
            <a:ext cx="1845891" cy="589659"/>
          </a:xfrm>
          <a:prstGeom prst="curved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035697" y="1654470"/>
            <a:ext cx="6941975" cy="369332"/>
          </a:xfrm>
          <a:prstGeom prst="rect">
            <a:avLst/>
          </a:prstGeom>
        </p:spPr>
        <p:txBody>
          <a:bodyPr wrap="square">
            <a:spAutoFit/>
          </a:bodyPr>
          <a:lstStyle/>
          <a:p>
            <a:pPr algn="ctr">
              <a:tabLst>
                <a:tab pos="1544638" algn="l"/>
                <a:tab pos="2452688" algn="ctr"/>
                <a:tab pos="3767138" algn="ctr"/>
                <a:tab pos="5022850" algn="ctr"/>
              </a:tabLst>
            </a:pPr>
            <a:r>
              <a:rPr lang="en-US" sz="1800" b="1" dirty="0" smtClean="0"/>
              <a:t>Update table after </a:t>
            </a:r>
            <a:r>
              <a:rPr lang="en-US" sz="1800" b="1" dirty="0"/>
              <a:t>additional request for </a:t>
            </a:r>
            <a:r>
              <a:rPr lang="en-US" sz="1800" b="1" i="1" dirty="0"/>
              <a:t>P</a:t>
            </a:r>
            <a:r>
              <a:rPr lang="en-US" sz="1800" b="1" baseline="-25000" dirty="0"/>
              <a:t>1</a:t>
            </a:r>
            <a:r>
              <a:rPr lang="en-US" sz="1800" b="1" dirty="0"/>
              <a:t> </a:t>
            </a:r>
            <a:r>
              <a:rPr lang="en-US" sz="1800" b="1" dirty="0">
                <a:sym typeface="Symbol" pitchFamily="18" charset="2"/>
              </a:rPr>
              <a:t>(</a:t>
            </a:r>
            <a:r>
              <a:rPr lang="en-US" sz="1800" b="1" dirty="0" smtClean="0">
                <a:sym typeface="Symbol" pitchFamily="18" charset="2"/>
              </a:rPr>
              <a:t>1 0 2)</a:t>
            </a:r>
            <a:endParaRPr lang="en-US" sz="1800" b="1" dirty="0"/>
          </a:p>
        </p:txBody>
      </p:sp>
      <p:sp>
        <p:nvSpPr>
          <p:cNvPr id="15" name="Rectangle 2"/>
          <p:cNvSpPr>
            <a:spLocks noGrp="1" noChangeArrowheads="1"/>
          </p:cNvSpPr>
          <p:nvPr>
            <p:ph type="title"/>
          </p:nvPr>
        </p:nvSpPr>
        <p:spPr/>
        <p:txBody>
          <a:bodyPr/>
          <a:lstStyle/>
          <a:p>
            <a:pPr>
              <a:defRPr/>
            </a:pPr>
            <a:r>
              <a:rPr lang="en-US" sz="2400" dirty="0" smtClean="0"/>
              <a:t>Example of Banker’s Resource-request Algorithm</a:t>
            </a:r>
          </a:p>
        </p:txBody>
      </p:sp>
      <p:sp>
        <p:nvSpPr>
          <p:cNvPr id="3" name="Rectangle 2"/>
          <p:cNvSpPr/>
          <p:nvPr/>
        </p:nvSpPr>
        <p:spPr>
          <a:xfrm>
            <a:off x="4836919" y="915806"/>
            <a:ext cx="3506981" cy="738664"/>
          </a:xfrm>
          <a:prstGeom prst="rect">
            <a:avLst/>
          </a:prstGeom>
        </p:spPr>
        <p:txBody>
          <a:bodyPr wrap="square">
            <a:spAutoFit/>
          </a:bodyPr>
          <a:lstStyle/>
          <a:p>
            <a:pPr lvl="6"/>
            <a:r>
              <a:rPr lang="en-US" dirty="0" smtClean="0">
                <a:sym typeface="Symbol" pitchFamily="18" charset="2"/>
              </a:rPr>
              <a:t>3. Available </a:t>
            </a:r>
            <a:r>
              <a:rPr lang="en-US" dirty="0">
                <a:sym typeface="Symbol" pitchFamily="18" charset="2"/>
              </a:rPr>
              <a:t>= 3 3 2 – 1 0 2 = 2 3 0 </a:t>
            </a:r>
          </a:p>
          <a:p>
            <a:pPr lvl="6">
              <a:defRPr/>
            </a:pPr>
            <a:r>
              <a:rPr lang="en-US" dirty="0" smtClean="0">
                <a:sym typeface="Symbol" pitchFamily="18" charset="2"/>
              </a:rPr>
              <a:t>    Allocation </a:t>
            </a:r>
            <a:r>
              <a:rPr lang="en-US" dirty="0">
                <a:sym typeface="Symbol" pitchFamily="18" charset="2"/>
              </a:rPr>
              <a:t>= 2 0 0 + 1 0 2 = 3 0 2</a:t>
            </a:r>
          </a:p>
          <a:p>
            <a:pPr lvl="6">
              <a:defRPr/>
            </a:pPr>
            <a:r>
              <a:rPr lang="en-US" dirty="0" smtClean="0">
                <a:sym typeface="Symbol" pitchFamily="18" charset="2"/>
              </a:rPr>
              <a:t>    Need </a:t>
            </a:r>
            <a:r>
              <a:rPr lang="en-US" dirty="0">
                <a:sym typeface="Symbol" pitchFamily="18" charset="2"/>
              </a:rPr>
              <a:t>= 1 2 2 – 1 0 2 = 0 2 0</a:t>
            </a:r>
            <a:endParaRPr lang="en-US" i="1" dirty="0">
              <a:sym typeface="Symbol" pitchFamily="18" charset="2"/>
            </a:endParaRPr>
          </a:p>
        </p:txBody>
      </p:sp>
    </p:spTree>
    <p:extLst>
      <p:ext uri="{BB962C8B-B14F-4D97-AF65-F5344CB8AC3E}">
        <p14:creationId xmlns:p14="http://schemas.microsoft.com/office/powerpoint/2010/main" val="1757521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dirty="0" smtClean="0"/>
              <a:t>Verify with Banker’s safety Algorithm</a:t>
            </a:r>
          </a:p>
        </p:txBody>
      </p:sp>
      <p:sp>
        <p:nvSpPr>
          <p:cNvPr id="10" name="Rectangle 3"/>
          <p:cNvSpPr txBox="1">
            <a:spLocks noChangeArrowheads="1"/>
          </p:cNvSpPr>
          <p:nvPr/>
        </p:nvSpPr>
        <p:spPr>
          <a:xfrm>
            <a:off x="504201" y="1075535"/>
            <a:ext cx="3717421" cy="27786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
              <a:lnSpc>
                <a:spcPct val="90000"/>
              </a:lnSpc>
            </a:pPr>
            <a:r>
              <a:rPr lang="en-US" dirty="0" smtClean="0"/>
              <a:t>1. Let Work and Finish be vectors of</a:t>
            </a:r>
            <a:br>
              <a:rPr lang="en-US" dirty="0" smtClean="0"/>
            </a:br>
            <a:r>
              <a:rPr lang="en-US" dirty="0" smtClean="0"/>
              <a:t>    length m and n, respectively. </a:t>
            </a:r>
            <a:br>
              <a:rPr lang="en-US" dirty="0" smtClean="0"/>
            </a:br>
            <a:r>
              <a:rPr lang="en-US" dirty="0" smtClean="0"/>
              <a:t>    Initialize:</a:t>
            </a:r>
          </a:p>
          <a:p>
            <a:pPr marL="45720">
              <a:lnSpc>
                <a:spcPct val="90000"/>
              </a:lnSpc>
            </a:pPr>
            <a:r>
              <a:rPr lang="en-US" dirty="0" smtClean="0"/>
              <a:t>      Work = Available</a:t>
            </a:r>
          </a:p>
          <a:p>
            <a:pPr marL="45720">
              <a:lnSpc>
                <a:spcPct val="90000"/>
              </a:lnSpc>
            </a:pPr>
            <a:r>
              <a:rPr lang="en-US" dirty="0" smtClean="0"/>
              <a:t>      Finish [</a:t>
            </a:r>
            <a:r>
              <a:rPr lang="en-US" dirty="0" err="1" smtClean="0"/>
              <a:t>i</a:t>
            </a:r>
            <a:r>
              <a:rPr lang="en-US" dirty="0" smtClean="0"/>
              <a:t>] = false for </a:t>
            </a:r>
            <a:r>
              <a:rPr lang="en-US" dirty="0" err="1" smtClean="0"/>
              <a:t>i</a:t>
            </a:r>
            <a:r>
              <a:rPr lang="en-US" dirty="0" smtClean="0"/>
              <a:t>=0,1,…, n-1</a:t>
            </a:r>
          </a:p>
          <a:p>
            <a:pPr marL="45720">
              <a:lnSpc>
                <a:spcPct val="90000"/>
              </a:lnSpc>
            </a:pPr>
            <a:r>
              <a:rPr lang="en-US" dirty="0" smtClean="0"/>
              <a:t>2. Find and </a:t>
            </a:r>
            <a:r>
              <a:rPr lang="en-US" dirty="0" err="1" smtClean="0"/>
              <a:t>i</a:t>
            </a:r>
            <a:r>
              <a:rPr lang="en-US" dirty="0" smtClean="0"/>
              <a:t> such that both: </a:t>
            </a:r>
          </a:p>
          <a:p>
            <a:pPr marL="45720">
              <a:lnSpc>
                <a:spcPct val="90000"/>
              </a:lnSpc>
            </a:pPr>
            <a:r>
              <a:rPr lang="en-US" dirty="0" smtClean="0"/>
              <a:t>     (a) Finish [</a:t>
            </a:r>
            <a:r>
              <a:rPr lang="en-US" dirty="0" err="1" smtClean="0"/>
              <a:t>i</a:t>
            </a:r>
            <a:r>
              <a:rPr lang="en-US" dirty="0" smtClean="0"/>
              <a:t>] = false </a:t>
            </a:r>
          </a:p>
          <a:p>
            <a:pPr marL="45720">
              <a:lnSpc>
                <a:spcPct val="90000"/>
              </a:lnSpc>
            </a:pPr>
            <a:r>
              <a:rPr lang="en-US" dirty="0" smtClean="0"/>
              <a:t>     (b) </a:t>
            </a:r>
            <a:r>
              <a:rPr lang="en-US" dirty="0" err="1" smtClean="0"/>
              <a:t>Need</a:t>
            </a:r>
            <a:r>
              <a:rPr lang="en-US" baseline="-25000" dirty="0" err="1" smtClean="0"/>
              <a:t>i</a:t>
            </a:r>
            <a:r>
              <a:rPr lang="en-US" dirty="0" smtClean="0"/>
              <a:t> </a:t>
            </a:r>
            <a:r>
              <a:rPr lang="en-US" dirty="0" smtClean="0">
                <a:sym typeface="Symbol" pitchFamily="18" charset="2"/>
              </a:rPr>
              <a:t> Work</a:t>
            </a:r>
          </a:p>
          <a:p>
            <a:pPr marL="45720">
              <a:lnSpc>
                <a:spcPct val="90000"/>
              </a:lnSpc>
            </a:pPr>
            <a:r>
              <a:rPr lang="en-US" dirty="0" smtClean="0">
                <a:sym typeface="Symbol" pitchFamily="18" charset="2"/>
              </a:rPr>
              <a:t>     If no such </a:t>
            </a:r>
            <a:r>
              <a:rPr lang="en-US" dirty="0" err="1" smtClean="0">
                <a:sym typeface="Symbol" pitchFamily="18" charset="2"/>
              </a:rPr>
              <a:t>i</a:t>
            </a:r>
            <a:r>
              <a:rPr lang="en-US" dirty="0" smtClean="0">
                <a:sym typeface="Symbol" pitchFamily="18" charset="2"/>
              </a:rPr>
              <a:t> exists, go to step 4.</a:t>
            </a:r>
          </a:p>
          <a:p>
            <a:pPr marL="45720">
              <a:lnSpc>
                <a:spcPct val="90000"/>
              </a:lnSpc>
            </a:pPr>
            <a:r>
              <a:rPr lang="en-US" dirty="0" smtClean="0"/>
              <a:t>3. Work = Work + </a:t>
            </a:r>
            <a:r>
              <a:rPr lang="en-US" dirty="0" err="1" smtClean="0"/>
              <a:t>Allocation</a:t>
            </a:r>
            <a:r>
              <a:rPr lang="en-US" baseline="-25000" dirty="0" err="1" smtClean="0"/>
              <a:t>i</a:t>
            </a:r>
            <a:r>
              <a:rPr lang="en-US" dirty="0" smtClean="0"/>
              <a:t/>
            </a:r>
            <a:br>
              <a:rPr lang="en-US" dirty="0" smtClean="0"/>
            </a:br>
            <a:r>
              <a:rPr lang="en-US" dirty="0" smtClean="0"/>
              <a:t>     Finish[</a:t>
            </a:r>
            <a:r>
              <a:rPr lang="en-US" dirty="0" err="1" smtClean="0"/>
              <a:t>i</a:t>
            </a:r>
            <a:r>
              <a:rPr lang="en-US" dirty="0" smtClean="0"/>
              <a:t>] = true</a:t>
            </a:r>
            <a:br>
              <a:rPr lang="en-US" dirty="0" smtClean="0"/>
            </a:br>
            <a:r>
              <a:rPr lang="en-US" dirty="0" smtClean="0"/>
              <a:t>     go to step 2.</a:t>
            </a:r>
          </a:p>
          <a:p>
            <a:pPr marL="45720">
              <a:lnSpc>
                <a:spcPct val="90000"/>
              </a:lnSpc>
            </a:pPr>
            <a:r>
              <a:rPr lang="en-US" dirty="0" smtClean="0"/>
              <a:t>4. If Finish [</a:t>
            </a:r>
            <a:r>
              <a:rPr lang="en-US" dirty="0" err="1" smtClean="0"/>
              <a:t>i</a:t>
            </a:r>
            <a:r>
              <a:rPr lang="en-US" dirty="0" smtClean="0"/>
              <a:t>] == true for all </a:t>
            </a:r>
            <a:r>
              <a:rPr lang="en-US" dirty="0" err="1" smtClean="0"/>
              <a:t>i</a:t>
            </a:r>
            <a:r>
              <a:rPr lang="en-US" dirty="0" smtClean="0"/>
              <a:t>, then the</a:t>
            </a:r>
            <a:br>
              <a:rPr lang="en-US" dirty="0" smtClean="0"/>
            </a:br>
            <a:r>
              <a:rPr lang="en-US" dirty="0" smtClean="0"/>
              <a:t>    system is in a safe state.</a:t>
            </a:r>
          </a:p>
        </p:txBody>
      </p:sp>
      <p:graphicFrame>
        <p:nvGraphicFramePr>
          <p:cNvPr id="7" name="Table 6"/>
          <p:cNvGraphicFramePr>
            <a:graphicFrameLocks noGrp="1"/>
          </p:cNvGraphicFramePr>
          <p:nvPr>
            <p:extLst>
              <p:ext uri="{D42A27DB-BD31-4B8C-83A1-F6EECF244321}">
                <p14:modId xmlns:p14="http://schemas.microsoft.com/office/powerpoint/2010/main" val="996115574"/>
              </p:ext>
            </p:extLst>
          </p:nvPr>
        </p:nvGraphicFramePr>
        <p:xfrm>
          <a:off x="4289984" y="952899"/>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2  3  0</a:t>
                      </a:r>
                      <a:endParaRPr lang="en-US" dirty="0"/>
                    </a:p>
                  </a:txBody>
                  <a:tcPr>
                    <a:noFill/>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3  0  2</a:t>
                      </a:r>
                      <a:endParaRPr lang="en-US" dirty="0"/>
                    </a:p>
                  </a:txBody>
                  <a:tcPr>
                    <a:noFill/>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0  2  0</a:t>
                      </a:r>
                      <a:endParaRPr lang="en-US" dirty="0"/>
                    </a:p>
                  </a:txBody>
                  <a:tcPr>
                    <a:noFill/>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sp>
        <p:nvSpPr>
          <p:cNvPr id="9" name="Rectangle 8"/>
          <p:cNvSpPr/>
          <p:nvPr/>
        </p:nvSpPr>
        <p:spPr>
          <a:xfrm>
            <a:off x="1676721" y="6073253"/>
            <a:ext cx="5909068" cy="646331"/>
          </a:xfrm>
          <a:prstGeom prst="rect">
            <a:avLst/>
          </a:prstGeom>
        </p:spPr>
        <p:txBody>
          <a:bodyPr wrap="square">
            <a:spAutoFit/>
          </a:bodyPr>
          <a:lstStyle/>
          <a:p>
            <a:pPr algn="ctr"/>
            <a:r>
              <a:rPr lang="en-US" sz="1800" b="1" dirty="0" smtClean="0"/>
              <a:t>Since there is a safe sequence </a:t>
            </a:r>
            <a:r>
              <a:rPr lang="en-US" sz="1800" b="1" dirty="0">
                <a:solidFill>
                  <a:srgbClr val="FF0000"/>
                </a:solidFill>
              </a:rPr>
              <a:t>&lt;P1, P3, P4, P0, P2&gt; </a:t>
            </a:r>
            <a:r>
              <a:rPr lang="en-US" sz="1800" b="1" dirty="0" smtClean="0"/>
              <a:t>, Additional </a:t>
            </a:r>
            <a:r>
              <a:rPr lang="en-US" sz="1800" b="1" dirty="0"/>
              <a:t>request </a:t>
            </a:r>
            <a:r>
              <a:rPr lang="en-US" sz="1800" b="1" i="1" dirty="0" smtClean="0"/>
              <a:t>P</a:t>
            </a:r>
            <a:r>
              <a:rPr lang="en-US" sz="1800" b="1" baseline="-25000" dirty="0" smtClean="0"/>
              <a:t>1</a:t>
            </a:r>
            <a:r>
              <a:rPr lang="en-US" sz="1800" b="1" dirty="0" smtClean="0"/>
              <a:t> </a:t>
            </a:r>
            <a:r>
              <a:rPr lang="en-US" sz="1800" b="1" dirty="0">
                <a:sym typeface="Symbol" pitchFamily="18" charset="2"/>
              </a:rPr>
              <a:t>(</a:t>
            </a:r>
            <a:r>
              <a:rPr lang="en-US" sz="1800" b="1" dirty="0" smtClean="0">
                <a:sym typeface="Symbol" pitchFamily="18" charset="2"/>
              </a:rPr>
              <a:t>1 0 2</a:t>
            </a:r>
            <a:r>
              <a:rPr lang="en-US" sz="1800" b="1" dirty="0">
                <a:sym typeface="Symbol" pitchFamily="18" charset="2"/>
              </a:rPr>
              <a:t>) </a:t>
            </a:r>
            <a:r>
              <a:rPr lang="en-US" sz="1800" b="1" dirty="0" smtClean="0">
                <a:sym typeface="Symbol" pitchFamily="18" charset="2"/>
              </a:rPr>
              <a:t>can be </a:t>
            </a:r>
            <a:r>
              <a:rPr lang="en-US" sz="1800" b="1" dirty="0">
                <a:sym typeface="Symbol" pitchFamily="18" charset="2"/>
              </a:rPr>
              <a:t>granted </a:t>
            </a:r>
            <a:endParaRPr lang="en-US" sz="1800" b="1" dirty="0"/>
          </a:p>
        </p:txBody>
      </p:sp>
      <p:graphicFrame>
        <p:nvGraphicFramePr>
          <p:cNvPr id="12" name="Table 11"/>
          <p:cNvGraphicFramePr>
            <a:graphicFrameLocks noGrp="1"/>
          </p:cNvGraphicFramePr>
          <p:nvPr>
            <p:extLst>
              <p:ext uri="{D42A27DB-BD31-4B8C-83A1-F6EECF244321}">
                <p14:modId xmlns:p14="http://schemas.microsoft.com/office/powerpoint/2010/main" val="1615680382"/>
              </p:ext>
            </p:extLst>
          </p:nvPr>
        </p:nvGraphicFramePr>
        <p:xfrm>
          <a:off x="1162228" y="3994929"/>
          <a:ext cx="7862129" cy="2055501"/>
        </p:xfrm>
        <a:graphic>
          <a:graphicData uri="http://schemas.openxmlformats.org/drawingml/2006/table">
            <a:tbl>
              <a:tblPr firstRow="1" bandRow="1">
                <a:tableStyleId>{5940675A-B579-460E-94D1-54222C63F5DA}</a:tableStyleId>
              </a:tblPr>
              <a:tblGrid>
                <a:gridCol w="4375447"/>
                <a:gridCol w="3486682"/>
              </a:tblGrid>
              <a:tr h="293643">
                <a:tc>
                  <a:txBody>
                    <a:bodyPr/>
                    <a:lstStyle/>
                    <a:p>
                      <a:r>
                        <a:rPr lang="en-US" sz="1200" dirty="0" smtClean="0"/>
                        <a:t>Need(P0)&gt;Work </a:t>
                      </a:r>
                      <a:r>
                        <a:rPr lang="en-US" sz="1200" dirty="0" smtClean="0">
                          <a:sym typeface="Wingdings" pitchFamily="2" charset="2"/>
                        </a:rPr>
                        <a:t> Finish[1]=F  Do Nothing</a:t>
                      </a:r>
                    </a:p>
                  </a:txBody>
                  <a:tcPr/>
                </a:tc>
                <a:tc>
                  <a:txBody>
                    <a:bodyPr/>
                    <a:lstStyle/>
                    <a:p>
                      <a:r>
                        <a:rPr lang="en-US" sz="1200" dirty="0" smtClean="0">
                          <a:sym typeface="Wingdings" pitchFamily="2" charset="2"/>
                        </a:rPr>
                        <a:t>7 4 3 </a:t>
                      </a:r>
                      <a:r>
                        <a:rPr lang="en-US" sz="1200" dirty="0" smtClean="0">
                          <a:sym typeface="Symbol" pitchFamily="18" charset="2"/>
                        </a:rPr>
                        <a:t> 2 3 0 </a:t>
                      </a:r>
                      <a:r>
                        <a:rPr lang="en-US" sz="1200" dirty="0" smtClean="0">
                          <a:sym typeface="Wingdings" panose="05000000000000000000" pitchFamily="2" charset="2"/>
                        </a:rPr>
                        <a:t> F  do nothing</a:t>
                      </a:r>
                      <a:endParaRPr lang="en-US" sz="1200" dirty="0"/>
                    </a:p>
                  </a:txBody>
                  <a:tcPr/>
                </a:tc>
              </a:tr>
              <a:tr h="293643">
                <a:tc>
                  <a:txBody>
                    <a:bodyPr/>
                    <a:lstStyle/>
                    <a:p>
                      <a:r>
                        <a:rPr lang="en-US" sz="1200" dirty="0" smtClean="0"/>
                        <a:t>Need(P1)&lt;=Work </a:t>
                      </a:r>
                      <a:r>
                        <a:rPr lang="en-US" sz="1200" dirty="0" smtClean="0">
                          <a:sym typeface="Wingdings" pitchFamily="2" charset="2"/>
                        </a:rPr>
                        <a:t> Finish[1]=T  Work=Work + Allocation </a:t>
                      </a:r>
                    </a:p>
                  </a:txBody>
                  <a:tcPr/>
                </a:tc>
                <a:tc>
                  <a:txBody>
                    <a:bodyPr/>
                    <a:lstStyle/>
                    <a:p>
                      <a:r>
                        <a:rPr lang="en-US" sz="1200" dirty="0" smtClean="0">
                          <a:sym typeface="Wingdings" pitchFamily="2" charset="2"/>
                        </a:rPr>
                        <a:t>0 2 0  </a:t>
                      </a:r>
                      <a:r>
                        <a:rPr lang="en-US" sz="1200" dirty="0" smtClean="0">
                          <a:sym typeface="Symbol" pitchFamily="18" charset="2"/>
                        </a:rPr>
                        <a:t> 2 3 0 </a:t>
                      </a:r>
                      <a:r>
                        <a:rPr lang="en-US" sz="1200" dirty="0" smtClean="0">
                          <a:sym typeface="Wingdings" panose="05000000000000000000" pitchFamily="2" charset="2"/>
                        </a:rPr>
                        <a:t> T: Work = 2 3 0 + 3 0</a:t>
                      </a:r>
                      <a:r>
                        <a:rPr lang="en-US" sz="1200" baseline="0" dirty="0" smtClean="0">
                          <a:sym typeface="Wingdings" panose="05000000000000000000" pitchFamily="2" charset="2"/>
                        </a:rPr>
                        <a:t> 2</a:t>
                      </a:r>
                      <a:r>
                        <a:rPr lang="en-US" sz="1200" dirty="0" smtClean="0">
                          <a:sym typeface="Wingdings" panose="05000000000000000000" pitchFamily="2" charset="2"/>
                        </a:rPr>
                        <a:t> = 5 3 2</a:t>
                      </a:r>
                    </a:p>
                  </a:txBody>
                  <a:tcPr/>
                </a:tc>
              </a:tr>
              <a:tr h="293643">
                <a:tc>
                  <a:txBody>
                    <a:bodyPr/>
                    <a:lstStyle/>
                    <a:p>
                      <a:r>
                        <a:rPr lang="en-US" sz="1200" dirty="0" smtClean="0"/>
                        <a:t>Need(P2)&gt;Work </a:t>
                      </a:r>
                      <a:r>
                        <a:rPr lang="en-US" sz="1200" dirty="0" smtClean="0">
                          <a:sym typeface="Wingdings" pitchFamily="2" charset="2"/>
                        </a:rPr>
                        <a:t> Finish[2]=F  Do Nothing</a:t>
                      </a:r>
                    </a:p>
                  </a:txBody>
                  <a:tcPr/>
                </a:tc>
                <a:tc>
                  <a:txBody>
                    <a:bodyPr/>
                    <a:lstStyle/>
                    <a:p>
                      <a:r>
                        <a:rPr lang="en-US" sz="1200" dirty="0" smtClean="0"/>
                        <a:t>6 0 0 </a:t>
                      </a:r>
                      <a:r>
                        <a:rPr lang="en-US" sz="1200" dirty="0" smtClean="0">
                          <a:sym typeface="Symbol" pitchFamily="18" charset="2"/>
                        </a:rPr>
                        <a:t> 5 3 2 </a:t>
                      </a:r>
                      <a:r>
                        <a:rPr lang="en-US" sz="1200" dirty="0" smtClean="0">
                          <a:sym typeface="Wingdings" panose="05000000000000000000" pitchFamily="2" charset="2"/>
                        </a:rPr>
                        <a:t> F  do nothing</a:t>
                      </a:r>
                      <a:endParaRPr lang="en-US" sz="1200" dirty="0"/>
                    </a:p>
                  </a:txBody>
                  <a:tcPr/>
                </a:tc>
              </a:tr>
              <a:tr h="293643">
                <a:tc>
                  <a:txBody>
                    <a:bodyPr/>
                    <a:lstStyle/>
                    <a:p>
                      <a:r>
                        <a:rPr lang="en-US" sz="1200" dirty="0" smtClean="0"/>
                        <a:t>Need(P3)&lt;=Work </a:t>
                      </a:r>
                      <a:r>
                        <a:rPr lang="en-US" sz="1200" dirty="0" smtClean="0">
                          <a:sym typeface="Wingdings" pitchFamily="2" charset="2"/>
                        </a:rPr>
                        <a:t> Finish[3]=T  Work=Work + Allocation</a:t>
                      </a:r>
                    </a:p>
                  </a:txBody>
                  <a:tcPr/>
                </a:tc>
                <a:tc>
                  <a:txBody>
                    <a:bodyPr/>
                    <a:lstStyle/>
                    <a:p>
                      <a:r>
                        <a:rPr lang="en-US" sz="1200" dirty="0" smtClean="0">
                          <a:sym typeface="Symbol" pitchFamily="18" charset="2"/>
                        </a:rPr>
                        <a:t>0 1 1  5 3 2 </a:t>
                      </a:r>
                      <a:r>
                        <a:rPr lang="en-US" sz="1200" dirty="0" smtClean="0">
                          <a:sym typeface="Wingdings" panose="05000000000000000000" pitchFamily="2" charset="2"/>
                        </a:rPr>
                        <a:t> T: Work = 5 3 2 + 2 1 1 = 7 4 3</a:t>
                      </a:r>
                      <a:endParaRPr lang="en-US" sz="1200" dirty="0"/>
                    </a:p>
                  </a:txBody>
                  <a:tcPr/>
                </a:tc>
              </a:tr>
              <a:tr h="293643">
                <a:tc>
                  <a:txBody>
                    <a:bodyPr/>
                    <a:lstStyle/>
                    <a:p>
                      <a:r>
                        <a:rPr lang="en-US" sz="1200" dirty="0" smtClean="0"/>
                        <a:t>Need(P4)&lt;=Work </a:t>
                      </a:r>
                      <a:r>
                        <a:rPr lang="en-US" sz="1200" dirty="0" smtClean="0">
                          <a:sym typeface="Wingdings" pitchFamily="2" charset="2"/>
                        </a:rPr>
                        <a:t> Finish[4]=T  Work=Work + Allocation</a:t>
                      </a:r>
                      <a:endParaRPr lang="en-US" sz="1200" dirty="0" smtClean="0"/>
                    </a:p>
                  </a:txBody>
                  <a:tcPr/>
                </a:tc>
                <a:tc>
                  <a:txBody>
                    <a:bodyPr/>
                    <a:lstStyle/>
                    <a:p>
                      <a:r>
                        <a:rPr lang="en-US" sz="1200" dirty="0" smtClean="0">
                          <a:sym typeface="Symbol" pitchFamily="18" charset="2"/>
                        </a:rPr>
                        <a:t>4</a:t>
                      </a:r>
                      <a:r>
                        <a:rPr lang="en-US" sz="1200" baseline="0" dirty="0" smtClean="0">
                          <a:sym typeface="Symbol" pitchFamily="18" charset="2"/>
                        </a:rPr>
                        <a:t> 3 1</a:t>
                      </a:r>
                      <a:r>
                        <a:rPr lang="en-US" sz="1200" dirty="0" smtClean="0">
                          <a:sym typeface="Symbol" pitchFamily="18" charset="2"/>
                        </a:rPr>
                        <a:t>  7 4 3 </a:t>
                      </a:r>
                      <a:r>
                        <a:rPr lang="en-US" sz="1200" dirty="0" smtClean="0">
                          <a:sym typeface="Wingdings" panose="05000000000000000000" pitchFamily="2" charset="2"/>
                        </a:rPr>
                        <a:t> T: Work = 7 4</a:t>
                      </a:r>
                      <a:r>
                        <a:rPr lang="en-US" sz="1200" baseline="0" dirty="0" smtClean="0">
                          <a:sym typeface="Wingdings" panose="05000000000000000000" pitchFamily="2" charset="2"/>
                        </a:rPr>
                        <a:t> 3 + 0 0 2 = 7 4 5</a:t>
                      </a:r>
                      <a:endParaRPr lang="en-US" sz="1200" dirty="0"/>
                    </a:p>
                  </a:txBody>
                  <a:tcPr/>
                </a:tc>
              </a:tr>
              <a:tr h="293643">
                <a:tc>
                  <a:txBody>
                    <a:bodyPr/>
                    <a:lstStyle/>
                    <a:p>
                      <a:r>
                        <a:rPr lang="en-US" sz="1200" dirty="0" smtClean="0"/>
                        <a:t>Need(P0)&lt;=Work </a:t>
                      </a:r>
                      <a:r>
                        <a:rPr lang="en-US" sz="1200" dirty="0" smtClean="0">
                          <a:sym typeface="Wingdings" pitchFamily="2" charset="2"/>
                        </a:rPr>
                        <a:t> Finish[0]=T  Work=Work + Allocation</a:t>
                      </a:r>
                      <a:endParaRPr lang="en-US" sz="1200" dirty="0" smtClean="0"/>
                    </a:p>
                  </a:txBody>
                  <a:tcPr/>
                </a:tc>
                <a:tc>
                  <a:txBody>
                    <a:bodyPr/>
                    <a:lstStyle/>
                    <a:p>
                      <a:r>
                        <a:rPr lang="en-US" sz="1200" dirty="0" smtClean="0">
                          <a:sym typeface="Symbol" pitchFamily="18" charset="2"/>
                        </a:rPr>
                        <a:t>7 4 3  7 4 5 </a:t>
                      </a:r>
                      <a:r>
                        <a:rPr lang="en-US" sz="1200" dirty="0" smtClean="0">
                          <a:sym typeface="Wingdings" panose="05000000000000000000" pitchFamily="2" charset="2"/>
                        </a:rPr>
                        <a:t> T: Work = 7 4 5 + 0 1 0 =</a:t>
                      </a:r>
                      <a:r>
                        <a:rPr lang="en-US" sz="1200" baseline="0" dirty="0" smtClean="0">
                          <a:sym typeface="Wingdings" panose="05000000000000000000" pitchFamily="2" charset="2"/>
                        </a:rPr>
                        <a:t> 7 5 5</a:t>
                      </a:r>
                      <a:endParaRPr lang="en-US" sz="1200" dirty="0"/>
                    </a:p>
                  </a:txBody>
                  <a:tcPr/>
                </a:tc>
              </a:tr>
              <a:tr h="2936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Need(P2)&lt;=Work </a:t>
                      </a:r>
                      <a:r>
                        <a:rPr lang="en-US" sz="1200" dirty="0" smtClean="0">
                          <a:sym typeface="Wingdings" pitchFamily="2" charset="2"/>
                        </a:rPr>
                        <a:t> Finish[2]=T  Work=Work + Allocation</a:t>
                      </a:r>
                      <a:endParaRPr lang="en-US" sz="1200" dirty="0" smtClean="0"/>
                    </a:p>
                  </a:txBody>
                  <a:tcPr/>
                </a:tc>
                <a:tc>
                  <a:txBody>
                    <a:bodyPr/>
                    <a:lstStyle/>
                    <a:p>
                      <a:r>
                        <a:rPr lang="en-US" sz="1200" dirty="0" smtClean="0">
                          <a:sym typeface="Symbol" pitchFamily="18" charset="2"/>
                        </a:rPr>
                        <a:t>6 0 0  7 5 5 </a:t>
                      </a:r>
                      <a:r>
                        <a:rPr lang="en-US" sz="1200" dirty="0" smtClean="0">
                          <a:sym typeface="Wingdings" panose="05000000000000000000" pitchFamily="2" charset="2"/>
                        </a:rPr>
                        <a:t> T: Work = 7 5 5</a:t>
                      </a:r>
                      <a:r>
                        <a:rPr lang="en-US" sz="1200" baseline="0" dirty="0" smtClean="0">
                          <a:sym typeface="Wingdings" panose="05000000000000000000" pitchFamily="2" charset="2"/>
                        </a:rPr>
                        <a:t> </a:t>
                      </a:r>
                      <a:r>
                        <a:rPr lang="en-US" sz="1200" dirty="0" smtClean="0">
                          <a:sym typeface="Wingdings" panose="05000000000000000000" pitchFamily="2" charset="2"/>
                        </a:rPr>
                        <a:t>+ 3 0 2 = 10 5 7</a:t>
                      </a:r>
                      <a:endParaRPr lang="en-US" sz="1200" dirty="0"/>
                    </a:p>
                  </a:txBody>
                  <a:tcPr/>
                </a:tc>
              </a:tr>
            </a:tbl>
          </a:graphicData>
        </a:graphic>
      </p:graphicFrame>
    </p:spTree>
    <p:extLst>
      <p:ext uri="{BB962C8B-B14F-4D97-AF65-F5344CB8AC3E}">
        <p14:creationId xmlns:p14="http://schemas.microsoft.com/office/powerpoint/2010/main" val="5121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152400"/>
            <a:ext cx="7620000" cy="838200"/>
          </a:xfrm>
        </p:spPr>
        <p:txBody>
          <a:bodyPr/>
          <a:lstStyle/>
          <a:p>
            <a:pPr>
              <a:defRPr/>
            </a:pPr>
            <a:r>
              <a:rPr lang="en-US" dirty="0" smtClean="0"/>
              <a:t>Are following requests get accepted?</a:t>
            </a:r>
          </a:p>
        </p:txBody>
      </p:sp>
      <p:sp>
        <p:nvSpPr>
          <p:cNvPr id="53251" name="Rectangle 3"/>
          <p:cNvSpPr>
            <a:spLocks noGrp="1" noChangeArrowheads="1"/>
          </p:cNvSpPr>
          <p:nvPr>
            <p:ph type="body" idx="1"/>
          </p:nvPr>
        </p:nvSpPr>
        <p:spPr>
          <a:xfrm>
            <a:off x="833438" y="1292225"/>
            <a:ext cx="7523162" cy="4738688"/>
          </a:xfrm>
        </p:spPr>
        <p:txBody>
          <a:bodyPr/>
          <a:lstStyle/>
          <a:p>
            <a:pPr>
              <a:tabLst>
                <a:tab pos="1544638" algn="l"/>
                <a:tab pos="2452688" algn="ctr"/>
                <a:tab pos="3767138" algn="ctr"/>
                <a:tab pos="5022850" algn="ctr"/>
              </a:tabLst>
            </a:pPr>
            <a:r>
              <a:rPr lang="en-US" sz="2800" dirty="0" smtClean="0"/>
              <a:t>Request for (3 3 0) resources for P4</a:t>
            </a:r>
          </a:p>
          <a:p>
            <a:pPr>
              <a:tabLst>
                <a:tab pos="1544638" algn="l"/>
                <a:tab pos="2452688" algn="ctr"/>
                <a:tab pos="3767138" algn="ctr"/>
                <a:tab pos="5022850" algn="ctr"/>
              </a:tabLst>
            </a:pPr>
            <a:r>
              <a:rPr lang="en-US" sz="2800" dirty="0" smtClean="0"/>
              <a:t>Request for (0 2 </a:t>
            </a:r>
            <a:r>
              <a:rPr lang="en-US" sz="2800" dirty="0"/>
              <a:t>0) resources for </a:t>
            </a:r>
            <a:r>
              <a:rPr lang="en-US" sz="2800" dirty="0" smtClean="0"/>
              <a:t>P0</a:t>
            </a:r>
          </a:p>
          <a:p>
            <a:pPr>
              <a:tabLst>
                <a:tab pos="1544638" algn="l"/>
                <a:tab pos="2452688" algn="ctr"/>
                <a:tab pos="3767138" algn="ctr"/>
                <a:tab pos="5022850" algn="ctr"/>
              </a:tabLst>
            </a:pP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4182804299"/>
              </p:ext>
            </p:extLst>
          </p:nvPr>
        </p:nvGraphicFramePr>
        <p:xfrm>
          <a:off x="2191735" y="3119804"/>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3  3  2</a:t>
                      </a:r>
                      <a:endParaRPr lang="en-US" dirty="0"/>
                    </a:p>
                  </a:txBody>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2  0  0</a:t>
                      </a:r>
                      <a:endParaRPr lang="en-US" dirty="0"/>
                    </a:p>
                  </a:txBody>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1  2  2</a:t>
                      </a:r>
                      <a:endParaRPr lang="en-US" dirty="0"/>
                    </a:p>
                  </a:txBody>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spTree>
    <p:extLst>
      <p:ext uri="{BB962C8B-B14F-4D97-AF65-F5344CB8AC3E}">
        <p14:creationId xmlns:p14="http://schemas.microsoft.com/office/powerpoint/2010/main" val="3173302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152400"/>
            <a:ext cx="7620000" cy="838200"/>
          </a:xfrm>
        </p:spPr>
        <p:txBody>
          <a:bodyPr/>
          <a:lstStyle/>
          <a:p>
            <a:pPr>
              <a:defRPr/>
            </a:pPr>
            <a:r>
              <a:rPr lang="en-US" dirty="0" smtClean="0"/>
              <a:t>Are following requests get accepted?</a:t>
            </a:r>
          </a:p>
        </p:txBody>
      </p:sp>
      <p:sp>
        <p:nvSpPr>
          <p:cNvPr id="53251" name="Rectangle 3"/>
          <p:cNvSpPr>
            <a:spLocks noGrp="1" noChangeArrowheads="1"/>
          </p:cNvSpPr>
          <p:nvPr>
            <p:ph type="body" idx="1"/>
          </p:nvPr>
        </p:nvSpPr>
        <p:spPr>
          <a:xfrm>
            <a:off x="833438" y="1292225"/>
            <a:ext cx="7523162" cy="4738688"/>
          </a:xfrm>
        </p:spPr>
        <p:txBody>
          <a:bodyPr/>
          <a:lstStyle/>
          <a:p>
            <a:pPr>
              <a:tabLst>
                <a:tab pos="1544638" algn="l"/>
                <a:tab pos="2452688" algn="ctr"/>
                <a:tab pos="3767138" algn="ctr"/>
                <a:tab pos="5022850" algn="ctr"/>
              </a:tabLst>
            </a:pPr>
            <a:r>
              <a:rPr lang="en-US" sz="2800" dirty="0" smtClean="0"/>
              <a:t>Request for (3 3 0) resources for P4</a:t>
            </a:r>
          </a:p>
          <a:p>
            <a:pPr>
              <a:tabLst>
                <a:tab pos="1544638" algn="l"/>
                <a:tab pos="2452688" algn="ctr"/>
                <a:tab pos="3767138" algn="ctr"/>
                <a:tab pos="5022850" algn="ctr"/>
              </a:tabLst>
            </a:pPr>
            <a:r>
              <a:rPr lang="en-US" sz="2800" dirty="0" smtClean="0"/>
              <a:t>Request for (0 2 </a:t>
            </a:r>
            <a:r>
              <a:rPr lang="en-US" sz="2800" dirty="0"/>
              <a:t>0) resources for </a:t>
            </a:r>
            <a:r>
              <a:rPr lang="en-US" sz="2800" dirty="0" smtClean="0"/>
              <a:t>P0</a:t>
            </a:r>
          </a:p>
          <a:p>
            <a:pPr>
              <a:tabLst>
                <a:tab pos="1544638" algn="l"/>
                <a:tab pos="2452688" algn="ctr"/>
                <a:tab pos="3767138" algn="ctr"/>
                <a:tab pos="5022850" algn="ctr"/>
              </a:tabLst>
            </a:pPr>
            <a:endParaRPr lang="en-US" sz="2800" dirty="0" smtClean="0"/>
          </a:p>
        </p:txBody>
      </p:sp>
      <p:graphicFrame>
        <p:nvGraphicFramePr>
          <p:cNvPr id="4" name="Table 3"/>
          <p:cNvGraphicFramePr>
            <a:graphicFrameLocks noGrp="1"/>
          </p:cNvGraphicFramePr>
          <p:nvPr>
            <p:extLst/>
          </p:nvPr>
        </p:nvGraphicFramePr>
        <p:xfrm>
          <a:off x="2191735" y="3119804"/>
          <a:ext cx="4247262" cy="2599149"/>
        </p:xfrm>
        <a:graphic>
          <a:graphicData uri="http://schemas.openxmlformats.org/drawingml/2006/table">
            <a:tbl>
              <a:tblPr firstRow="1" bandRow="1">
                <a:tableStyleId>{5940675A-B579-460E-94D1-54222C63F5DA}</a:tableStyleId>
              </a:tblPr>
              <a:tblGrid>
                <a:gridCol w="795370"/>
                <a:gridCol w="935345"/>
                <a:gridCol w="865358"/>
                <a:gridCol w="849155"/>
                <a:gridCol w="802034"/>
              </a:tblGrid>
              <a:tr h="371307">
                <a:tc rowSpan="2">
                  <a:txBody>
                    <a:bodyPr/>
                    <a:lstStyle/>
                    <a:p>
                      <a:pPr algn="ctr"/>
                      <a:r>
                        <a:rPr lang="en-US" sz="1200" dirty="0" smtClean="0"/>
                        <a:t>Process</a:t>
                      </a:r>
                      <a:endParaRPr lang="en-US" sz="1200" dirty="0"/>
                    </a:p>
                  </a:txBody>
                  <a:tcPr/>
                </a:tc>
                <a:tc>
                  <a:txBody>
                    <a:bodyPr/>
                    <a:lstStyle/>
                    <a:p>
                      <a:pPr algn="ctr"/>
                      <a:r>
                        <a:rPr lang="en-US" sz="1200" i="1" dirty="0" smtClean="0"/>
                        <a:t>Allocation</a:t>
                      </a:r>
                      <a:endParaRPr lang="en-US" sz="1200" i="1" dirty="0"/>
                    </a:p>
                  </a:txBody>
                  <a:tcPr/>
                </a:tc>
                <a:tc>
                  <a:txBody>
                    <a:bodyPr/>
                    <a:lstStyle/>
                    <a:p>
                      <a:pPr algn="ctr"/>
                      <a:r>
                        <a:rPr lang="en-US" sz="1200" i="1" dirty="0" smtClean="0"/>
                        <a:t>Max</a:t>
                      </a:r>
                      <a:endParaRPr lang="en-US" sz="1200" i="1" dirty="0"/>
                    </a:p>
                  </a:txBody>
                  <a:tcPr/>
                </a:tc>
                <a:tc>
                  <a:txBody>
                    <a:bodyPr/>
                    <a:lstStyle/>
                    <a:p>
                      <a:pPr algn="ctr"/>
                      <a:r>
                        <a:rPr lang="en-US" sz="1200" i="1" dirty="0" smtClean="0"/>
                        <a:t>Available</a:t>
                      </a:r>
                      <a:endParaRPr lang="en-US" sz="1200" i="1" dirty="0"/>
                    </a:p>
                  </a:txBody>
                  <a:tcPr/>
                </a:tc>
                <a:tc>
                  <a:txBody>
                    <a:bodyPr/>
                    <a:lstStyle/>
                    <a:p>
                      <a:pPr algn="ctr"/>
                      <a:r>
                        <a:rPr lang="en-US" sz="1200" i="1" dirty="0" smtClean="0"/>
                        <a:t>Need</a:t>
                      </a:r>
                      <a:endParaRPr lang="en-US" sz="1200" i="1" dirty="0"/>
                    </a:p>
                  </a:txBody>
                  <a:tcPr/>
                </a:tc>
              </a:tr>
              <a:tr h="371307">
                <a:tc vMerge="1">
                  <a:txBody>
                    <a:bodyPr/>
                    <a:lstStyle/>
                    <a:p>
                      <a:pPr algn="ctr"/>
                      <a:endParaRPr lang="en-US" dirty="0"/>
                    </a:p>
                  </a:txBody>
                  <a:tcPr/>
                </a:tc>
                <a:tc>
                  <a:txBody>
                    <a:bodyPr/>
                    <a:lstStyle/>
                    <a:p>
                      <a:pPr algn="ctr"/>
                      <a:r>
                        <a:rPr lang="en-US" dirty="0" smtClean="0"/>
                        <a:t>A  B  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  B  C</a:t>
                      </a:r>
                    </a:p>
                  </a:txBody>
                  <a:tcPr/>
                </a:tc>
              </a:tr>
              <a:tr h="371307">
                <a:tc>
                  <a:txBody>
                    <a:bodyPr/>
                    <a:lstStyle/>
                    <a:p>
                      <a:pPr algn="ctr"/>
                      <a:r>
                        <a:rPr lang="en-US" i="1" dirty="0" smtClean="0"/>
                        <a:t>P</a:t>
                      </a:r>
                      <a:r>
                        <a:rPr lang="en-US" i="1" baseline="-25000" dirty="0" smtClean="0"/>
                        <a:t>0</a:t>
                      </a:r>
                      <a:endParaRPr lang="en-US" i="1" baseline="-25000" dirty="0"/>
                    </a:p>
                  </a:txBody>
                  <a:tcPr/>
                </a:tc>
                <a:tc>
                  <a:txBody>
                    <a:bodyPr/>
                    <a:lstStyle/>
                    <a:p>
                      <a:pPr algn="ctr"/>
                      <a:r>
                        <a:rPr lang="en-US" dirty="0" smtClean="0"/>
                        <a:t>0  1</a:t>
                      </a:r>
                      <a:r>
                        <a:rPr lang="en-US" baseline="0" dirty="0" smtClean="0"/>
                        <a:t>  0</a:t>
                      </a:r>
                      <a:endParaRPr lang="en-US" dirty="0"/>
                    </a:p>
                  </a:txBody>
                  <a:tcPr/>
                </a:tc>
                <a:tc>
                  <a:txBody>
                    <a:bodyPr/>
                    <a:lstStyle/>
                    <a:p>
                      <a:pPr algn="ctr"/>
                      <a:r>
                        <a:rPr lang="en-US" dirty="0" smtClean="0"/>
                        <a:t>7  5  3</a:t>
                      </a:r>
                      <a:endParaRPr lang="en-US" dirty="0"/>
                    </a:p>
                  </a:txBody>
                  <a:tcPr/>
                </a:tc>
                <a:tc rowSpan="5">
                  <a:txBody>
                    <a:bodyPr/>
                    <a:lstStyle/>
                    <a:p>
                      <a:pPr algn="ctr"/>
                      <a:r>
                        <a:rPr lang="en-US" dirty="0" smtClean="0"/>
                        <a:t>3  3  2</a:t>
                      </a:r>
                      <a:endParaRPr lang="en-US" dirty="0"/>
                    </a:p>
                  </a:txBody>
                  <a:tcPr/>
                </a:tc>
                <a:tc>
                  <a:txBody>
                    <a:bodyPr/>
                    <a:lstStyle/>
                    <a:p>
                      <a:pPr algn="ctr"/>
                      <a:r>
                        <a:rPr lang="en-US" dirty="0" smtClean="0"/>
                        <a:t>7  4  3</a:t>
                      </a:r>
                      <a:endParaRPr lang="en-US" dirty="0"/>
                    </a:p>
                  </a:txBody>
                  <a:tcPr/>
                </a:tc>
              </a:tr>
              <a:tr h="371307">
                <a:tc>
                  <a:txBody>
                    <a:bodyPr/>
                    <a:lstStyle/>
                    <a:p>
                      <a:pPr algn="ctr"/>
                      <a:r>
                        <a:rPr lang="en-US" i="1" dirty="0" smtClean="0"/>
                        <a:t>P</a:t>
                      </a:r>
                      <a:r>
                        <a:rPr lang="en-US" i="1" baseline="-25000" dirty="0" smtClean="0"/>
                        <a:t>1</a:t>
                      </a:r>
                      <a:endParaRPr lang="en-US" i="1" dirty="0"/>
                    </a:p>
                  </a:txBody>
                  <a:tcPr/>
                </a:tc>
                <a:tc>
                  <a:txBody>
                    <a:bodyPr/>
                    <a:lstStyle/>
                    <a:p>
                      <a:pPr algn="ctr"/>
                      <a:r>
                        <a:rPr lang="en-US" dirty="0" smtClean="0"/>
                        <a:t>2  0  0</a:t>
                      </a:r>
                      <a:endParaRPr lang="en-US" dirty="0"/>
                    </a:p>
                  </a:txBody>
                  <a:tcPr/>
                </a:tc>
                <a:tc>
                  <a:txBody>
                    <a:bodyPr/>
                    <a:lstStyle/>
                    <a:p>
                      <a:pPr algn="ctr"/>
                      <a:r>
                        <a:rPr lang="en-US" dirty="0" smtClean="0"/>
                        <a:t>3  2  2</a:t>
                      </a:r>
                      <a:endParaRPr lang="en-US" dirty="0"/>
                    </a:p>
                  </a:txBody>
                  <a:tcPr/>
                </a:tc>
                <a:tc vMerge="1">
                  <a:txBody>
                    <a:bodyPr/>
                    <a:lstStyle/>
                    <a:p>
                      <a:pPr algn="ctr"/>
                      <a:endParaRPr lang="en-US" dirty="0"/>
                    </a:p>
                  </a:txBody>
                  <a:tcPr/>
                </a:tc>
                <a:tc>
                  <a:txBody>
                    <a:bodyPr/>
                    <a:lstStyle/>
                    <a:p>
                      <a:pPr algn="ctr"/>
                      <a:r>
                        <a:rPr lang="en-US" dirty="0" smtClean="0"/>
                        <a:t>1  2  2</a:t>
                      </a:r>
                      <a:endParaRPr lang="en-US" dirty="0"/>
                    </a:p>
                  </a:txBody>
                  <a:tcPr/>
                </a:tc>
              </a:tr>
              <a:tr h="371307">
                <a:tc>
                  <a:txBody>
                    <a:bodyPr/>
                    <a:lstStyle/>
                    <a:p>
                      <a:pPr algn="ctr"/>
                      <a:r>
                        <a:rPr lang="en-US" i="1" dirty="0" smtClean="0"/>
                        <a:t>P</a:t>
                      </a:r>
                      <a:r>
                        <a:rPr lang="en-US" i="1" baseline="-25000" dirty="0" smtClean="0"/>
                        <a:t>2</a:t>
                      </a:r>
                      <a:endParaRPr lang="en-US" i="1" dirty="0"/>
                    </a:p>
                  </a:txBody>
                  <a:tcPr/>
                </a:tc>
                <a:tc>
                  <a:txBody>
                    <a:bodyPr/>
                    <a:lstStyle/>
                    <a:p>
                      <a:pPr algn="ctr"/>
                      <a:r>
                        <a:rPr lang="en-US" dirty="0" smtClean="0"/>
                        <a:t>3  0  2</a:t>
                      </a:r>
                      <a:endParaRPr lang="en-US" dirty="0"/>
                    </a:p>
                  </a:txBody>
                  <a:tcPr/>
                </a:tc>
                <a:tc>
                  <a:txBody>
                    <a:bodyPr/>
                    <a:lstStyle/>
                    <a:p>
                      <a:pPr algn="ctr"/>
                      <a:r>
                        <a:rPr lang="en-US" dirty="0" smtClean="0"/>
                        <a:t>9  0  2</a:t>
                      </a:r>
                      <a:endParaRPr lang="en-US" dirty="0"/>
                    </a:p>
                  </a:txBody>
                  <a:tcPr/>
                </a:tc>
                <a:tc vMerge="1">
                  <a:txBody>
                    <a:bodyPr/>
                    <a:lstStyle/>
                    <a:p>
                      <a:pPr algn="ctr"/>
                      <a:endParaRPr lang="en-US" dirty="0"/>
                    </a:p>
                  </a:txBody>
                  <a:tcPr/>
                </a:tc>
                <a:tc>
                  <a:txBody>
                    <a:bodyPr/>
                    <a:lstStyle/>
                    <a:p>
                      <a:pPr algn="ctr"/>
                      <a:r>
                        <a:rPr lang="en-US" dirty="0" smtClean="0"/>
                        <a:t>6  0  0</a:t>
                      </a:r>
                      <a:endParaRPr lang="en-US" dirty="0"/>
                    </a:p>
                  </a:txBody>
                  <a:tcPr/>
                </a:tc>
              </a:tr>
              <a:tr h="371307">
                <a:tc>
                  <a:txBody>
                    <a:bodyPr/>
                    <a:lstStyle/>
                    <a:p>
                      <a:pPr algn="ctr"/>
                      <a:r>
                        <a:rPr lang="en-US" i="1" dirty="0" smtClean="0"/>
                        <a:t>P</a:t>
                      </a:r>
                      <a:r>
                        <a:rPr lang="en-US" i="1" baseline="-25000" dirty="0" smtClean="0"/>
                        <a:t>3</a:t>
                      </a:r>
                      <a:endParaRPr lang="en-US" i="1" dirty="0"/>
                    </a:p>
                  </a:txBody>
                  <a:tcPr/>
                </a:tc>
                <a:tc>
                  <a:txBody>
                    <a:bodyPr/>
                    <a:lstStyle/>
                    <a:p>
                      <a:pPr algn="ctr"/>
                      <a:r>
                        <a:rPr lang="en-US" dirty="0" smtClean="0"/>
                        <a:t>2  1  1</a:t>
                      </a:r>
                      <a:endParaRPr lang="en-US" dirty="0"/>
                    </a:p>
                  </a:txBody>
                  <a:tcPr/>
                </a:tc>
                <a:tc>
                  <a:txBody>
                    <a:bodyPr/>
                    <a:lstStyle/>
                    <a:p>
                      <a:pPr algn="ctr"/>
                      <a:r>
                        <a:rPr lang="en-US" dirty="0" smtClean="0"/>
                        <a:t>2  2  2</a:t>
                      </a:r>
                      <a:endParaRPr lang="en-US" dirty="0"/>
                    </a:p>
                  </a:txBody>
                  <a:tcPr/>
                </a:tc>
                <a:tc vMerge="1">
                  <a:txBody>
                    <a:bodyPr/>
                    <a:lstStyle/>
                    <a:p>
                      <a:pPr algn="ctr"/>
                      <a:endParaRPr lang="en-US" dirty="0"/>
                    </a:p>
                  </a:txBody>
                  <a:tcPr/>
                </a:tc>
                <a:tc>
                  <a:txBody>
                    <a:bodyPr/>
                    <a:lstStyle/>
                    <a:p>
                      <a:pPr algn="ctr"/>
                      <a:r>
                        <a:rPr lang="en-US" dirty="0" smtClean="0"/>
                        <a:t>0  1  1</a:t>
                      </a:r>
                      <a:endParaRPr lang="en-US" dirty="0"/>
                    </a:p>
                  </a:txBody>
                  <a:tcPr/>
                </a:tc>
              </a:tr>
              <a:tr h="371307">
                <a:tc>
                  <a:txBody>
                    <a:bodyPr/>
                    <a:lstStyle/>
                    <a:p>
                      <a:pPr algn="ctr"/>
                      <a:r>
                        <a:rPr lang="en-US" i="1" dirty="0" smtClean="0"/>
                        <a:t>P</a:t>
                      </a:r>
                      <a:r>
                        <a:rPr lang="en-US" i="1" baseline="-25000" dirty="0" smtClean="0"/>
                        <a:t>4</a:t>
                      </a:r>
                      <a:endParaRPr lang="en-US" i="1" dirty="0"/>
                    </a:p>
                  </a:txBody>
                  <a:tcPr/>
                </a:tc>
                <a:tc>
                  <a:txBody>
                    <a:bodyPr/>
                    <a:lstStyle/>
                    <a:p>
                      <a:pPr algn="ctr"/>
                      <a:r>
                        <a:rPr lang="en-US" dirty="0" smtClean="0"/>
                        <a:t>0  0  2</a:t>
                      </a:r>
                      <a:endParaRPr lang="en-US" dirty="0"/>
                    </a:p>
                  </a:txBody>
                  <a:tcPr/>
                </a:tc>
                <a:tc>
                  <a:txBody>
                    <a:bodyPr/>
                    <a:lstStyle/>
                    <a:p>
                      <a:pPr algn="ctr"/>
                      <a:r>
                        <a:rPr lang="en-US" dirty="0" smtClean="0"/>
                        <a:t>4  3  3</a:t>
                      </a:r>
                      <a:endParaRPr lang="en-US" dirty="0"/>
                    </a:p>
                  </a:txBody>
                  <a:tcPr/>
                </a:tc>
                <a:tc vMerge="1">
                  <a:txBody>
                    <a:bodyPr/>
                    <a:lstStyle/>
                    <a:p>
                      <a:pPr algn="ctr"/>
                      <a:endParaRPr lang="en-US" dirty="0"/>
                    </a:p>
                  </a:txBody>
                  <a:tcPr/>
                </a:tc>
                <a:tc>
                  <a:txBody>
                    <a:bodyPr/>
                    <a:lstStyle/>
                    <a:p>
                      <a:pPr algn="ctr"/>
                      <a:r>
                        <a:rPr lang="en-US" dirty="0" smtClean="0"/>
                        <a:t>4  3  1</a:t>
                      </a:r>
                      <a:endParaRPr lang="en-US" dirty="0"/>
                    </a:p>
                  </a:txBody>
                  <a:tcPr/>
                </a:tc>
              </a:tr>
            </a:tbl>
          </a:graphicData>
        </a:graphic>
      </p:graphicFrame>
    </p:spTree>
    <p:extLst>
      <p:ext uri="{BB962C8B-B14F-4D97-AF65-F5344CB8AC3E}">
        <p14:creationId xmlns:p14="http://schemas.microsoft.com/office/powerpoint/2010/main" val="2470840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Backup desktp\Operating System\Summer 2020\downloa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16398" b="23763"/>
          <a:stretch/>
        </p:blipFill>
        <p:spPr bwMode="auto">
          <a:xfrm>
            <a:off x="3057525" y="2923309"/>
            <a:ext cx="3028950" cy="9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41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7848600" cy="990600"/>
          </a:xfrm>
        </p:spPr>
        <p:txBody>
          <a:bodyPr/>
          <a:lstStyle/>
          <a:p>
            <a:pPr>
              <a:defRPr/>
            </a:pPr>
            <a:r>
              <a:rPr lang="en-US" dirty="0" smtClean="0"/>
              <a:t>The Deadlock Problem</a:t>
            </a:r>
          </a:p>
        </p:txBody>
      </p:sp>
      <p:sp>
        <p:nvSpPr>
          <p:cNvPr id="6147" name="Rectangle 3"/>
          <p:cNvSpPr>
            <a:spLocks noGrp="1" noChangeArrowheads="1"/>
          </p:cNvSpPr>
          <p:nvPr>
            <p:ph idx="1"/>
          </p:nvPr>
        </p:nvSpPr>
        <p:spPr>
          <a:xfrm>
            <a:off x="827088" y="1282700"/>
            <a:ext cx="7707312" cy="4813300"/>
          </a:xfrm>
        </p:spPr>
        <p:txBody>
          <a:bodyPr/>
          <a:lstStyle/>
          <a:p>
            <a:r>
              <a:rPr lang="en-US" sz="1800" dirty="0" smtClean="0"/>
              <a:t>A process requests resources; if the resources are not available at that time, the process enters a wait state. It may happen that waiting process will never gain change state, because the resources they have requested are held by other waiting processes. This situation is called a deadlock.</a:t>
            </a:r>
          </a:p>
          <a:p>
            <a:endParaRPr lang="en-US" sz="1800" dirty="0" smtClean="0"/>
          </a:p>
          <a:p>
            <a:pPr marL="0" indent="0">
              <a:buNone/>
            </a:pPr>
            <a:endParaRPr lang="en-US" sz="1800" dirty="0" smtClean="0"/>
          </a:p>
          <a:p>
            <a:pPr>
              <a:buSzPct val="85000"/>
            </a:pPr>
            <a:endParaRPr lang="en-US" sz="3600" dirty="0" smtClean="0"/>
          </a:p>
          <a:p>
            <a:pPr>
              <a:buSzPct val="85000"/>
            </a:pPr>
            <a:endParaRPr lang="en-US" sz="1800" dirty="0" smtClean="0"/>
          </a:p>
          <a:p>
            <a:pPr>
              <a:buSzPct val="85000"/>
            </a:pPr>
            <a:r>
              <a:rPr lang="en-US" sz="1800" dirty="0" smtClean="0"/>
              <a:t>Example </a:t>
            </a:r>
          </a:p>
          <a:p>
            <a:pPr lvl="1"/>
            <a:r>
              <a:rPr lang="en-US" sz="1800" dirty="0" smtClean="0"/>
              <a:t>System has 2 Resources: R1, R2.</a:t>
            </a:r>
          </a:p>
          <a:p>
            <a:pPr lvl="1"/>
            <a:r>
              <a:rPr lang="en-US" sz="1800" i="1" dirty="0" smtClean="0"/>
              <a:t>P1</a:t>
            </a:r>
            <a:r>
              <a:rPr lang="en-US" sz="1800" dirty="0" smtClean="0"/>
              <a:t> and </a:t>
            </a:r>
            <a:r>
              <a:rPr lang="en-US" sz="1800" i="1" dirty="0" smtClean="0"/>
              <a:t>P2</a:t>
            </a:r>
            <a:r>
              <a:rPr lang="en-US" sz="1800" dirty="0" smtClean="0"/>
              <a:t> each hold one resource and each needs another one.</a:t>
            </a:r>
          </a:p>
          <a:p>
            <a:pPr>
              <a:buSzPct val="85000"/>
            </a:pPr>
            <a:endParaRPr lang="en-US" sz="1400" i="1" dirty="0" smtClean="0"/>
          </a:p>
          <a:p>
            <a:pPr lvl="1"/>
            <a:endParaRPr lang="en-US" sz="1800" dirty="0" smtClean="0"/>
          </a:p>
        </p:txBody>
      </p:sp>
      <p:grpSp>
        <p:nvGrpSpPr>
          <p:cNvPr id="39942" name="Group 39941"/>
          <p:cNvGrpSpPr/>
          <p:nvPr/>
        </p:nvGrpSpPr>
        <p:grpSpPr>
          <a:xfrm>
            <a:off x="2569859" y="2979673"/>
            <a:ext cx="3352800" cy="2057400"/>
            <a:chOff x="370746" y="2608119"/>
            <a:chExt cx="3572598" cy="2001981"/>
          </a:xfrm>
          <a:noFill/>
        </p:grpSpPr>
        <p:sp>
          <p:nvSpPr>
            <p:cNvPr id="2" name="Rectangle 1"/>
            <p:cNvSpPr/>
            <p:nvPr/>
          </p:nvSpPr>
          <p:spPr>
            <a:xfrm>
              <a:off x="1808018" y="2608119"/>
              <a:ext cx="7620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sp>
          <p:nvSpPr>
            <p:cNvPr id="7" name="Rectangle 6"/>
            <p:cNvSpPr/>
            <p:nvPr/>
          </p:nvSpPr>
          <p:spPr>
            <a:xfrm>
              <a:off x="1808018" y="4076700"/>
              <a:ext cx="7620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R2</a:t>
              </a:r>
              <a:endParaRPr lang="en-US" dirty="0"/>
            </a:p>
          </p:txBody>
        </p:sp>
        <p:sp>
          <p:nvSpPr>
            <p:cNvPr id="9" name="Oval 8"/>
            <p:cNvSpPr/>
            <p:nvPr/>
          </p:nvSpPr>
          <p:spPr>
            <a:xfrm>
              <a:off x="370746" y="3314489"/>
              <a:ext cx="678873" cy="60532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cxnSp>
          <p:nvCxnSpPr>
            <p:cNvPr id="5" name="Straight Arrow Connector 4"/>
            <p:cNvCxnSpPr>
              <a:stCxn id="2" idx="1"/>
              <a:endCxn id="9" idx="7"/>
            </p:cNvCxnSpPr>
            <p:nvPr/>
          </p:nvCxnSpPr>
          <p:spPr>
            <a:xfrm flipH="1">
              <a:off x="950200" y="2874819"/>
              <a:ext cx="857818" cy="528318"/>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5"/>
              <a:endCxn id="7" idx="1"/>
            </p:cNvCxnSpPr>
            <p:nvPr/>
          </p:nvCxnSpPr>
          <p:spPr>
            <a:xfrm>
              <a:off x="950200" y="3831168"/>
              <a:ext cx="857818" cy="512232"/>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23" idx="3"/>
            </p:cNvCxnSpPr>
            <p:nvPr/>
          </p:nvCxnSpPr>
          <p:spPr>
            <a:xfrm flipV="1">
              <a:off x="2570018" y="3831168"/>
              <a:ext cx="793872" cy="512232"/>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3" idx="1"/>
              <a:endCxn id="2" idx="3"/>
            </p:cNvCxnSpPr>
            <p:nvPr/>
          </p:nvCxnSpPr>
          <p:spPr>
            <a:xfrm flipH="1" flipV="1">
              <a:off x="2570017" y="2874819"/>
              <a:ext cx="793873" cy="528318"/>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264471" y="3314489"/>
              <a:ext cx="678873" cy="60532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grpSp>
      <p:sp>
        <p:nvSpPr>
          <p:cNvPr id="3" name="TextBox 2"/>
          <p:cNvSpPr txBox="1"/>
          <p:nvPr/>
        </p:nvSpPr>
        <p:spPr>
          <a:xfrm rot="19505158">
            <a:off x="2747837" y="3034534"/>
            <a:ext cx="1170513" cy="369332"/>
          </a:xfrm>
          <a:prstGeom prst="rect">
            <a:avLst/>
          </a:prstGeom>
          <a:noFill/>
        </p:spPr>
        <p:txBody>
          <a:bodyPr wrap="none" rtlCol="0">
            <a:spAutoFit/>
          </a:bodyPr>
          <a:lstStyle/>
          <a:p>
            <a:r>
              <a:rPr lang="en-US" dirty="0" smtClean="0"/>
              <a:t>Allocated</a:t>
            </a:r>
            <a:endParaRPr lang="en-US" dirty="0"/>
          </a:p>
        </p:txBody>
      </p:sp>
      <p:sp>
        <p:nvSpPr>
          <p:cNvPr id="14" name="TextBox 13"/>
          <p:cNvSpPr txBox="1"/>
          <p:nvPr/>
        </p:nvSpPr>
        <p:spPr>
          <a:xfrm rot="2245837">
            <a:off x="4555148" y="3086227"/>
            <a:ext cx="1253869" cy="369332"/>
          </a:xfrm>
          <a:prstGeom prst="rect">
            <a:avLst/>
          </a:prstGeom>
          <a:noFill/>
        </p:spPr>
        <p:txBody>
          <a:bodyPr wrap="none" rtlCol="0">
            <a:spAutoFit/>
          </a:bodyPr>
          <a:lstStyle/>
          <a:p>
            <a:r>
              <a:rPr lang="en-US" dirty="0" smtClean="0"/>
              <a:t>Requested</a:t>
            </a:r>
          </a:p>
        </p:txBody>
      </p:sp>
      <p:sp>
        <p:nvSpPr>
          <p:cNvPr id="15" name="TextBox 14"/>
          <p:cNvSpPr txBox="1"/>
          <p:nvPr/>
        </p:nvSpPr>
        <p:spPr>
          <a:xfrm rot="19505158">
            <a:off x="4634177" y="4538310"/>
            <a:ext cx="1170513" cy="369332"/>
          </a:xfrm>
          <a:prstGeom prst="rect">
            <a:avLst/>
          </a:prstGeom>
          <a:noFill/>
        </p:spPr>
        <p:txBody>
          <a:bodyPr wrap="none" rtlCol="0">
            <a:spAutoFit/>
          </a:bodyPr>
          <a:lstStyle/>
          <a:p>
            <a:r>
              <a:rPr lang="en-US" dirty="0" smtClean="0"/>
              <a:t>Allocated</a:t>
            </a:r>
            <a:endParaRPr lang="en-US" dirty="0"/>
          </a:p>
        </p:txBody>
      </p:sp>
      <p:sp>
        <p:nvSpPr>
          <p:cNvPr id="16" name="TextBox 15"/>
          <p:cNvSpPr txBox="1"/>
          <p:nvPr/>
        </p:nvSpPr>
        <p:spPr>
          <a:xfrm rot="2245837">
            <a:off x="2730631" y="4538310"/>
            <a:ext cx="1253869" cy="369332"/>
          </a:xfrm>
          <a:prstGeom prst="rect">
            <a:avLst/>
          </a:prstGeom>
          <a:noFill/>
        </p:spPr>
        <p:txBody>
          <a:bodyPr wrap="none" rtlCol="0">
            <a:spAutoFit/>
          </a:bodyPr>
          <a:lstStyle/>
          <a:p>
            <a:r>
              <a:rPr lang="en-US" dirty="0" smtClean="0"/>
              <a:t>Requested</a:t>
            </a:r>
          </a:p>
        </p:txBody>
      </p:sp>
      <p:sp>
        <p:nvSpPr>
          <p:cNvPr id="17" name="TextBox 16"/>
          <p:cNvSpPr txBox="1"/>
          <p:nvPr/>
        </p:nvSpPr>
        <p:spPr>
          <a:xfrm>
            <a:off x="6159500" y="3365500"/>
            <a:ext cx="1351652" cy="954107"/>
          </a:xfrm>
          <a:prstGeom prst="rect">
            <a:avLst/>
          </a:prstGeom>
          <a:noFill/>
        </p:spPr>
        <p:txBody>
          <a:bodyPr wrap="none" rtlCol="0">
            <a:spAutoFit/>
          </a:bodyPr>
          <a:lstStyle/>
          <a:p>
            <a:r>
              <a:rPr lang="en-US" sz="2800" dirty="0" smtClean="0"/>
              <a:t>P1</a:t>
            </a:r>
            <a:r>
              <a:rPr lang="en-US" sz="2800" dirty="0" smtClean="0">
                <a:sym typeface="Wingdings" pitchFamily="2" charset="2"/>
              </a:rPr>
              <a:t>R1</a:t>
            </a:r>
          </a:p>
          <a:p>
            <a:r>
              <a:rPr lang="en-US" sz="2800" dirty="0" smtClean="0">
                <a:sym typeface="Wingdings" pitchFamily="2" charset="2"/>
              </a:rPr>
              <a:t>P2R2</a:t>
            </a:r>
            <a:endParaRPr lang="en-US" sz="2800" dirty="0" smtClean="0"/>
          </a:p>
        </p:txBody>
      </p:sp>
      <p:sp>
        <p:nvSpPr>
          <p:cNvPr id="18" name="TextBox 17"/>
          <p:cNvSpPr txBox="1"/>
          <p:nvPr/>
        </p:nvSpPr>
        <p:spPr>
          <a:xfrm>
            <a:off x="7505700" y="3373574"/>
            <a:ext cx="1624163" cy="954107"/>
          </a:xfrm>
          <a:prstGeom prst="rect">
            <a:avLst/>
          </a:prstGeom>
          <a:noFill/>
        </p:spPr>
        <p:txBody>
          <a:bodyPr wrap="none" rtlCol="0">
            <a:spAutoFit/>
          </a:bodyPr>
          <a:lstStyle/>
          <a:p>
            <a:r>
              <a:rPr lang="en-US" sz="2800" b="1" dirty="0" smtClean="0">
                <a:solidFill>
                  <a:schemeClr val="bg2">
                    <a:lumMod val="60000"/>
                    <a:lumOff val="40000"/>
                  </a:schemeClr>
                </a:solidFill>
              </a:rPr>
              <a:t>Need R2</a:t>
            </a:r>
          </a:p>
          <a:p>
            <a:r>
              <a:rPr lang="en-US" sz="2800" b="1" dirty="0" smtClean="0">
                <a:solidFill>
                  <a:schemeClr val="bg2">
                    <a:lumMod val="60000"/>
                    <a:lumOff val="40000"/>
                  </a:schemeClr>
                </a:solidFill>
              </a:rPr>
              <a:t>Need R1</a:t>
            </a:r>
          </a:p>
        </p:txBody>
      </p:sp>
    </p:spTree>
    <p:extLst>
      <p:ext uri="{BB962C8B-B14F-4D97-AF65-F5344CB8AC3E}">
        <p14:creationId xmlns:p14="http://schemas.microsoft.com/office/powerpoint/2010/main" val="220390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7924800" cy="838200"/>
          </a:xfrm>
        </p:spPr>
        <p:txBody>
          <a:bodyPr/>
          <a:lstStyle/>
          <a:p>
            <a:pPr>
              <a:defRPr/>
            </a:pPr>
            <a:r>
              <a:rPr lang="en-US" dirty="0" smtClean="0"/>
              <a:t>System Model</a:t>
            </a:r>
          </a:p>
        </p:txBody>
      </p:sp>
      <p:sp>
        <p:nvSpPr>
          <p:cNvPr id="8195" name="Rectangle 3"/>
          <p:cNvSpPr>
            <a:spLocks noGrp="1" noChangeArrowheads="1"/>
          </p:cNvSpPr>
          <p:nvPr>
            <p:ph idx="1"/>
          </p:nvPr>
        </p:nvSpPr>
        <p:spPr>
          <a:xfrm>
            <a:off x="838200" y="1066800"/>
            <a:ext cx="7478712" cy="4746625"/>
          </a:xfrm>
        </p:spPr>
        <p:txBody>
          <a:bodyPr>
            <a:normAutofit fontScale="92500" lnSpcReduction="20000"/>
          </a:bodyPr>
          <a:lstStyle/>
          <a:p>
            <a:r>
              <a:rPr lang="en-US" sz="2000" dirty="0" smtClean="0"/>
              <a:t>A system consist of a </a:t>
            </a:r>
            <a:r>
              <a:rPr lang="en-US" sz="2000" dirty="0" smtClean="0">
                <a:solidFill>
                  <a:srgbClr val="FF0000"/>
                </a:solidFill>
              </a:rPr>
              <a:t>finite</a:t>
            </a:r>
            <a:r>
              <a:rPr lang="en-US" sz="2000" dirty="0" smtClean="0"/>
              <a:t> number of resources to be distributed among a number of competing processes. </a:t>
            </a:r>
            <a:endParaRPr lang="en-US" sz="2000" baseline="-25000" dirty="0" smtClean="0"/>
          </a:p>
          <a:p>
            <a:pPr lvl="1"/>
            <a:r>
              <a:rPr lang="en-US" sz="2000" dirty="0" smtClean="0"/>
              <a:t>Resource types </a:t>
            </a:r>
            <a:r>
              <a:rPr lang="en-US" sz="2000" i="1" dirty="0" smtClean="0"/>
              <a:t>R</a:t>
            </a:r>
            <a:r>
              <a:rPr lang="en-US" sz="2000" baseline="-25000" dirty="0" smtClean="0"/>
              <a:t>1</a:t>
            </a:r>
            <a:r>
              <a:rPr lang="en-US" sz="2000" dirty="0" smtClean="0"/>
              <a:t>, </a:t>
            </a:r>
            <a:r>
              <a:rPr lang="en-US" sz="2000" i="1" dirty="0" smtClean="0"/>
              <a:t>R</a:t>
            </a:r>
            <a:r>
              <a:rPr lang="en-US" sz="2000" baseline="-25000" dirty="0" smtClean="0"/>
              <a:t>2</a:t>
            </a:r>
            <a:r>
              <a:rPr lang="en-US" sz="2000" dirty="0" smtClean="0"/>
              <a:t>, . . ., </a:t>
            </a:r>
            <a:r>
              <a:rPr lang="en-US" sz="2000" i="1" dirty="0" err="1" smtClean="0"/>
              <a:t>R</a:t>
            </a:r>
            <a:r>
              <a:rPr lang="en-US" sz="2000" baseline="-25000" dirty="0" err="1" smtClean="0"/>
              <a:t>m</a:t>
            </a:r>
            <a:r>
              <a:rPr lang="en-US" sz="2000" baseline="-25000" dirty="0" smtClean="0"/>
              <a:t> </a:t>
            </a:r>
            <a:endParaRPr lang="en-US" sz="2000" baseline="-25000" dirty="0"/>
          </a:p>
          <a:p>
            <a:pPr lvl="1"/>
            <a:r>
              <a:rPr lang="en-US" sz="2000" dirty="0" smtClean="0"/>
              <a:t> Process are </a:t>
            </a:r>
            <a:r>
              <a:rPr lang="en-US" sz="2000" i="1" dirty="0" smtClean="0"/>
              <a:t>P</a:t>
            </a:r>
            <a:r>
              <a:rPr lang="en-US" sz="2000" baseline="-25000" dirty="0" smtClean="0"/>
              <a:t>1</a:t>
            </a:r>
            <a:r>
              <a:rPr lang="en-US" sz="2000" dirty="0"/>
              <a:t>, </a:t>
            </a:r>
            <a:r>
              <a:rPr lang="en-US" sz="2000" i="1" dirty="0" smtClean="0"/>
              <a:t>P</a:t>
            </a:r>
            <a:r>
              <a:rPr lang="en-US" sz="2000" baseline="-25000" dirty="0" smtClean="0"/>
              <a:t>2</a:t>
            </a:r>
            <a:r>
              <a:rPr lang="en-US" sz="2000" dirty="0"/>
              <a:t>, . . ., </a:t>
            </a:r>
            <a:r>
              <a:rPr lang="en-US" sz="2000" i="1" dirty="0" err="1" smtClean="0"/>
              <a:t>P</a:t>
            </a:r>
            <a:r>
              <a:rPr lang="en-US" sz="2000" baseline="-25000" dirty="0" err="1"/>
              <a:t>n</a:t>
            </a:r>
            <a:r>
              <a:rPr lang="en-US" sz="2000" baseline="-25000" dirty="0" smtClean="0"/>
              <a:t> </a:t>
            </a:r>
            <a:endParaRPr lang="en-US" sz="2000" baseline="-25000" dirty="0"/>
          </a:p>
          <a:p>
            <a:pPr lvl="1"/>
            <a:endParaRPr lang="en-US" sz="2000" baseline="-25000" dirty="0" smtClean="0"/>
          </a:p>
          <a:p>
            <a:r>
              <a:rPr lang="en-US" sz="2000" dirty="0"/>
              <a:t>Resources are partitioned into several types</a:t>
            </a:r>
          </a:p>
          <a:p>
            <a:pPr marL="457200" lvl="1" indent="0">
              <a:buNone/>
            </a:pPr>
            <a:endParaRPr lang="en-US" sz="2000" baseline="-25000" dirty="0" smtClean="0"/>
          </a:p>
          <a:p>
            <a:pPr lvl="1"/>
            <a:r>
              <a:rPr lang="en-US" sz="2000" i="1" dirty="0"/>
              <a:t>Physical resource for example, </a:t>
            </a:r>
            <a:r>
              <a:rPr lang="en-US" sz="2000" i="1" dirty="0" smtClean="0"/>
              <a:t>CPU cycles, memory space, I/O devices .</a:t>
            </a:r>
          </a:p>
          <a:p>
            <a:pPr lvl="1"/>
            <a:r>
              <a:rPr lang="en-US" sz="2000" dirty="0"/>
              <a:t>L</a:t>
            </a:r>
            <a:r>
              <a:rPr lang="en-US" sz="2000" dirty="0" smtClean="0"/>
              <a:t>ogical resources for example, semaphores, </a:t>
            </a:r>
            <a:r>
              <a:rPr lang="en-US" sz="2000" dirty="0" err="1" smtClean="0"/>
              <a:t>mutex</a:t>
            </a:r>
            <a:r>
              <a:rPr lang="en-US" sz="2000" dirty="0" smtClean="0"/>
              <a:t> locks, and ﬁles.</a:t>
            </a:r>
          </a:p>
          <a:p>
            <a:r>
              <a:rPr lang="en-US" sz="2000" dirty="0" smtClean="0"/>
              <a:t>Each resource type consisting of some number of</a:t>
            </a:r>
            <a:r>
              <a:rPr lang="en-US" sz="2000" dirty="0" smtClean="0">
                <a:solidFill>
                  <a:srgbClr val="FF0000"/>
                </a:solidFill>
              </a:rPr>
              <a:t> identical </a:t>
            </a:r>
            <a:r>
              <a:rPr lang="en-US" sz="2000" dirty="0" smtClean="0"/>
              <a:t>instance. </a:t>
            </a:r>
          </a:p>
          <a:p>
            <a:r>
              <a:rPr lang="en-US" sz="2000" dirty="0" smtClean="0"/>
              <a:t>Each resource type </a:t>
            </a:r>
            <a:r>
              <a:rPr lang="en-US" sz="2000" i="1" dirty="0" err="1" smtClean="0"/>
              <a:t>R</a:t>
            </a:r>
            <a:r>
              <a:rPr lang="en-US" sz="2000" baseline="-25000" dirty="0" err="1" smtClean="0"/>
              <a:t>i</a:t>
            </a:r>
            <a:r>
              <a:rPr lang="en-US" sz="2000" dirty="0" smtClean="0"/>
              <a:t> has </a:t>
            </a:r>
            <a:r>
              <a:rPr lang="en-US" sz="2000" i="1" dirty="0" smtClean="0"/>
              <a:t>W</a:t>
            </a:r>
            <a:r>
              <a:rPr lang="en-US" sz="2000" baseline="-25000" dirty="0" smtClean="0"/>
              <a:t>i</a:t>
            </a:r>
            <a:r>
              <a:rPr lang="en-US" sz="2000" dirty="0" smtClean="0"/>
              <a:t> instances.</a:t>
            </a:r>
          </a:p>
        </p:txBody>
      </p:sp>
    </p:spTree>
    <p:extLst>
      <p:ext uri="{BB962C8B-B14F-4D97-AF65-F5344CB8AC3E}">
        <p14:creationId xmlns:p14="http://schemas.microsoft.com/office/powerpoint/2010/main" val="175389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20000" cy="762000"/>
          </a:xfrm>
        </p:spPr>
        <p:txBody>
          <a:bodyPr/>
          <a:lstStyle/>
          <a:p>
            <a:pPr>
              <a:defRPr/>
            </a:pPr>
            <a:r>
              <a:rPr lang="en-US" dirty="0" smtClean="0"/>
              <a:t>System Model</a:t>
            </a:r>
            <a:endParaRPr lang="en-US" dirty="0"/>
          </a:p>
        </p:txBody>
      </p:sp>
      <p:sp>
        <p:nvSpPr>
          <p:cNvPr id="9219" name="Content Placeholder 2"/>
          <p:cNvSpPr>
            <a:spLocks noGrp="1"/>
          </p:cNvSpPr>
          <p:nvPr>
            <p:ph idx="1"/>
          </p:nvPr>
        </p:nvSpPr>
        <p:spPr/>
        <p:txBody>
          <a:bodyPr>
            <a:normAutofit fontScale="77500" lnSpcReduction="20000"/>
          </a:bodyPr>
          <a:lstStyle/>
          <a:p>
            <a:r>
              <a:rPr lang="en-US" dirty="0"/>
              <a:t>Under the normal mode of operation, a process may utilize a resource in only the following sequence</a:t>
            </a:r>
            <a:r>
              <a:rPr lang="en-US" dirty="0" smtClean="0"/>
              <a:t>:</a:t>
            </a:r>
          </a:p>
          <a:p>
            <a:pPr>
              <a:buFont typeface="Wingdings" pitchFamily="2" charset="2"/>
              <a:buChar char="Ø"/>
            </a:pPr>
            <a:r>
              <a:rPr lang="en-US" dirty="0" smtClean="0"/>
              <a:t> </a:t>
            </a:r>
            <a:r>
              <a:rPr lang="en-US" b="1" dirty="0" smtClean="0"/>
              <a:t>Request:</a:t>
            </a:r>
            <a:r>
              <a:rPr lang="en-US" dirty="0" smtClean="0"/>
              <a:t> </a:t>
            </a:r>
            <a:r>
              <a:rPr lang="en-US" dirty="0"/>
              <a:t>The process requests the resource</a:t>
            </a:r>
            <a:r>
              <a:rPr lang="en-US" dirty="0" smtClean="0"/>
              <a:t>.</a:t>
            </a:r>
          </a:p>
          <a:p>
            <a:pPr>
              <a:buFont typeface="Wingdings" pitchFamily="2" charset="2"/>
              <a:buChar char="Ø"/>
            </a:pPr>
            <a:r>
              <a:rPr lang="en-US" dirty="0" smtClean="0"/>
              <a:t> </a:t>
            </a:r>
            <a:r>
              <a:rPr lang="en-US" b="1" dirty="0" smtClean="0"/>
              <a:t>Use</a:t>
            </a:r>
            <a:r>
              <a:rPr lang="en-US" dirty="0" smtClean="0"/>
              <a:t>: The process can operate on the resource</a:t>
            </a:r>
          </a:p>
          <a:p>
            <a:pPr>
              <a:buFont typeface="Wingdings" pitchFamily="2" charset="2"/>
              <a:buChar char="Ø"/>
            </a:pPr>
            <a:r>
              <a:rPr lang="en-US" dirty="0" smtClean="0"/>
              <a:t> </a:t>
            </a:r>
            <a:r>
              <a:rPr lang="en-US" b="1" dirty="0" smtClean="0"/>
              <a:t>Release</a:t>
            </a:r>
            <a:r>
              <a:rPr lang="en-US" dirty="0"/>
              <a:t>:</a:t>
            </a:r>
            <a:r>
              <a:rPr lang="en-US" dirty="0" smtClean="0"/>
              <a:t> The process releases the resource. </a:t>
            </a:r>
          </a:p>
          <a:p>
            <a:pPr>
              <a:buFont typeface="Wingdings" pitchFamily="2" charset="2"/>
              <a:buChar char="Ø"/>
            </a:pPr>
            <a:endParaRPr lang="en-US" dirty="0"/>
          </a:p>
          <a:p>
            <a:r>
              <a:rPr lang="en-US" b="1" dirty="0"/>
              <a:t>A process must request a resource before using it and must release the resource after using it.</a:t>
            </a:r>
            <a:endParaRPr lang="en-US" b="1" dirty="0" smtClean="0"/>
          </a:p>
        </p:txBody>
      </p:sp>
    </p:spTree>
    <p:extLst>
      <p:ext uri="{BB962C8B-B14F-4D97-AF65-F5344CB8AC3E}">
        <p14:creationId xmlns:p14="http://schemas.microsoft.com/office/powerpoint/2010/main" val="32194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Effect transition="in" filter="fade">
                                      <p:cBhvr>
                                        <p:cTn id="7" dur="1000"/>
                                        <p:tgtEl>
                                          <p:spTgt spid="9219">
                                            <p:txEl>
                                              <p:pRg st="5" end="5"/>
                                            </p:txEl>
                                          </p:spTgt>
                                        </p:tgtEl>
                                      </p:cBhvr>
                                    </p:animEffect>
                                    <p:anim calcmode="lin" valueType="num">
                                      <p:cBhvr>
                                        <p:cTn id="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184672" y="2209801"/>
            <a:ext cx="6477794" cy="2362200"/>
          </a:xfrm>
        </p:spPr>
        <p:txBody>
          <a:bodyPr>
            <a:normAutofit/>
          </a:bodyPr>
          <a:lstStyle/>
          <a:p>
            <a:pPr marL="514350" indent="-514350">
              <a:lnSpc>
                <a:spcPct val="90000"/>
              </a:lnSpc>
              <a:buFont typeface="+mj-lt"/>
              <a:buAutoNum type="arabicPeriod"/>
            </a:pPr>
            <a:r>
              <a:rPr lang="en-US" sz="2800" b="1" dirty="0" smtClean="0"/>
              <a:t>Mutual exclusion</a:t>
            </a:r>
            <a:endParaRPr lang="en-US" sz="2800" dirty="0" smtClean="0"/>
          </a:p>
          <a:p>
            <a:pPr marL="514350" indent="-514350">
              <a:lnSpc>
                <a:spcPct val="90000"/>
              </a:lnSpc>
              <a:buFont typeface="+mj-lt"/>
              <a:buAutoNum type="arabicPeriod"/>
            </a:pPr>
            <a:r>
              <a:rPr lang="en-US" sz="2800" b="1" dirty="0" smtClean="0"/>
              <a:t>Hold and wait</a:t>
            </a:r>
            <a:endParaRPr lang="en-US" sz="2800" dirty="0" smtClean="0"/>
          </a:p>
          <a:p>
            <a:pPr marL="514350" indent="-514350">
              <a:lnSpc>
                <a:spcPct val="90000"/>
              </a:lnSpc>
              <a:buFont typeface="+mj-lt"/>
              <a:buAutoNum type="arabicPeriod"/>
            </a:pPr>
            <a:r>
              <a:rPr lang="en-US" sz="2800" b="1" dirty="0" smtClean="0"/>
              <a:t>No preemption</a:t>
            </a:r>
            <a:endParaRPr lang="en-US" sz="2800" dirty="0" smtClean="0"/>
          </a:p>
          <a:p>
            <a:pPr marL="514350" indent="-514350">
              <a:lnSpc>
                <a:spcPct val="90000"/>
              </a:lnSpc>
              <a:buFont typeface="+mj-lt"/>
              <a:buAutoNum type="arabicPeriod"/>
            </a:pPr>
            <a:r>
              <a:rPr lang="en-US" sz="2800" b="1" dirty="0" smtClean="0"/>
              <a:t>Circular wait</a:t>
            </a:r>
            <a:endParaRPr lang="en-US" sz="2800" dirty="0" smtClean="0"/>
          </a:p>
        </p:txBody>
      </p:sp>
      <p:sp>
        <p:nvSpPr>
          <p:cNvPr id="10244" name="Text Box 5"/>
          <p:cNvSpPr txBox="1">
            <a:spLocks noChangeArrowheads="1"/>
          </p:cNvSpPr>
          <p:nvPr/>
        </p:nvSpPr>
        <p:spPr bwMode="auto">
          <a:xfrm>
            <a:off x="258009" y="1447770"/>
            <a:ext cx="83311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000" dirty="0"/>
              <a:t>Deadlock can arise if four conditions hold </a:t>
            </a:r>
            <a:r>
              <a:rPr lang="en-US" sz="2000" b="1" dirty="0" smtClean="0"/>
              <a:t>simultaneously </a:t>
            </a:r>
            <a:r>
              <a:rPr lang="en-US" sz="2000" dirty="0" smtClean="0"/>
              <a:t>in a system:</a:t>
            </a:r>
            <a:endParaRPr lang="en-US" sz="2000" dirty="0"/>
          </a:p>
        </p:txBody>
      </p:sp>
      <p:sp>
        <p:nvSpPr>
          <p:cNvPr id="5" name="Text Box 5"/>
          <p:cNvSpPr txBox="1">
            <a:spLocks noChangeArrowheads="1"/>
          </p:cNvSpPr>
          <p:nvPr/>
        </p:nvSpPr>
        <p:spPr bwMode="auto">
          <a:xfrm>
            <a:off x="735710" y="4419570"/>
            <a:ext cx="7866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sz="2000" b="1" dirty="0">
                <a:solidFill>
                  <a:srgbClr val="FF0000"/>
                </a:solidFill>
              </a:rPr>
              <a:t>If one of them is not present in a system, no deadlock will arise</a:t>
            </a:r>
          </a:p>
        </p:txBody>
      </p:sp>
      <p:sp>
        <p:nvSpPr>
          <p:cNvPr id="6" name="Title 1"/>
          <p:cNvSpPr txBox="1">
            <a:spLocks/>
          </p:cNvSpPr>
          <p:nvPr/>
        </p:nvSpPr>
        <p:spPr>
          <a:xfrm>
            <a:off x="457200" y="0"/>
            <a:ext cx="8229600" cy="838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4400" dirty="0"/>
          </a:p>
        </p:txBody>
      </p:sp>
      <p:sp>
        <p:nvSpPr>
          <p:cNvPr id="2" name="Title 1"/>
          <p:cNvSpPr>
            <a:spLocks noGrp="1"/>
          </p:cNvSpPr>
          <p:nvPr>
            <p:ph type="title"/>
          </p:nvPr>
        </p:nvSpPr>
        <p:spPr>
          <a:xfrm>
            <a:off x="554037" y="38100"/>
            <a:ext cx="8229600" cy="952500"/>
          </a:xfrm>
        </p:spPr>
        <p:txBody>
          <a:bodyPr/>
          <a:lstStyle/>
          <a:p>
            <a:r>
              <a:rPr lang="en-US" sz="3600" dirty="0"/>
              <a:t>Necessary </a:t>
            </a:r>
            <a:r>
              <a:rPr lang="en-US" sz="3600" dirty="0" smtClean="0"/>
              <a:t>Conditions for Deadlock</a:t>
            </a:r>
            <a:endParaRPr lang="en-US" sz="3600" dirty="0"/>
          </a:p>
        </p:txBody>
      </p:sp>
    </p:spTree>
    <p:extLst>
      <p:ext uri="{BB962C8B-B14F-4D97-AF65-F5344CB8AC3E}">
        <p14:creationId xmlns:p14="http://schemas.microsoft.com/office/powerpoint/2010/main" val="255775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4400" dirty="0" smtClean="0"/>
              <a:t>Necessary Conditions</a:t>
            </a:r>
            <a:endParaRPr lang="en-US" sz="4400" dirty="0"/>
          </a:p>
        </p:txBody>
      </p:sp>
      <p:sp>
        <p:nvSpPr>
          <p:cNvPr id="25" name="Content Placeholder 24"/>
          <p:cNvSpPr>
            <a:spLocks noGrp="1"/>
          </p:cNvSpPr>
          <p:nvPr>
            <p:ph sz="quarter" idx="13"/>
          </p:nvPr>
        </p:nvSpPr>
        <p:spPr/>
        <p:txBody>
          <a:bodyPr/>
          <a:lstStyle/>
          <a:p>
            <a:pPr marL="0" indent="0">
              <a:buNone/>
            </a:pPr>
            <a:r>
              <a:rPr lang="en-US" b="1" dirty="0" smtClean="0"/>
              <a:t>1. Mutual </a:t>
            </a:r>
            <a:r>
              <a:rPr lang="en-US" b="1" dirty="0"/>
              <a:t>exclusion:</a:t>
            </a:r>
            <a:r>
              <a:rPr lang="en-US" dirty="0"/>
              <a:t> At least one resource must be held in a non-sharable mode; only one process at a time can use a resource.</a:t>
            </a:r>
          </a:p>
          <a:p>
            <a:endParaRPr lang="en-US" dirty="0"/>
          </a:p>
          <a:p>
            <a:endParaRPr lang="en-US" dirty="0"/>
          </a:p>
        </p:txBody>
      </p:sp>
      <p:grpSp>
        <p:nvGrpSpPr>
          <p:cNvPr id="48" name="Group 47"/>
          <p:cNvGrpSpPr/>
          <p:nvPr/>
        </p:nvGrpSpPr>
        <p:grpSpPr>
          <a:xfrm>
            <a:off x="4572000" y="1447800"/>
            <a:ext cx="3274891" cy="4700808"/>
            <a:chOff x="4572000" y="1447800"/>
            <a:chExt cx="3274891" cy="4700808"/>
          </a:xfrm>
          <a:noFill/>
        </p:grpSpPr>
        <p:sp>
          <p:nvSpPr>
            <p:cNvPr id="4" name="Rectangle 3"/>
            <p:cNvSpPr/>
            <p:nvPr/>
          </p:nvSpPr>
          <p:spPr>
            <a:xfrm>
              <a:off x="6068188" y="4800600"/>
              <a:ext cx="715119" cy="54816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cxnSp>
          <p:nvCxnSpPr>
            <p:cNvPr id="5" name="Straight Arrow Connector 4"/>
            <p:cNvCxnSpPr>
              <a:stCxn id="4" idx="1"/>
              <a:endCxn id="8" idx="7"/>
            </p:cNvCxnSpPr>
            <p:nvPr/>
          </p:nvCxnSpPr>
          <p:spPr>
            <a:xfrm flipH="1">
              <a:off x="5509338" y="5074683"/>
              <a:ext cx="558850" cy="542943"/>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1"/>
              <a:endCxn id="4" idx="3"/>
            </p:cNvCxnSpPr>
            <p:nvPr/>
          </p:nvCxnSpPr>
          <p:spPr>
            <a:xfrm flipH="1" flipV="1">
              <a:off x="6783307" y="5074683"/>
              <a:ext cx="519780" cy="542943"/>
            </a:xfrm>
            <a:prstGeom prst="straightConnector1">
              <a:avLst/>
            </a:prstGeom>
            <a:grpFill/>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209785" y="55265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sp>
          <p:nvSpPr>
            <p:cNvPr id="8" name="Oval 7"/>
            <p:cNvSpPr/>
            <p:nvPr/>
          </p:nvSpPr>
          <p:spPr>
            <a:xfrm>
              <a:off x="4965534" y="55265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sp>
          <p:nvSpPr>
            <p:cNvPr id="26" name="Rectangle 25"/>
            <p:cNvSpPr/>
            <p:nvPr/>
          </p:nvSpPr>
          <p:spPr>
            <a:xfrm>
              <a:off x="5941163" y="3124200"/>
              <a:ext cx="715119" cy="54816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cxnSp>
          <p:nvCxnSpPr>
            <p:cNvPr id="27" name="Straight Arrow Connector 26"/>
            <p:cNvCxnSpPr>
              <a:stCxn id="26" idx="1"/>
              <a:endCxn id="30" idx="7"/>
            </p:cNvCxnSpPr>
            <p:nvPr/>
          </p:nvCxnSpPr>
          <p:spPr>
            <a:xfrm flipH="1">
              <a:off x="5382313" y="3398283"/>
              <a:ext cx="558850" cy="542943"/>
            </a:xfrm>
            <a:prstGeom prst="straightConnector1">
              <a:avLst/>
            </a:prstGeom>
            <a:grp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082760" y="38501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sp>
          <p:nvSpPr>
            <p:cNvPr id="30" name="Oval 29"/>
            <p:cNvSpPr/>
            <p:nvPr/>
          </p:nvSpPr>
          <p:spPr>
            <a:xfrm>
              <a:off x="4838509" y="38501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sp>
          <p:nvSpPr>
            <p:cNvPr id="38" name="Rectangle 37"/>
            <p:cNvSpPr/>
            <p:nvPr/>
          </p:nvSpPr>
          <p:spPr>
            <a:xfrm>
              <a:off x="5813199" y="1447800"/>
              <a:ext cx="715119" cy="54816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R1</a:t>
              </a:r>
            </a:p>
          </p:txBody>
        </p:sp>
        <p:sp>
          <p:nvSpPr>
            <p:cNvPr id="41" name="Oval 40"/>
            <p:cNvSpPr/>
            <p:nvPr/>
          </p:nvSpPr>
          <p:spPr>
            <a:xfrm>
              <a:off x="6954796" y="21737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P2</a:t>
              </a:r>
            </a:p>
          </p:txBody>
        </p:sp>
        <p:sp>
          <p:nvSpPr>
            <p:cNvPr id="42" name="Oval 41"/>
            <p:cNvSpPr/>
            <p:nvPr/>
          </p:nvSpPr>
          <p:spPr>
            <a:xfrm>
              <a:off x="4710545" y="2173724"/>
              <a:ext cx="637106" cy="622084"/>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cxnSp>
          <p:nvCxnSpPr>
            <p:cNvPr id="44" name="Straight Connector 43"/>
            <p:cNvCxnSpPr/>
            <p:nvPr/>
          </p:nvCxnSpPr>
          <p:spPr>
            <a:xfrm>
              <a:off x="4686777" y="2895600"/>
              <a:ext cx="29193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00" y="4572000"/>
              <a:ext cx="303414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098" name="Picture 2" descr="Right Images, Stock Photos &amp; Vectors | Shutter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54" t="23360" r="51244" b="28848"/>
          <a:stretch/>
        </p:blipFill>
        <p:spPr bwMode="auto">
          <a:xfrm>
            <a:off x="7924800" y="1695614"/>
            <a:ext cx="492222" cy="47811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Right Images, Stock Photos &amp; Vectors | Shutter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591" t="22889" r="8914" b="30392"/>
          <a:stretch/>
        </p:blipFill>
        <p:spPr bwMode="auto">
          <a:xfrm>
            <a:off x="7981852" y="5074682"/>
            <a:ext cx="435170" cy="4518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Right Images, Stock Photos &amp; Vectors | Shutter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54" t="23360" r="51244" b="28848"/>
          <a:stretch/>
        </p:blipFill>
        <p:spPr bwMode="auto">
          <a:xfrm>
            <a:off x="7924800" y="3398283"/>
            <a:ext cx="492222" cy="47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22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21070</TotalTime>
  <Words>3376</Words>
  <Application>Microsoft Office PowerPoint</Application>
  <PresentationFormat>On-screen Show (4:3)</PresentationFormat>
  <Paragraphs>713</Paragraphs>
  <Slides>45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Arial</vt:lpstr>
      <vt:lpstr>Arimo</vt:lpstr>
      <vt:lpstr>Helvetica</vt:lpstr>
      <vt:lpstr>Symbol</vt:lpstr>
      <vt:lpstr>Webdings</vt:lpstr>
      <vt:lpstr>Wingdings</vt:lpstr>
      <vt:lpstr>Monotype Sorts</vt:lpstr>
      <vt:lpstr>Helvetica Neue</vt:lpstr>
      <vt:lpstr>Freestyle Script</vt:lpstr>
      <vt:lpstr>Times New Roman</vt:lpstr>
      <vt:lpstr>Arial Rounded MT Bold</vt:lpstr>
      <vt:lpstr>ＭＳ Ｐゴシック</vt:lpstr>
      <vt:lpstr>1_os-w-java</vt:lpstr>
      <vt:lpstr>os-w-java</vt:lpstr>
      <vt:lpstr>Chapter 7:  Deadlocks </vt:lpstr>
      <vt:lpstr>Covered in chapter 7</vt:lpstr>
      <vt:lpstr>Chapter Objectives</vt:lpstr>
      <vt:lpstr>Bridge Crossing Example</vt:lpstr>
      <vt:lpstr>The Deadlock Problem</vt:lpstr>
      <vt:lpstr>System Model</vt:lpstr>
      <vt:lpstr>System Model</vt:lpstr>
      <vt:lpstr>Necessary Conditions for Deadlock</vt:lpstr>
      <vt:lpstr>Necessary Conditions</vt:lpstr>
      <vt:lpstr>Necessary Conditions</vt:lpstr>
      <vt:lpstr>Necessary Conditions</vt:lpstr>
      <vt:lpstr>Necessary Conditions</vt:lpstr>
      <vt:lpstr>Resource-Allocation Graph</vt:lpstr>
      <vt:lpstr>Resource-Allocation Graph (Cont.)</vt:lpstr>
      <vt:lpstr>Example of a Resource Allocation Graph</vt:lpstr>
      <vt:lpstr>Basic Facts</vt:lpstr>
      <vt:lpstr>Resource Allocation Graph With A Deadlock</vt:lpstr>
      <vt:lpstr>Resource Allocation Graph With A Cycle But No Deadlock</vt:lpstr>
      <vt:lpstr>Methods for Handling Deadlocks</vt:lpstr>
      <vt:lpstr>Methods for Handling Deadlocks</vt:lpstr>
      <vt:lpstr>Deadlock Prevention</vt:lpstr>
      <vt:lpstr>Deadlock Prevention (Cont.)</vt:lpstr>
      <vt:lpstr>Deadlock Prevention (Cont.)</vt:lpstr>
      <vt:lpstr>Deadlock Prevention (Cont.)</vt:lpstr>
      <vt:lpstr>Deadlock Prevention (Cont.)</vt:lpstr>
      <vt:lpstr>Methods for Handling Deadlocks</vt:lpstr>
      <vt:lpstr>Deadlock Avoidance</vt:lpstr>
      <vt:lpstr>Safe-Unsafe State</vt:lpstr>
      <vt:lpstr>Example of a Safe-unsafe state</vt:lpstr>
      <vt:lpstr>Safe state</vt:lpstr>
      <vt:lpstr>Unsafe state</vt:lpstr>
      <vt:lpstr>Safe, Unsafe , Deadlock State </vt:lpstr>
      <vt:lpstr>Banker’s Algorithm</vt:lpstr>
      <vt:lpstr>Data Structures for the Banker’s Algorithm </vt:lpstr>
      <vt:lpstr>Banker's Safety Algorithm</vt:lpstr>
      <vt:lpstr>Example of Banker’s Algorithm</vt:lpstr>
      <vt:lpstr>Example of Banker’s safety Algorithm</vt:lpstr>
      <vt:lpstr>PowerPoint Presentation</vt:lpstr>
      <vt:lpstr>Banker’s Resource-request Algorithm</vt:lpstr>
      <vt:lpstr>Example of Banker’s Resource-request Algorithm</vt:lpstr>
      <vt:lpstr>Example of Banker’s Resource-request Algorithm</vt:lpstr>
      <vt:lpstr>Verify with Banker’s safety Algorithm</vt:lpstr>
      <vt:lpstr>Are following requests get accepted?</vt:lpstr>
      <vt:lpstr>Are following requests get accepted?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Narzu Tarannum(NAT) Reff: BIS</dc:title>
  <dc:creator>User</dc:creator>
  <cp:lastModifiedBy>User</cp:lastModifiedBy>
  <cp:revision>243</cp:revision>
  <dcterms:modified xsi:type="dcterms:W3CDTF">2020-09-04T14:08:41Z</dcterms:modified>
</cp:coreProperties>
</file>