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403" r:id="rId11"/>
    <p:sldId id="404" r:id="rId12"/>
    <p:sldId id="342" r:id="rId13"/>
    <p:sldId id="343" r:id="rId14"/>
    <p:sldId id="348" r:id="rId15"/>
    <p:sldId id="399" r:id="rId16"/>
    <p:sldId id="349" r:id="rId17"/>
    <p:sldId id="350" r:id="rId18"/>
    <p:sldId id="351" r:id="rId19"/>
    <p:sldId id="352" r:id="rId20"/>
    <p:sldId id="353" r:id="rId21"/>
    <p:sldId id="360" r:id="rId22"/>
    <p:sldId id="361" r:id="rId23"/>
    <p:sldId id="362" r:id="rId24"/>
    <p:sldId id="363" r:id="rId25"/>
    <p:sldId id="419" r:id="rId26"/>
    <p:sldId id="365" r:id="rId27"/>
    <p:sldId id="366" r:id="rId28"/>
    <p:sldId id="367" r:id="rId29"/>
    <p:sldId id="400" r:id="rId30"/>
    <p:sldId id="369" r:id="rId31"/>
    <p:sldId id="370" r:id="rId32"/>
    <p:sldId id="371" r:id="rId33"/>
    <p:sldId id="372" r:id="rId34"/>
    <p:sldId id="373" r:id="rId35"/>
    <p:sldId id="374" r:id="rId36"/>
    <p:sldId id="395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0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>
            <a:extLst>
              <a:ext uri="{FF2B5EF4-FFF2-40B4-BE49-F238E27FC236}">
                <a16:creationId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A9070E-1FCE-4DD4-AEED-61B1DD5C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F3319BC-D57C-4115-A220-CA1578D2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>
            <a:extLst>
              <a:ext uri="{FF2B5EF4-FFF2-40B4-BE49-F238E27FC236}">
                <a16:creationId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>
            <a:extLst>
              <a:ext uri="{FF2B5EF4-FFF2-40B4-BE49-F238E27FC236}">
                <a16:creationId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>
            <a:extLst>
              <a:ext uri="{FF2B5EF4-FFF2-40B4-BE49-F238E27FC236}">
                <a16:creationId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>
            <a:extLst>
              <a:ext uri="{FF2B5EF4-FFF2-40B4-BE49-F238E27FC236}">
                <a16:creationId xmlns:a16="http://schemas.microsoft.com/office/drawing/2014/main" id="{503BE3B8-8709-416F-955A-C1B867F7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E9933E8-7EB8-47B5-A34A-BA868C63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 dirty="0"/>
              <a:t>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" y="113506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4" y="1062038"/>
            <a:ext cx="7669764" cy="46609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system libraries and program code combined by the loader into the binary program image</a:t>
            </a:r>
          </a:p>
          <a:p>
            <a:r>
              <a:rPr lang="en-US" altLang="en-US" dirty="0"/>
              <a:t>Dynamic linking –linking postponed until execution time</a:t>
            </a:r>
            <a:endParaRPr lang="en-US" altLang="en-US" sz="800" dirty="0"/>
          </a:p>
          <a:p>
            <a:r>
              <a:rPr lang="en-US" altLang="en-US" dirty="0"/>
              <a:t>Small piece of code,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</a:t>
            </a:r>
            <a:r>
              <a:rPr lang="en-US" altLang="en-US" dirty="0"/>
              <a:t>, used to locate the appropriate memory-resident library routine</a:t>
            </a:r>
            <a:endParaRPr lang="en-US" altLang="en-US" sz="800" dirty="0"/>
          </a:p>
          <a:p>
            <a:r>
              <a:rPr lang="en-US" altLang="en-US" dirty="0"/>
              <a:t>Stub replaces itself with the address of the routine, and executes the routine</a:t>
            </a:r>
            <a:endParaRPr lang="en-US" altLang="en-US" sz="800" dirty="0"/>
          </a:p>
          <a:p>
            <a:r>
              <a:rPr lang="en-US" altLang="en-US" dirty="0"/>
              <a:t>Operating system checks if routine is in processes</a:t>
            </a:r>
            <a:r>
              <a:rPr lang="ja-JP" altLang="en-US" dirty="0"/>
              <a:t>’</a:t>
            </a:r>
            <a:r>
              <a:rPr lang="en-US" altLang="ja-JP" dirty="0"/>
              <a:t> memory address</a:t>
            </a:r>
          </a:p>
          <a:p>
            <a:pPr lvl="1"/>
            <a:r>
              <a:rPr lang="en-US" altLang="en-US" dirty="0"/>
              <a:t>If not in address space, add to address space</a:t>
            </a:r>
            <a:endParaRPr lang="en-US" altLang="en-US" sz="800" dirty="0"/>
          </a:p>
          <a:p>
            <a:r>
              <a:rPr lang="en-US" altLang="en-US" dirty="0"/>
              <a:t>Dynamic linking is particularly useful for libraries</a:t>
            </a:r>
            <a:endParaRPr lang="en-US" altLang="en-US" sz="800" dirty="0"/>
          </a:p>
          <a:p>
            <a:r>
              <a:rPr lang="en-US" altLang="en-US" dirty="0"/>
              <a:t>System 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libraries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93" y="232005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Hardware Support for Relocation and Limit Registers</a:t>
            </a:r>
          </a:p>
        </p:txBody>
      </p:sp>
      <p:pic>
        <p:nvPicPr>
          <p:cNvPr id="20483" name="Picture 4" descr="8">
            <a:extLst>
              <a:ext uri="{FF2B5EF4-FFF2-40B4-BE49-F238E27FC236}">
                <a16:creationId xmlns:a16="http://schemas.microsoft.com/office/drawing/2014/main" id="{8B9138A6-75B5-441A-842E-43E123D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329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32622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138238"/>
            <a:ext cx="7604449" cy="4821237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  <a:p>
            <a:r>
              <a:rPr lang="en-US" altLang="en-US" dirty="0"/>
              <a:t>Page sizes growing over time</a:t>
            </a:r>
          </a:p>
          <a:p>
            <a:pPr lvl="1"/>
            <a:r>
              <a:rPr lang="en-US" altLang="en-US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4" y="1146175"/>
            <a:ext cx="7725746" cy="4686300"/>
          </a:xfrm>
        </p:spPr>
        <p:txBody>
          <a:bodyPr/>
          <a:lstStyle/>
          <a:p>
            <a:r>
              <a:rPr lang="en-US" altLang="en-US" dirty="0"/>
              <a:t>Page table is kept in main 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two-memory access problem can be solved by the use of a special fast-lookup hardware cache called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translation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look-aside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TLBs</a:t>
            </a:r>
            <a:r>
              <a:rPr lang="en-US" altLang="en-US" dirty="0"/>
              <a:t>) (also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associative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6" y="222674"/>
            <a:ext cx="836022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101" y="1146175"/>
            <a:ext cx="7144399" cy="4606925"/>
          </a:xfrm>
        </p:spPr>
        <p:txBody>
          <a:bodyPr/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r>
              <a:rPr lang="en-US" altLang="en-US" dirty="0"/>
              <a:t>TLBs typically small (64 to 1,024 entries)</a:t>
            </a:r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permanent fast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688424" cy="1690687"/>
          </a:xfrm>
        </p:spPr>
        <p:txBody>
          <a:bodyPr/>
          <a:lstStyle/>
          <a:p>
            <a:r>
              <a:rPr lang="en-US" altLang="en-US" dirty="0"/>
              <a:t>Need to censure that a process can only access those addresses in it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 With TLB</a:t>
            </a:r>
            <a:endParaRPr lang="en-US" altLang="en-US" sz="2400" dirty="0"/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1C10ED-0838-45BF-9D06-E530E5EF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Access Time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1905E63-D1E4-48E6-BE3E-4EFB204C3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231638"/>
            <a:ext cx="7772400" cy="483555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§"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Hit ratio – percentage of times that a page number is found in the  TLB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dirty="0">
                <a:sym typeface="Symbol" pitchFamily="18" charset="2"/>
              </a:rPr>
              <a:t>80% hit ratio means that we find the desired  page number  in the TLB 80% of the time.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Suppose that 10 nanoseconds to access memory. 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If we find the desired page in TLB then a mapped-memory access take 10 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Otherwise we need two memory access so it is 20 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Effective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Time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EAT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	               EAT = </a:t>
            </a:r>
            <a:r>
              <a:rPr lang="en-US" altLang="en-US" dirty="0">
                <a:sym typeface="Symbol" pitchFamily="18" charset="2"/>
              </a:rPr>
              <a:t>0.80 x 10 + 0.20 x 20 = 12 </a:t>
            </a:r>
            <a:r>
              <a:rPr lang="en-US" altLang="en-US" dirty="0"/>
              <a:t> nanoseconds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 implying 20% slowdown in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Consider  amore realistic hit ratio of 99%,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     EAT = 0.99 x 10 + 0.01 x 20 = 10.1ns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implying  only 1% slowdown in access time.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5" y="1157288"/>
            <a:ext cx="7651102" cy="4468812"/>
          </a:xfrm>
        </p:spPr>
        <p:txBody>
          <a:bodyPr/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Any violations result in a trap to the kernel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-95603"/>
            <a:ext cx="8112611" cy="9032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Valid (v) or Invalid (i) Bit In A Page Table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51286D0E-48B1-4A77-B77D-2A6859C8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13421"/>
            <a:ext cx="7734788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</a:p>
          <a:p>
            <a:pPr lvl="1"/>
            <a:r>
              <a:rPr lang="en-US" altLang="en-US" dirty="0"/>
              <a:t>Similar to multiple threads sharing the same process space</a:t>
            </a:r>
          </a:p>
          <a:p>
            <a:pPr lvl="1"/>
            <a:r>
              <a:rPr lang="en-US" altLang="en-US" dirty="0"/>
              <a:t>Also useful for interprocess communication if sharing of read-write pages is allowed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dirty="0"/>
              <a:t>Each process keeps a separate copy of the code and data</a:t>
            </a:r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 Example</a:t>
            </a:r>
            <a:endParaRPr lang="en-US" altLang="en-US" sz="2400" dirty="0"/>
          </a:p>
        </p:txBody>
      </p:sp>
      <p:pic>
        <p:nvPicPr>
          <p:cNvPr id="40963" name="Picture 5" descr="W:\os-book\OS10\slide-dir\os-figures\9_14.jpg">
            <a:extLst>
              <a:ext uri="{FF2B5EF4-FFF2-40B4-BE49-F238E27FC236}">
                <a16:creationId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212850"/>
            <a:ext cx="397351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ABA6F6-3348-45EF-9241-C55F4F2E5F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92" y="346499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692" y="1334278"/>
            <a:ext cx="7665488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 algn="just"/>
            <a:r>
              <a:rPr lang="en-US" altLang="en-US" b="1" dirty="0"/>
              <a:t>Compile time</a:t>
            </a:r>
            <a:r>
              <a:rPr lang="en-US" altLang="en-US" dirty="0"/>
              <a:t>:  If you know at compile time where the process will reside in memory, then absolute code can be generated. For example, if you know that, a process will reside starting at location R, then the generated compile code will start at that location an d extend up from there. If, at some later time, the starting location changes, then it will be necessary to recompile this code.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705" y="239976"/>
            <a:ext cx="7632442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corresponding to logical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12927</TotalTime>
  <Words>2107</Words>
  <Application>Microsoft Office PowerPoint</Application>
  <PresentationFormat>On-screen Show (4:3)</PresentationFormat>
  <Paragraphs>231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Main Memory</vt:lpstr>
      <vt:lpstr>Background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Dynamic Linking</vt:lpstr>
      <vt:lpstr>Contiguous Allocation</vt:lpstr>
      <vt:lpstr>Contiguous Allocation (Cont.)</vt:lpstr>
      <vt:lpstr>Hardware Support for Relocation and Limit Registers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End of Chapter 9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350</cp:revision>
  <cp:lastPrinted>2013-09-30T19:34:56Z</cp:lastPrinted>
  <dcterms:created xsi:type="dcterms:W3CDTF">2011-01-13T23:43:38Z</dcterms:created>
  <dcterms:modified xsi:type="dcterms:W3CDTF">2020-09-13T18:42:55Z</dcterms:modified>
</cp:coreProperties>
</file>