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09"/>
  </p:notesMasterIdLst>
  <p:handoutMasterIdLst>
    <p:handoutMasterId r:id="rId110"/>
  </p:handoutMasterIdLst>
  <p:sldIdLst>
    <p:sldId id="331" r:id="rId2"/>
    <p:sldId id="332" r:id="rId3"/>
    <p:sldId id="333" r:id="rId4"/>
    <p:sldId id="334" r:id="rId5"/>
    <p:sldId id="399" r:id="rId6"/>
    <p:sldId id="335" r:id="rId7"/>
    <p:sldId id="336" r:id="rId8"/>
    <p:sldId id="337" r:id="rId9"/>
    <p:sldId id="338" r:id="rId10"/>
    <p:sldId id="339" r:id="rId11"/>
    <p:sldId id="340" r:id="rId12"/>
    <p:sldId id="400" r:id="rId13"/>
    <p:sldId id="401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404" r:id="rId22"/>
    <p:sldId id="405" r:id="rId23"/>
    <p:sldId id="406" r:id="rId24"/>
    <p:sldId id="407" r:id="rId25"/>
    <p:sldId id="408" r:id="rId26"/>
    <p:sldId id="410" r:id="rId27"/>
    <p:sldId id="411" r:id="rId28"/>
    <p:sldId id="413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431" r:id="rId45"/>
    <p:sldId id="432" r:id="rId46"/>
    <p:sldId id="403" r:id="rId47"/>
    <p:sldId id="348" r:id="rId48"/>
    <p:sldId id="349" r:id="rId49"/>
    <p:sldId id="435" r:id="rId50"/>
    <p:sldId id="433" r:id="rId51"/>
    <p:sldId id="436" r:id="rId52"/>
    <p:sldId id="437" r:id="rId53"/>
    <p:sldId id="438" r:id="rId54"/>
    <p:sldId id="439" r:id="rId55"/>
    <p:sldId id="441" r:id="rId56"/>
    <p:sldId id="442" r:id="rId57"/>
    <p:sldId id="443" r:id="rId58"/>
    <p:sldId id="444" r:id="rId59"/>
    <p:sldId id="445" r:id="rId60"/>
    <p:sldId id="447" r:id="rId61"/>
    <p:sldId id="448" r:id="rId62"/>
    <p:sldId id="449" r:id="rId63"/>
    <p:sldId id="450" r:id="rId64"/>
    <p:sldId id="434" r:id="rId65"/>
    <p:sldId id="350" r:id="rId66"/>
    <p:sldId id="351" r:id="rId67"/>
    <p:sldId id="451" r:id="rId68"/>
    <p:sldId id="453" r:id="rId69"/>
    <p:sldId id="454" r:id="rId70"/>
    <p:sldId id="455" r:id="rId71"/>
    <p:sldId id="456" r:id="rId72"/>
    <p:sldId id="457" r:id="rId73"/>
    <p:sldId id="458" r:id="rId74"/>
    <p:sldId id="459" r:id="rId75"/>
    <p:sldId id="460" r:id="rId76"/>
    <p:sldId id="461" r:id="rId77"/>
    <p:sldId id="462" r:id="rId78"/>
    <p:sldId id="463" r:id="rId79"/>
    <p:sldId id="464" r:id="rId80"/>
    <p:sldId id="465" r:id="rId81"/>
    <p:sldId id="466" r:id="rId82"/>
    <p:sldId id="467" r:id="rId83"/>
    <p:sldId id="468" r:id="rId84"/>
    <p:sldId id="469" r:id="rId85"/>
    <p:sldId id="470" r:id="rId86"/>
    <p:sldId id="471" r:id="rId87"/>
    <p:sldId id="472" r:id="rId88"/>
    <p:sldId id="473" r:id="rId89"/>
    <p:sldId id="474" r:id="rId90"/>
    <p:sldId id="475" r:id="rId91"/>
    <p:sldId id="476" r:id="rId92"/>
    <p:sldId id="477" r:id="rId93"/>
    <p:sldId id="478" r:id="rId94"/>
    <p:sldId id="479" r:id="rId95"/>
    <p:sldId id="480" r:id="rId96"/>
    <p:sldId id="481" r:id="rId97"/>
    <p:sldId id="482" r:id="rId98"/>
    <p:sldId id="483" r:id="rId99"/>
    <p:sldId id="484" r:id="rId100"/>
    <p:sldId id="452" r:id="rId101"/>
    <p:sldId id="352" r:id="rId102"/>
    <p:sldId id="353" r:id="rId103"/>
    <p:sldId id="354" r:id="rId104"/>
    <p:sldId id="355" r:id="rId105"/>
    <p:sldId id="356" r:id="rId106"/>
    <p:sldId id="357" r:id="rId107"/>
    <p:sldId id="397" r:id="rId108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0000"/>
    <a:srgbClr val="CCECFF"/>
    <a:srgbClr val="66C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60" y="7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079F390-1F99-44A0-A3C7-EDB50F0BBA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02DCC8C-A5AA-4225-A74D-BBE47D05A01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E089897E-CE73-40E4-832E-FBC648B6542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AE4E1022-D385-4E91-8A8C-95651278A55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DBE4D560-3555-49D9-8CDE-5861758B68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647B487-55AB-420A-A64F-DE4108D679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4445A12-700F-4118-A96C-4B67477AA53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CCF6DDC-0883-49B4-80BD-51986FF4A9A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B4E4660-CD53-4207-887C-DC12D653BD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12AC70D-EC91-4BFA-9DA0-ED2A022C64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46C2B190-855D-4B7B-987B-E5665F34A8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B584F14-D243-4FEC-8971-6E925789DD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4023CBE-5B8C-4082-A73F-7C4FC8292C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E82D726-EE78-474D-9373-D18CAE941705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A1A768F-0130-41FC-AFE3-33CE44B078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2BFAEA3-D8AC-4F92-85F2-CCB7655F47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C608C827-18E1-4FC8-9F36-BF771AED6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331C988-0BFB-4005-8699-965E68295C8D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5D2DB857-708B-4CF9-83F3-13A3D0371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D09EDF6B-E530-4FE2-B53B-299F8C88B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AF675028-C1BF-4147-9721-AEF6D1CB77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49A7235-11C5-4AEC-9344-04793062F15A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AD05A93C-CE1C-486A-ABF2-8FC0803DC8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7F6AA782-45AE-4F91-BF60-EDE0563E6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5A7B9131-F0DC-4816-A52A-9C3E95043E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795D3FD-DCDF-4FCB-A2E9-2CBE46A1CC9E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A5DF33C-F5F6-4B77-8441-769CC600C2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B836061-6605-4F86-BE25-DBD4E0175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6221913A-3228-4E92-8ADC-6317456E89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0AA5CD-DCD4-4A41-9DA3-CA6B1E5E100C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95C57BD-CE78-462D-8CD4-F4B54A44F5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3294226-43A9-4294-8FF2-5D2FB091C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E3539A5D-42AB-46C5-BF22-DAA8CFBA01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1E90D4-E236-4740-A505-0D6AE7A22734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E97331EC-BA32-455A-9E26-BF81A28483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1E059A95-4620-4E0A-9908-AB9168A34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78EDEB7B-72A9-4EFF-A58E-9974283A84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925AADD-7A29-4FFD-80BB-138CE08C8FC4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0C870E13-300A-4BD1-84D3-BF7AF64B7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CFAF09E9-4F18-4917-9909-B34310983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CF390B2E-73B8-4314-951A-7C5C9B6B0A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2B4D046-4676-4F17-B512-5C6710AC5EDB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17CAD6EC-5D0B-41E8-A007-ABA08FFE68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AFB039B-7373-492C-A8F7-12D626A9B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FBFD8141-96CF-4F35-9D66-4585FD7626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E58DC1F-AA28-406C-9999-95962B4F213F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FF9C55F-FAF6-48C0-BD38-F119FDBD91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F0D3E644-5840-4A95-9CF0-34D9C8E80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A902660-388A-4A81-82E3-7EF1A6212B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357AE5E-31F3-4BBC-BB5B-249FEF9A4873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1689719-F6AE-4696-84A8-06213F9842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1C134731-F58E-4947-949C-237B32EE7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A902660-388A-4A81-82E3-7EF1A6212B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357AE5E-31F3-4BBC-BB5B-249FEF9A4873}" type="slidenum">
              <a:rPr lang="en-US" altLang="en-US" smtClean="0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1689719-F6AE-4696-84A8-06213F9842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1C134731-F58E-4947-949C-237B32EE7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3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EE9AD8BF-C0B4-4DB3-974B-FFA33DA3BD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DBB4BD7-C315-47D0-9489-92E15025A6F2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EB26311-2377-48B2-BC9E-6FD472D5FD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F34FA00-827C-44CE-B4D5-98F5FE365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E97CE508-0EBA-464A-9039-DCA69DC511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B06CCFD-BE22-4F4E-B1F5-1C6621B3DAE3}" type="slidenum">
              <a:rPr lang="en-US" altLang="en-US" smtClean="0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82967689-A9EC-473B-AFE9-C33D51DA10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18DCF672-59E6-4F7E-8178-4F14A6FCA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EAA8C569-C705-4A1D-83CD-905DE004E7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EF4C590-83EB-43AC-A15B-ABA861E821A5}" type="slidenum">
              <a:rPr lang="en-US" altLang="en-US" smtClean="0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F917FF00-4295-4F99-8D27-F982365190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359B8BA6-AEE7-48E3-8CAB-374695B0D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EAA8C569-C705-4A1D-83CD-905DE004E7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EF4C590-83EB-43AC-A15B-ABA861E821A5}" type="slidenum">
              <a:rPr lang="en-US" altLang="en-US" smtClean="0">
                <a:latin typeface="Times New Roman" panose="02020603050405020304" pitchFamily="18" charset="0"/>
              </a:rPr>
              <a:pPr/>
              <a:t>64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F917FF00-4295-4F99-8D27-F982365190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359B8BA6-AEE7-48E3-8CAB-374695B0D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336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22106010-F687-4F7B-894D-56097F81FC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ED6976-46D6-4C58-9DA4-3982DF25DBA4}" type="slidenum">
              <a:rPr lang="en-US" altLang="en-US" smtClean="0">
                <a:latin typeface="Times New Roman" panose="02020603050405020304" pitchFamily="18" charset="0"/>
              </a:rPr>
              <a:pPr/>
              <a:t>65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C3B6168B-368D-44E3-90BA-2DC9A4395F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9F1F82BB-722F-46B9-BE93-7F5FC92FF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374D19E0-F51A-450A-A495-DEFC650FA2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68B3AED-6E2A-478D-A863-C3753E5E77AA}" type="slidenum">
              <a:rPr lang="en-US" altLang="en-US" smtClean="0">
                <a:latin typeface="Times New Roman" panose="02020603050405020304" pitchFamily="18" charset="0"/>
              </a:rPr>
              <a:pPr/>
              <a:t>66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8B5F5DEE-3456-4860-A1A3-A68E8841B4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31FC5EC-FE82-465D-9C75-1F688E89B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374D19E0-F51A-450A-A495-DEFC650FA2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68B3AED-6E2A-478D-A863-C3753E5E77AA}" type="slidenum">
              <a:rPr lang="en-US" altLang="en-US" smtClean="0">
                <a:latin typeface="Times New Roman" panose="02020603050405020304" pitchFamily="18" charset="0"/>
              </a:rPr>
              <a:pPr/>
              <a:t>100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8B5F5DEE-3456-4860-A1A3-A68E8841B4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31FC5EC-FE82-465D-9C75-1F688E89B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4392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D1755435-4FD7-430D-9380-8FF29265A2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C93594-7C28-4683-AEA1-8345FA53D5FC}" type="slidenum">
              <a:rPr lang="en-US" altLang="en-US" smtClean="0">
                <a:latin typeface="Times New Roman" panose="02020603050405020304" pitchFamily="18" charset="0"/>
              </a:rPr>
              <a:pPr/>
              <a:t>101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4538277-1B93-4B23-A374-B6D0D2B1F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2982692B-7F93-4A12-B664-1425EBB47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6957B805-B27C-4820-94A8-49CD18A1B0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1BDF92-05D0-43F8-BFC2-BA3560E34192}" type="slidenum">
              <a:rPr lang="en-US" altLang="en-US" smtClean="0">
                <a:latin typeface="Times New Roman" panose="02020603050405020304" pitchFamily="18" charset="0"/>
              </a:rPr>
              <a:pPr/>
              <a:t>102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5191D83E-0AE6-4397-83CF-4A7C5E2701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E49CE7DF-C532-416D-8764-E08D35A295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A947B8B4-89F8-462D-8D66-3599C616D7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00CB0E7-04F7-470B-89B7-CF1BF196EC84}" type="slidenum">
              <a:rPr lang="en-US" altLang="en-US" smtClean="0">
                <a:latin typeface="Times New Roman" panose="02020603050405020304" pitchFamily="18" charset="0"/>
              </a:rPr>
              <a:pPr/>
              <a:t>103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45495C9B-0DEF-4CD3-B660-1E451870C9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D328E15D-9D95-4E06-94DF-E9AA968A8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3B63271F-0A3B-41D2-8069-113F44063F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FD38C7F-FDAB-4234-92DB-A4C462F8DDF3}" type="slidenum">
              <a:rPr lang="en-US" altLang="en-US" smtClean="0">
                <a:latin typeface="Times New Roman" panose="02020603050405020304" pitchFamily="18" charset="0"/>
              </a:rPr>
              <a:pPr/>
              <a:t>104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AB23B9E7-BCC9-4744-AFBB-D6096C047D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6C0289A2-3230-4D47-B5D7-287A0C22D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E5C879E-3452-430E-A02A-5E71BF766E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03678EF-DCE7-48A9-91B2-E09843D02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92DD52A5-72DC-4C00-8175-C3F0A3BE4F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CAE0987-21C4-4385-9C9C-7044BF8090C1}" type="slidenum">
              <a:rPr lang="en-US" altLang="en-US" smtClean="0">
                <a:latin typeface="Times New Roman" panose="02020603050405020304" pitchFamily="18" charset="0"/>
              </a:rPr>
              <a:pPr/>
              <a:t>105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9934E7D2-87B9-4326-93E2-16D5D93F56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BCADAFE2-BE38-45A8-84F4-7582B0967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39486CA9-0D28-42FA-B67A-8E7D53E317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320D3AE-2120-433B-9A2A-6F55ABAF3C8F}" type="slidenum">
              <a:rPr lang="en-US" altLang="en-US" smtClean="0">
                <a:latin typeface="Times New Roman" panose="02020603050405020304" pitchFamily="18" charset="0"/>
              </a:rPr>
              <a:pPr/>
              <a:t>106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30028B40-CD44-4C4D-8BD1-7289020FBE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27936314-53DF-40A9-B0A6-935010B7F2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597A25A9-AFC4-413E-B064-6E2DF48F8B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DF0300-3800-438E-ADD3-C4668E4A3678}" type="slidenum">
              <a:rPr lang="en-US" altLang="en-US" smtClean="0">
                <a:latin typeface="Times New Roman" panose="02020603050405020304" pitchFamily="18" charset="0"/>
              </a:rPr>
              <a:pPr/>
              <a:t>107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6E8E75C2-3DE4-4E01-B105-7A5DB0F78F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6B69C6F6-7EF3-4B0C-936E-BEA32AAFE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F84B0E74-5D28-4EF5-9DCE-FCDF04DD84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756DF15-E3B8-4A3D-9C69-82C139A1F00D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1C544F6-8F95-4953-B5F8-5614075FF4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F22AE08-A40E-4E18-B50D-80A450AFD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7DDEDA53-221A-45B5-83DA-CF1C764677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2117893-2DB5-4252-83CD-DA28DEF707B3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482E3EC-5CB3-4847-ACE4-D2E6ACB706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52EBC1C-910A-42FE-9EE8-7BBA6B336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179795B0-13FB-47FD-A219-8D60350CF3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585BB2F-DC4A-4108-99C0-809684FD70FC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A14BF1C-8A2F-4174-8532-F3497AD59F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632748E-2625-463F-BE04-D336E54A1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CEB6E303-3057-4385-94D4-A0166FF909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8C8D7E4-A1A4-439B-8A34-71023EC9EE8A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5A71A11-00BF-4DFE-AF90-BCBDF0526C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2AFC70C-AFD4-40E0-AB2D-7BEFAFD7BC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0783590F-6D86-4407-83D3-824E3FDB99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DC9C31B-EB9C-49C1-A3FD-10F547D17203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921553E-2859-4400-AAFF-530F0130A4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A8E0885B-AD05-42FD-B84C-58039A714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94F62BA-C9D9-4AFD-8676-17FC8C9AD8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072E0D-05B3-45AD-B272-88060D27914E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94DCF52-9037-488F-9354-F4EEF4F391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57E6F60-A75D-480C-8740-94724BEE6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C65EFA7-9246-4D61-B6AF-294DDCE324D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08E93972-776D-4A51-B430-6C001742C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8B1C6FF-1BDF-4AB2-8D74-184EF0239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9763C690-7144-40E5-BB61-4EF4E2BEF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0280D75A-303A-4BF2-B71E-832B59FAB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5A530E9-D171-4728-AF30-9E5DF6DBF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BFFDFCE5-56C5-419D-B83C-E7AABA3C9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AA4B52AF-A465-483C-93FB-8113DA66C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1" name="Picture 20">
            <a:extLst>
              <a:ext uri="{FF2B5EF4-FFF2-40B4-BE49-F238E27FC236}">
                <a16:creationId xmlns:a16="http://schemas.microsoft.com/office/drawing/2014/main" id="{B7DD3698-6E9F-4288-97F2-A10B2A50B9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76200"/>
            <a:ext cx="771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100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8903CEB9-408B-4C2D-BFBB-B416E4280F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76200"/>
            <a:ext cx="771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575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760F85F0-DD8A-418E-883F-AE659C80F8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76200"/>
            <a:ext cx="771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723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045A4165-774C-4CD3-8E89-25D081DBB5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525" y="277813"/>
            <a:ext cx="771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0" y="277813"/>
            <a:ext cx="7590204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112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EDA4DEF2-0C84-4B92-881A-117CD47107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76200"/>
            <a:ext cx="771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687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>
            <a:extLst>
              <a:ext uri="{FF2B5EF4-FFF2-40B4-BE49-F238E27FC236}">
                <a16:creationId xmlns:a16="http://schemas.microsoft.com/office/drawing/2014/main" id="{80FE622E-C2A3-4E40-A666-41D680DF67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76200"/>
            <a:ext cx="771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431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>
            <a:extLst>
              <a:ext uri="{FF2B5EF4-FFF2-40B4-BE49-F238E27FC236}">
                <a16:creationId xmlns:a16="http://schemas.microsoft.com/office/drawing/2014/main" id="{9AADED39-4E45-43F3-B215-EE9A5A6869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76200"/>
            <a:ext cx="771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21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>
            <a:extLst>
              <a:ext uri="{FF2B5EF4-FFF2-40B4-BE49-F238E27FC236}">
                <a16:creationId xmlns:a16="http://schemas.microsoft.com/office/drawing/2014/main" id="{465F2FA6-E7CE-4ECB-A235-4BA633A792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76200"/>
            <a:ext cx="771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576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>
            <a:extLst>
              <a:ext uri="{FF2B5EF4-FFF2-40B4-BE49-F238E27FC236}">
                <a16:creationId xmlns:a16="http://schemas.microsoft.com/office/drawing/2014/main" id="{0D0B6A2F-2E4D-4095-94FC-E1E363DD55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76200"/>
            <a:ext cx="771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46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>
            <a:extLst>
              <a:ext uri="{FF2B5EF4-FFF2-40B4-BE49-F238E27FC236}">
                <a16:creationId xmlns:a16="http://schemas.microsoft.com/office/drawing/2014/main" id="{CD7A9943-2D5C-43FA-848A-CB6E15C979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76200"/>
            <a:ext cx="771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155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>
            <a:extLst>
              <a:ext uri="{FF2B5EF4-FFF2-40B4-BE49-F238E27FC236}">
                <a16:creationId xmlns:a16="http://schemas.microsoft.com/office/drawing/2014/main" id="{394EDFFF-F1A3-4001-BC13-BFAA2CD43C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76200"/>
            <a:ext cx="771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73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92945D6F-279A-4DAC-BDC4-31AEE33AF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959DF272-FD55-4582-A4FC-1DD456CDD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93DFF03-5257-43F2-B549-AF21CF5BC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7F68A2F-4695-4E12-BF29-F5C9A8E2B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753DD37B-69BE-4097-94A6-FB0BAA8B4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9A5C649D-B432-46A7-B9AC-F6C8CCB2C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C4A4C2D1-F55B-489A-8A8E-580962C81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959E4691-FDCE-4FDB-BF35-7F0DBB318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6.</a:t>
            </a:r>
            <a:fld id="{45D78C2C-1F03-4320-82E8-E232A2473CDA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6E33F02E-BEBA-4633-B7D7-C5D6D4DFB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8D8D86BB-2561-420A-A978-F19FD19C2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61AD14C8-E56F-456C-AFBD-1FF5D779A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4830831-4FA0-4F3A-8997-C94D2EEE92D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826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6:  CPU Scheduling</a:t>
            </a:r>
          </a:p>
        </p:txBody>
      </p:sp>
      <p:sp>
        <p:nvSpPr>
          <p:cNvPr id="15363" name="TextBox 1">
            <a:extLst>
              <a:ext uri="{FF2B5EF4-FFF2-40B4-BE49-F238E27FC236}">
                <a16:creationId xmlns:a16="http://schemas.microsoft.com/office/drawing/2014/main" id="{8EB7ED33-6DC1-4260-95B9-51F0122EA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013" y="4867275"/>
            <a:ext cx="27876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>
                <a:latin typeface="Tahoma" panose="020B0604030504040204" pitchFamily="34" charset="0"/>
                <a:cs typeface="Tahoma" panose="020B0604030504040204" pitchFamily="34" charset="0"/>
              </a:rPr>
              <a:t>Presented by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 b="1">
                <a:latin typeface="Tahoma" panose="020B0604030504040204" pitchFamily="34" charset="0"/>
                <a:cs typeface="Tahoma" panose="020B0604030504040204" pitchFamily="34" charset="0"/>
              </a:rPr>
              <a:t>Mostafijur Rahman Akhond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 b="1">
                <a:latin typeface="Tahoma" panose="020B0604030504040204" pitchFamily="34" charset="0"/>
                <a:cs typeface="Tahoma" panose="020B0604030504040204" pitchFamily="34" charset="0"/>
              </a:rPr>
              <a:t>Lecturer, CSE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 b="1">
                <a:latin typeface="Tahoma" panose="020B0604030504040204" pitchFamily="34" charset="0"/>
                <a:cs typeface="Tahoma" panose="020B0604030504040204" pitchFamily="34" charset="0"/>
              </a:rPr>
              <a:t>Brac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B6309D4-9F8C-4BC8-A86C-F13A4B96F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138113"/>
            <a:ext cx="7513638" cy="576262"/>
          </a:xfrm>
        </p:spPr>
        <p:txBody>
          <a:bodyPr/>
          <a:lstStyle/>
          <a:p>
            <a:pPr eaLnBrk="1" hangingPunct="1"/>
            <a:r>
              <a:rPr lang="en-US" altLang="en-US" sz="2400"/>
              <a:t>Scheduling Algorithm Optimization Criteria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AA7FC30-0407-46FE-9A8C-F782451B65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174750"/>
            <a:ext cx="6115050" cy="4483100"/>
          </a:xfrm>
        </p:spPr>
        <p:txBody>
          <a:bodyPr/>
          <a:lstStyle/>
          <a:p>
            <a:r>
              <a:rPr lang="en-US" altLang="en-US"/>
              <a:t>Max CPU utilization</a:t>
            </a:r>
          </a:p>
          <a:p>
            <a:r>
              <a:rPr lang="en-US" altLang="en-US"/>
              <a:t>Max throughput</a:t>
            </a:r>
          </a:p>
          <a:p>
            <a:r>
              <a:rPr lang="en-US" altLang="en-US"/>
              <a:t>Min turnaround time </a:t>
            </a:r>
          </a:p>
          <a:p>
            <a:r>
              <a:rPr lang="en-US" altLang="en-US"/>
              <a:t>Min waiting time </a:t>
            </a:r>
          </a:p>
          <a:p>
            <a:r>
              <a:rPr lang="en-US" altLang="en-US"/>
              <a:t>Min response time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5F7DEAE-00B3-4200-A20E-318C67A292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8900" y="139700"/>
            <a:ext cx="7750175" cy="647700"/>
          </a:xfrm>
        </p:spPr>
        <p:txBody>
          <a:bodyPr/>
          <a:lstStyle/>
          <a:p>
            <a:pPr eaLnBrk="1" hangingPunct="1"/>
            <a:r>
              <a:rPr lang="en-US" altLang="en-US"/>
              <a:t>Example of RR with Time Quantum = 4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C13EF66-03A6-418D-BFB6-B6E922664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088" y="1193800"/>
            <a:ext cx="7351712" cy="44831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dirty="0"/>
              <a:t>		</a:t>
            </a:r>
            <a:r>
              <a:rPr lang="en-US" altLang="en-US" u="sng" dirty="0"/>
              <a:t>Process</a:t>
            </a:r>
            <a:r>
              <a:rPr lang="en-US" altLang="en-US" dirty="0"/>
              <a:t>	</a:t>
            </a:r>
            <a:r>
              <a:rPr lang="en-US" altLang="en-US" u="sng" dirty="0"/>
              <a:t>Burst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i="1" dirty="0"/>
              <a:t>		P</a:t>
            </a:r>
            <a:r>
              <a:rPr lang="en-US" altLang="en-US" i="1" baseline="-25000" dirty="0"/>
              <a:t>1	</a:t>
            </a:r>
            <a:r>
              <a:rPr lang="en-US" altLang="en-US" dirty="0"/>
              <a:t>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	 </a:t>
            </a:r>
            <a:r>
              <a:rPr lang="en-US" altLang="en-US" dirty="0"/>
              <a:t>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	</a:t>
            </a:r>
            <a:r>
              <a:rPr lang="en-US" altLang="en-US" dirty="0"/>
              <a:t>3	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dirty="0"/>
              <a:t>The Gantt chart is: 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dirty="0"/>
              <a:t>Typically, higher average turnaround than SJF, but better </a:t>
            </a:r>
            <a:r>
              <a:rPr lang="en-US" altLang="en-US" b="1" i="1" dirty="0"/>
              <a:t>response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dirty="0"/>
              <a:t>q should be large compared to context switch time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dirty="0"/>
              <a:t>q usually 10ms to 100ms, context switch &lt; 10 </a:t>
            </a:r>
            <a:r>
              <a:rPr lang="en-US" altLang="en-US" dirty="0" err="1"/>
              <a:t>usec</a:t>
            </a:r>
            <a:endParaRPr lang="en-US" altLang="en-US" dirty="0"/>
          </a:p>
        </p:txBody>
      </p:sp>
      <p:pic>
        <p:nvPicPr>
          <p:cNvPr id="60420" name="Picture 1">
            <a:extLst>
              <a:ext uri="{FF2B5EF4-FFF2-40B4-BE49-F238E27FC236}">
                <a16:creationId xmlns:a16="http://schemas.microsoft.com/office/drawing/2014/main" id="{84A2E902-083B-4736-A14E-55425C81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3227388"/>
            <a:ext cx="6770687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1883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61321F8-A361-4E22-AAAD-DB49DDCD4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3625" y="182563"/>
            <a:ext cx="7829550" cy="525462"/>
          </a:xfrm>
        </p:spPr>
        <p:txBody>
          <a:bodyPr/>
          <a:lstStyle/>
          <a:p>
            <a:pPr eaLnBrk="1" hangingPunct="1"/>
            <a:r>
              <a:rPr lang="en-US" altLang="en-US" sz="2800"/>
              <a:t>Time Quantum and Context Switch Time</a:t>
            </a:r>
          </a:p>
        </p:txBody>
      </p:sp>
      <p:pic>
        <p:nvPicPr>
          <p:cNvPr id="62467" name="Picture 7">
            <a:extLst>
              <a:ext uri="{FF2B5EF4-FFF2-40B4-BE49-F238E27FC236}">
                <a16:creationId xmlns:a16="http://schemas.microsoft.com/office/drawing/2014/main" id="{112243EA-898E-42F9-8AC4-C4F9BB402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9388"/>
            <a:ext cx="6527800" cy="290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64156F0-6099-4E30-9B71-CBA528178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0263" y="266700"/>
            <a:ext cx="8535987" cy="457200"/>
          </a:xfrm>
        </p:spPr>
        <p:txBody>
          <a:bodyPr/>
          <a:lstStyle/>
          <a:p>
            <a:pPr eaLnBrk="1" hangingPunct="1"/>
            <a:r>
              <a:rPr lang="en-US" altLang="en-US" sz="2400"/>
              <a:t>Turnaround Time Varies With The Time Quantum</a:t>
            </a:r>
          </a:p>
        </p:txBody>
      </p:sp>
      <p:pic>
        <p:nvPicPr>
          <p:cNvPr id="64515" name="Picture 7">
            <a:extLst>
              <a:ext uri="{FF2B5EF4-FFF2-40B4-BE49-F238E27FC236}">
                <a16:creationId xmlns:a16="http://schemas.microsoft.com/office/drawing/2014/main" id="{E74DA5E3-B0C0-442C-93F3-95F6BBE3A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1379538"/>
            <a:ext cx="5005387" cy="41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TextBox 3">
            <a:extLst>
              <a:ext uri="{FF2B5EF4-FFF2-40B4-BE49-F238E27FC236}">
                <a16:creationId xmlns:a16="http://schemas.microsoft.com/office/drawing/2014/main" id="{DD0E16F8-C92C-4D1E-ADCA-2B3D4E5E6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3744913"/>
            <a:ext cx="23129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9" rIns="91417" bIns="45709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300">
                <a:latin typeface="Verdana" panose="020B0604030504040204" pitchFamily="34" charset="0"/>
              </a:rPr>
              <a:t>80% of CPU bursts should be shorter than q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D09DF7C-6011-4FCD-993A-3EED6DA5B2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3138" y="153988"/>
            <a:ext cx="7713662" cy="576262"/>
          </a:xfrm>
        </p:spPr>
        <p:txBody>
          <a:bodyPr/>
          <a:lstStyle/>
          <a:p>
            <a:pPr eaLnBrk="1" hangingPunct="1"/>
            <a:r>
              <a:rPr lang="en-US" altLang="en-US"/>
              <a:t>Multilevel Queue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0D314C60-5DB1-4E39-BDCC-0B7A11077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4550" y="1068388"/>
            <a:ext cx="7537450" cy="5221287"/>
          </a:xfrm>
        </p:spPr>
        <p:txBody>
          <a:bodyPr/>
          <a:lstStyle/>
          <a:p>
            <a:r>
              <a:rPr lang="en-US" altLang="en-US"/>
              <a:t>Ready queue is partitioned into separate queues, eg: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foreground</a:t>
            </a:r>
            <a:r>
              <a:rPr lang="en-US" altLang="en-US"/>
              <a:t> (interactive)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background</a:t>
            </a:r>
            <a:r>
              <a:rPr lang="en-US" altLang="en-US"/>
              <a:t> (batch)</a:t>
            </a:r>
          </a:p>
          <a:p>
            <a:r>
              <a:rPr lang="en-US" altLang="en-US"/>
              <a:t>Process permanently in a given queue</a:t>
            </a:r>
            <a:endParaRPr lang="en-US" altLang="en-US" sz="800"/>
          </a:p>
          <a:p>
            <a:r>
              <a:rPr lang="en-US" altLang="en-US"/>
              <a:t>Each queue has its own scheduling algorithm:</a:t>
            </a:r>
          </a:p>
          <a:p>
            <a:pPr lvl="1"/>
            <a:r>
              <a:rPr lang="en-US" altLang="en-US"/>
              <a:t>foreground – RR</a:t>
            </a:r>
          </a:p>
          <a:p>
            <a:pPr lvl="1"/>
            <a:r>
              <a:rPr lang="en-US" altLang="en-US"/>
              <a:t>background – FCFS</a:t>
            </a:r>
            <a:endParaRPr lang="en-US" altLang="en-US" sz="800"/>
          </a:p>
          <a:p>
            <a:r>
              <a:rPr lang="en-US" altLang="en-US"/>
              <a:t>Scheduling must be done between the queues:</a:t>
            </a:r>
          </a:p>
          <a:p>
            <a:pPr lvl="1"/>
            <a:r>
              <a:rPr lang="en-US" altLang="en-US"/>
              <a:t>Fixed priority scheduling; (i.e., serve all from foreground then from background).  Possibility of starvation.</a:t>
            </a:r>
          </a:p>
          <a:p>
            <a:pPr lvl="1"/>
            <a:r>
              <a:rPr lang="en-US" altLang="en-US"/>
              <a:t>Time slice – each queue gets a certain amount of CPU time which it can schedule amongst its processes; i.e., 80% to foreground in RR</a:t>
            </a:r>
          </a:p>
          <a:p>
            <a:pPr lvl="1"/>
            <a:r>
              <a:rPr lang="en-US" altLang="en-US"/>
              <a:t>20% to background in FCFS 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5BBE1692-D6C7-49E1-A8FB-103A3A39E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0613" y="188913"/>
            <a:ext cx="7596187" cy="576262"/>
          </a:xfrm>
        </p:spPr>
        <p:txBody>
          <a:bodyPr/>
          <a:lstStyle/>
          <a:p>
            <a:pPr eaLnBrk="1" hangingPunct="1"/>
            <a:r>
              <a:rPr lang="en-US" altLang="en-US"/>
              <a:t>Multilevel Queue Scheduling</a:t>
            </a:r>
          </a:p>
        </p:txBody>
      </p:sp>
      <p:pic>
        <p:nvPicPr>
          <p:cNvPr id="68611" name="Picture 4" descr="5">
            <a:extLst>
              <a:ext uri="{FF2B5EF4-FFF2-40B4-BE49-F238E27FC236}">
                <a16:creationId xmlns:a16="http://schemas.microsoft.com/office/drawing/2014/main" id="{E9366215-7AF8-4D25-8CFD-857D40D52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466850"/>
            <a:ext cx="66865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4503C2DA-843E-4149-BC38-515A14B58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239713"/>
            <a:ext cx="8026400" cy="576262"/>
          </a:xfrm>
        </p:spPr>
        <p:txBody>
          <a:bodyPr/>
          <a:lstStyle/>
          <a:p>
            <a:pPr eaLnBrk="1" hangingPunct="1"/>
            <a:r>
              <a:rPr lang="en-US" altLang="en-US"/>
              <a:t>Multilevel Feedback Queue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95434DB5-AEFE-471B-8227-90C928881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9488" y="1468438"/>
            <a:ext cx="7351712" cy="4483100"/>
          </a:xfrm>
        </p:spPr>
        <p:txBody>
          <a:bodyPr/>
          <a:lstStyle/>
          <a:p>
            <a:r>
              <a:rPr lang="en-US" altLang="en-US"/>
              <a:t>A process can move between the various queues; aging can be implemented this way</a:t>
            </a:r>
          </a:p>
          <a:p>
            <a:r>
              <a:rPr lang="en-US" altLang="en-US"/>
              <a:t>Multilevel-feedback-queue scheduler defined by the following parameters:</a:t>
            </a:r>
          </a:p>
          <a:p>
            <a:pPr lvl="1"/>
            <a:r>
              <a:rPr lang="en-US" altLang="en-US"/>
              <a:t>number of queues</a:t>
            </a:r>
          </a:p>
          <a:p>
            <a:pPr lvl="1"/>
            <a:r>
              <a:rPr lang="en-US" altLang="en-US"/>
              <a:t>scheduling algorithms for each queue</a:t>
            </a:r>
          </a:p>
          <a:p>
            <a:pPr lvl="1"/>
            <a:r>
              <a:rPr lang="en-US" altLang="en-US"/>
              <a:t>method used to determine when to upgrade a process</a:t>
            </a:r>
          </a:p>
          <a:p>
            <a:pPr lvl="1"/>
            <a:r>
              <a:rPr lang="en-US" altLang="en-US"/>
              <a:t>method used to determine when to demote a process</a:t>
            </a:r>
          </a:p>
          <a:p>
            <a:pPr lvl="1"/>
            <a:r>
              <a:rPr lang="en-US" altLang="en-US"/>
              <a:t>method used to determine which queue a process will enter when that process needs service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D4B2835B-C129-4142-B615-2A948D187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0800"/>
            <a:ext cx="7710488" cy="679450"/>
          </a:xfrm>
        </p:spPr>
        <p:txBody>
          <a:bodyPr/>
          <a:lstStyle/>
          <a:p>
            <a:pPr eaLnBrk="1" hangingPunct="1"/>
            <a:r>
              <a:rPr lang="en-US" altLang="en-US"/>
              <a:t>Example of Multilevel Feedback Queue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8B95021-CC08-4321-B0D5-D8C1A69A8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4065588" cy="4530725"/>
          </a:xfrm>
        </p:spPr>
        <p:txBody>
          <a:bodyPr/>
          <a:lstStyle/>
          <a:p>
            <a:r>
              <a:rPr lang="en-US" altLang="en-US"/>
              <a:t>Three queues: </a:t>
            </a:r>
          </a:p>
          <a:p>
            <a:pPr lvl="1"/>
            <a:r>
              <a:rPr lang="en-US" altLang="en-US" sz="1400" i="1"/>
              <a:t>Q</a:t>
            </a:r>
            <a:r>
              <a:rPr lang="en-US" altLang="en-US" sz="1400" baseline="-25000"/>
              <a:t>0</a:t>
            </a:r>
            <a:r>
              <a:rPr lang="en-US" altLang="en-US" sz="1400"/>
              <a:t> – RR with time quantum 8 milliseconds</a:t>
            </a:r>
          </a:p>
          <a:p>
            <a:pPr lvl="1"/>
            <a:r>
              <a:rPr lang="en-US" altLang="en-US" sz="1400" i="1"/>
              <a:t>Q</a:t>
            </a:r>
            <a:r>
              <a:rPr lang="en-US" altLang="en-US" sz="1400" baseline="-25000"/>
              <a:t>1</a:t>
            </a:r>
            <a:r>
              <a:rPr lang="en-US" altLang="en-US" sz="1400"/>
              <a:t> – RR time quantum 16 milliseconds</a:t>
            </a:r>
          </a:p>
          <a:p>
            <a:pPr lvl="1"/>
            <a:r>
              <a:rPr lang="en-US" altLang="en-US" sz="1400" i="1"/>
              <a:t>Q</a:t>
            </a:r>
            <a:r>
              <a:rPr lang="en-US" altLang="en-US" sz="1400" baseline="-25000"/>
              <a:t>2</a:t>
            </a:r>
            <a:r>
              <a:rPr lang="en-US" altLang="en-US" sz="1400"/>
              <a:t> – FCFS</a:t>
            </a:r>
          </a:p>
          <a:p>
            <a:pPr lvl="1"/>
            <a:endParaRPr lang="en-US" altLang="en-US" sz="1400"/>
          </a:p>
          <a:p>
            <a:r>
              <a:rPr lang="en-US" altLang="en-US"/>
              <a:t>Scheduling</a:t>
            </a:r>
          </a:p>
          <a:p>
            <a:pPr lvl="1"/>
            <a:r>
              <a:rPr lang="en-US" altLang="en-US" sz="1400"/>
              <a:t>A new job enters queue </a:t>
            </a:r>
            <a:r>
              <a:rPr lang="en-US" altLang="en-US" sz="1400" i="1"/>
              <a:t>Q</a:t>
            </a:r>
            <a:r>
              <a:rPr lang="en-US" altLang="en-US" sz="1400" i="1" baseline="-25000"/>
              <a:t>0</a:t>
            </a:r>
            <a:r>
              <a:rPr lang="en-US" altLang="en-US" sz="1400" i="1"/>
              <a:t> </a:t>
            </a:r>
            <a:r>
              <a:rPr lang="en-US" altLang="en-US" sz="1400"/>
              <a:t>which is served</a:t>
            </a:r>
            <a:r>
              <a:rPr lang="en-US" altLang="en-US" sz="1400" i="1"/>
              <a:t> </a:t>
            </a:r>
            <a:r>
              <a:rPr lang="en-US" altLang="en-US" sz="1400"/>
              <a:t>FCFS</a:t>
            </a:r>
          </a:p>
          <a:p>
            <a:pPr lvl="2"/>
            <a:r>
              <a:rPr lang="en-US" altLang="en-US" sz="1400"/>
              <a:t>When it gains CPU, job receives 8 milliseconds</a:t>
            </a:r>
          </a:p>
          <a:p>
            <a:pPr lvl="2"/>
            <a:r>
              <a:rPr lang="en-US" altLang="en-US" sz="1400"/>
              <a:t>If it does not finish in 8 milliseconds, job is moved to queue </a:t>
            </a:r>
            <a:r>
              <a:rPr lang="en-US" altLang="en-US" sz="1400" i="1"/>
              <a:t>Q</a:t>
            </a:r>
            <a:r>
              <a:rPr lang="en-US" altLang="en-US" sz="1400" baseline="-25000"/>
              <a:t>1</a:t>
            </a:r>
            <a:endParaRPr lang="en-US" altLang="en-US" sz="1400"/>
          </a:p>
          <a:p>
            <a:pPr lvl="1"/>
            <a:r>
              <a:rPr lang="en-US" altLang="en-US" sz="1400"/>
              <a:t>At </a:t>
            </a:r>
            <a:r>
              <a:rPr lang="en-US" altLang="en-US" sz="1400" i="1"/>
              <a:t>Q</a:t>
            </a:r>
            <a:r>
              <a:rPr lang="en-US" altLang="en-US" sz="1400" baseline="-25000"/>
              <a:t>1</a:t>
            </a:r>
            <a:r>
              <a:rPr lang="en-US" altLang="en-US" sz="1400"/>
              <a:t> job is again served FCFS and receives 16 additional milliseconds</a:t>
            </a:r>
          </a:p>
          <a:p>
            <a:pPr lvl="2"/>
            <a:r>
              <a:rPr lang="en-US" altLang="en-US" sz="1400"/>
              <a:t>If it still does not complete, it is preempted and moved to queue </a:t>
            </a:r>
            <a:r>
              <a:rPr lang="en-US" altLang="en-US" sz="1400" i="1"/>
              <a:t>Q</a:t>
            </a:r>
            <a:r>
              <a:rPr lang="en-US" altLang="en-US" sz="1400" baseline="-25000"/>
              <a:t>2</a:t>
            </a:r>
            <a:endParaRPr lang="en-US" altLang="en-US" sz="1400"/>
          </a:p>
        </p:txBody>
      </p:sp>
      <p:pic>
        <p:nvPicPr>
          <p:cNvPr id="72708" name="Picture 4" descr="5">
            <a:extLst>
              <a:ext uri="{FF2B5EF4-FFF2-40B4-BE49-F238E27FC236}">
                <a16:creationId xmlns:a16="http://schemas.microsoft.com/office/drawing/2014/main" id="{AE2BF890-9780-421F-8AF9-34E530742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159000"/>
            <a:ext cx="3862388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40A5C253-A7E1-4DAE-995D-A04FF1D60A7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9BF7E92-2941-4392-96A3-9235D8B22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68288"/>
            <a:ext cx="7997825" cy="457200"/>
          </a:xfrm>
        </p:spPr>
        <p:txBody>
          <a:bodyPr/>
          <a:lstStyle/>
          <a:p>
            <a:pPr eaLnBrk="1" hangingPunct="1"/>
            <a:r>
              <a:rPr lang="en-US" altLang="en-US" sz="2400"/>
              <a:t>First- Come, First-Served (FCFS) Scheduling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1C18F07-4577-4D07-8561-66CFCD339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3438" y="1250950"/>
            <a:ext cx="7566025" cy="4114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600"/>
              <a:t>		</a:t>
            </a:r>
            <a:r>
              <a:rPr lang="en-US" altLang="en-US" u="sng"/>
              <a:t>Process</a:t>
            </a:r>
            <a:r>
              <a:rPr lang="en-US" altLang="en-US"/>
              <a:t>	</a:t>
            </a:r>
            <a:r>
              <a:rPr lang="en-US" altLang="en-US" u="sng"/>
              <a:t>Burst Time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/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3	 </a:t>
            </a:r>
            <a:r>
              <a:rPr lang="en-US" altLang="en-US"/>
              <a:t>3</a:t>
            </a:r>
            <a:r>
              <a:rPr lang="en-US" altLang="en-US" i="1" baseline="-25000"/>
              <a:t> 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/>
              <a:t>Suppose that the processes arrive in the order: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 ,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/>
              <a:t> , </a:t>
            </a:r>
            <a:r>
              <a:rPr lang="en-US" altLang="en-US" i="1"/>
              <a:t>P</a:t>
            </a:r>
            <a:r>
              <a:rPr lang="en-US" altLang="en-US" i="1" baseline="-25000"/>
              <a:t>3  </a:t>
            </a:r>
            <a:br>
              <a:rPr lang="en-US" altLang="en-US" i="1" baseline="-25000"/>
            </a:b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/>
              <a:t>FCFS: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P2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/>
        </p:nvGraphicFramePr>
        <p:xfrm>
          <a:off x="1558925" y="1573213"/>
          <a:ext cx="7235825" cy="2046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1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23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18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4758B9-7031-45F5-8B37-EC54E0BEDFF7}"/>
              </a:ext>
            </a:extLst>
          </p:cNvPr>
          <p:cNvSpPr/>
          <p:nvPr/>
        </p:nvSpPr>
        <p:spPr bwMode="auto">
          <a:xfrm>
            <a:off x="387350" y="2662238"/>
            <a:ext cx="800100" cy="18478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5644B5-3A51-42BA-88F1-55C7D2509148}"/>
              </a:ext>
            </a:extLst>
          </p:cNvPr>
          <p:cNvSpPr/>
          <p:nvPr/>
        </p:nvSpPr>
        <p:spPr bwMode="auto">
          <a:xfrm>
            <a:off x="385763" y="2657475"/>
            <a:ext cx="801687" cy="18478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18F920-F4E9-4A97-AAA0-77451A20460D}"/>
              </a:ext>
            </a:extLst>
          </p:cNvPr>
          <p:cNvSpPr/>
          <p:nvPr/>
        </p:nvSpPr>
        <p:spPr bwMode="auto">
          <a:xfrm>
            <a:off x="385763" y="2657475"/>
            <a:ext cx="801687" cy="18478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CAE726-5712-44D6-9642-5270FBDC5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050" y="4957763"/>
            <a:ext cx="490538" cy="37465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P1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8F19C4-CB86-4FE2-87E1-C71E1925C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050" y="4957763"/>
            <a:ext cx="490538" cy="37465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P2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ECC2F8-F5D9-4DDF-A499-4247511D4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050" y="4957763"/>
            <a:ext cx="490538" cy="37465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P3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792064-2646-414E-A518-A5A2E42B1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050" y="4957763"/>
            <a:ext cx="490538" cy="37465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    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97860F-17C7-4611-9752-D57A30009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201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CD68C10-6067-4A00-BA74-EE1C31D77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5188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879C44-DE7F-4592-8DA2-2904D450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5188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23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B4A6CFB-C768-4CE3-B507-A505B4CB6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24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FCC60D-8DD3-400B-BB5A-2CCBD0DDF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5188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25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D5596B6-A77A-447A-90D8-260FF451E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81538"/>
            <a:ext cx="914400" cy="885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26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DF232-1289-4423-AA73-5DEDB932D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679950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27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4D28B71-7E1A-487D-BD53-A89E88851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775" y="467201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28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7B55041-61DC-402E-A4E4-6601A01A5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675188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29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61CCECB-6B03-4773-B55F-66BDE24E7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4675188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CDA5B3-0C3E-4F7C-A380-7F5E909D7E4B}"/>
              </a:ext>
            </a:extLst>
          </p:cNvPr>
          <p:cNvSpPr txBox="1"/>
          <p:nvPr/>
        </p:nvSpPr>
        <p:spPr>
          <a:xfrm>
            <a:off x="4459288" y="2503488"/>
            <a:ext cx="284162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09DB46-894F-4CD2-A82D-E169913AF1DA}"/>
              </a:ext>
            </a:extLst>
          </p:cNvPr>
          <p:cNvSpPr txBox="1"/>
          <p:nvPr/>
        </p:nvSpPr>
        <p:spPr>
          <a:xfrm>
            <a:off x="5121275" y="2498725"/>
            <a:ext cx="38258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dk1"/>
                </a:solidFill>
                <a:latin typeface="+mn-lt"/>
                <a:ea typeface="+mn-ea"/>
              </a:rPr>
              <a:t>24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4A5565-D70A-4221-A7C5-B964897047FC}"/>
              </a:ext>
            </a:extLst>
          </p:cNvPr>
          <p:cNvSpPr txBox="1"/>
          <p:nvPr/>
        </p:nvSpPr>
        <p:spPr>
          <a:xfrm>
            <a:off x="6083300" y="2476500"/>
            <a:ext cx="2825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A5FB00-BF24-47E0-9AF2-ADC2EB70EF9D}"/>
              </a:ext>
            </a:extLst>
          </p:cNvPr>
          <p:cNvSpPr txBox="1"/>
          <p:nvPr/>
        </p:nvSpPr>
        <p:spPr>
          <a:xfrm>
            <a:off x="6838950" y="2500313"/>
            <a:ext cx="38258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dk1"/>
                </a:solidFill>
                <a:latin typeface="+mn-lt"/>
                <a:ea typeface="+mn-ea"/>
              </a:rPr>
              <a:t>24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CE8FC8-01E3-4A96-8848-D43F4028111F}"/>
              </a:ext>
            </a:extLst>
          </p:cNvPr>
          <p:cNvSpPr txBox="1"/>
          <p:nvPr/>
        </p:nvSpPr>
        <p:spPr>
          <a:xfrm>
            <a:off x="8047038" y="2492375"/>
            <a:ext cx="284162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en-US" sz="1400" b="1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F802FA-7F80-4DE8-8F5B-2E5AC7B0C94A}"/>
              </a:ext>
            </a:extLst>
          </p:cNvPr>
          <p:cNvSpPr txBox="1"/>
          <p:nvPr/>
        </p:nvSpPr>
        <p:spPr>
          <a:xfrm>
            <a:off x="4405313" y="2901950"/>
            <a:ext cx="38258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dk1"/>
                </a:solidFill>
                <a:latin typeface="+mn-lt"/>
                <a:ea typeface="+mn-ea"/>
              </a:rPr>
              <a:t>24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FB37C1-2ADE-40B3-AAB5-E581A457CBC7}"/>
              </a:ext>
            </a:extLst>
          </p:cNvPr>
          <p:cNvSpPr txBox="1"/>
          <p:nvPr/>
        </p:nvSpPr>
        <p:spPr>
          <a:xfrm>
            <a:off x="5122863" y="2895600"/>
            <a:ext cx="38258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dk1"/>
                </a:solidFill>
                <a:latin typeface="+mn-lt"/>
                <a:ea typeface="+mn-ea"/>
              </a:rPr>
              <a:t>27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711DAF-C1E2-4ADD-A113-5A414DAB5997}"/>
              </a:ext>
            </a:extLst>
          </p:cNvPr>
          <p:cNvSpPr txBox="1"/>
          <p:nvPr/>
        </p:nvSpPr>
        <p:spPr>
          <a:xfrm>
            <a:off x="6083300" y="2874963"/>
            <a:ext cx="3841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dk1"/>
                </a:solidFill>
                <a:latin typeface="+mn-lt"/>
                <a:ea typeface="+mn-ea"/>
              </a:rPr>
              <a:t>24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CFDA33-895A-4667-8F39-AD3E118E950C}"/>
              </a:ext>
            </a:extLst>
          </p:cNvPr>
          <p:cNvSpPr txBox="1"/>
          <p:nvPr/>
        </p:nvSpPr>
        <p:spPr>
          <a:xfrm>
            <a:off x="6840538" y="2897188"/>
            <a:ext cx="38258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dk1"/>
                </a:solidFill>
                <a:latin typeface="+mn-lt"/>
                <a:ea typeface="+mn-ea"/>
              </a:rPr>
              <a:t>27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13DBBF-AF8B-4504-9CA3-CCC9E2643F27}"/>
              </a:ext>
            </a:extLst>
          </p:cNvPr>
          <p:cNvSpPr txBox="1"/>
          <p:nvPr/>
        </p:nvSpPr>
        <p:spPr>
          <a:xfrm>
            <a:off x="8048625" y="2889250"/>
            <a:ext cx="38258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dk1"/>
                </a:solidFill>
                <a:latin typeface="+mn-lt"/>
                <a:ea typeface="+mn-ea"/>
              </a:rPr>
              <a:t>24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945304-D445-4407-998E-5B1DBC07A3FF}"/>
              </a:ext>
            </a:extLst>
          </p:cNvPr>
          <p:cNvSpPr txBox="1"/>
          <p:nvPr/>
        </p:nvSpPr>
        <p:spPr>
          <a:xfrm>
            <a:off x="4414838" y="3279775"/>
            <a:ext cx="3841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dk1"/>
                </a:solidFill>
                <a:latin typeface="+mn-lt"/>
                <a:ea typeface="+mn-ea"/>
              </a:rPr>
              <a:t>27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FD6695-CCCD-4FF5-A2C8-26CD1AE18AA3}"/>
              </a:ext>
            </a:extLst>
          </p:cNvPr>
          <p:cNvSpPr txBox="1"/>
          <p:nvPr/>
        </p:nvSpPr>
        <p:spPr>
          <a:xfrm>
            <a:off x="5124450" y="3275013"/>
            <a:ext cx="382588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dk1"/>
                </a:solidFill>
                <a:latin typeface="+mn-lt"/>
                <a:ea typeface="+mn-ea"/>
              </a:rPr>
              <a:t>30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BCFFAD-1D40-4238-B1CB-1872C7E3539E}"/>
              </a:ext>
            </a:extLst>
          </p:cNvPr>
          <p:cNvSpPr txBox="1"/>
          <p:nvPr/>
        </p:nvSpPr>
        <p:spPr>
          <a:xfrm>
            <a:off x="6084888" y="3252788"/>
            <a:ext cx="3841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dk1"/>
                </a:solidFill>
                <a:latin typeface="+mn-lt"/>
                <a:ea typeface="+mn-ea"/>
              </a:rPr>
              <a:t>27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61E3ED-2AA8-4CEC-8AFF-9F46F20BAA2D}"/>
              </a:ext>
            </a:extLst>
          </p:cNvPr>
          <p:cNvSpPr txBox="1"/>
          <p:nvPr/>
        </p:nvSpPr>
        <p:spPr>
          <a:xfrm>
            <a:off x="6842125" y="3276600"/>
            <a:ext cx="382588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dk1"/>
                </a:solidFill>
                <a:latin typeface="+mn-lt"/>
                <a:ea typeface="+mn-ea"/>
              </a:rPr>
              <a:t>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8253C6-44D6-404A-B343-7FDA8E9644A8}"/>
              </a:ext>
            </a:extLst>
          </p:cNvPr>
          <p:cNvSpPr txBox="1"/>
          <p:nvPr/>
        </p:nvSpPr>
        <p:spPr>
          <a:xfrm>
            <a:off x="8050213" y="3268663"/>
            <a:ext cx="382587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dk1"/>
                </a:solidFill>
                <a:latin typeface="+mn-lt"/>
                <a:ea typeface="+mn-ea"/>
              </a:rPr>
              <a:t>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4" grpId="0" animBg="1"/>
      <p:bldP spid="13" grpId="0" animBg="1"/>
      <p:bldP spid="16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2" grpId="0" animBg="1"/>
      <p:bldP spid="29" grpId="0" animBg="1"/>
      <p:bldP spid="30" grpId="0" animBg="1"/>
      <p:bldP spid="31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8" grpId="0"/>
      <p:bldP spid="49" grpId="0"/>
      <p:bldP spid="50" grpId="0"/>
      <p:bldP spid="51" grpId="0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D44169B-D016-4C02-9C61-1C728B32C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68288"/>
            <a:ext cx="7997825" cy="457200"/>
          </a:xfrm>
        </p:spPr>
        <p:txBody>
          <a:bodyPr/>
          <a:lstStyle/>
          <a:p>
            <a:pPr eaLnBrk="1" hangingPunct="1"/>
            <a:r>
              <a:rPr lang="en-US" altLang="en-US" sz="2400"/>
              <a:t>First- Come, First-Served (FCFS) Scheduling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FF199FB-8FAB-4D0F-BE3F-5FA913AD5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3438" y="1250950"/>
            <a:ext cx="7566025" cy="4114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600" dirty="0"/>
              <a:t>		</a:t>
            </a:r>
            <a:r>
              <a:rPr lang="en-US" altLang="en-US" u="sng" dirty="0"/>
              <a:t>Process</a:t>
            </a:r>
            <a:r>
              <a:rPr lang="en-US" altLang="en-US" dirty="0"/>
              <a:t>	</a:t>
            </a:r>
            <a:r>
              <a:rPr lang="en-US" altLang="en-US" u="sng" dirty="0"/>
              <a:t>Burst Time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	 </a:t>
            </a:r>
            <a:r>
              <a:rPr lang="en-US" altLang="en-US" dirty="0"/>
              <a:t>3</a:t>
            </a:r>
            <a:r>
              <a:rPr lang="en-US" altLang="en-US" i="1" baseline="-25000" dirty="0"/>
              <a:t> 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/>
              <a:t>Suppose that the processes arrive in the order: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  </a:t>
            </a:r>
            <a:br>
              <a:rPr lang="en-US" altLang="en-US" i="1" baseline="-25000" dirty="0"/>
            </a:br>
            <a:r>
              <a:rPr lang="en-US" altLang="en-US" dirty="0"/>
              <a:t>The Gantt Chart for the schedule is:</a:t>
            </a:r>
            <a:br>
              <a:rPr lang="en-US" altLang="en-US" dirty="0"/>
            </a:br>
            <a:br>
              <a:rPr lang="en-US" altLang="en-US" sz="1600" dirty="0"/>
            </a:br>
            <a:br>
              <a:rPr lang="en-US" altLang="en-US" sz="1600" dirty="0"/>
            </a:br>
            <a:br>
              <a:rPr lang="en-US" altLang="en-US" sz="1600" dirty="0"/>
            </a:br>
            <a:br>
              <a:rPr lang="en-US" altLang="en-US" sz="1600" dirty="0"/>
            </a:br>
            <a:endParaRPr lang="en-US" altLang="en-US" sz="16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1600" dirty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/>
              <a:t>Waiting time for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  = 0;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 = 24;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 </a:t>
            </a:r>
            <a:r>
              <a:rPr lang="en-US" altLang="en-US" dirty="0"/>
              <a:t>= 27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/>
              <a:t>Average waiting time:  (0 + 24 + 27)/3 = 17</a:t>
            </a:r>
          </a:p>
        </p:txBody>
      </p:sp>
      <p:pic>
        <p:nvPicPr>
          <p:cNvPr id="37892" name="Picture 1">
            <a:extLst>
              <a:ext uri="{FF2B5EF4-FFF2-40B4-BE49-F238E27FC236}">
                <a16:creationId xmlns:a16="http://schemas.microsoft.com/office/drawing/2014/main" id="{5990CA4A-923E-4C00-9F4D-BDCA16EE9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479800"/>
            <a:ext cx="6954838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0280504-3E24-4F19-AA76-5C8878885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en-US"/>
              <a:t>FCFS Scheduling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C9F3042-F811-4AD7-9EC6-5294939A89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1233488"/>
            <a:ext cx="7651750" cy="4530725"/>
          </a:xfrm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/>
              <a:t>Suppose that the processes arrive in the order:</a:t>
            </a:r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 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The Gantt chart for the schedule is: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3649345" algn="ctr"/>
              </a:tabLst>
              <a:defRPr/>
            </a:pPr>
            <a:endParaRPr lang="en-US" altLang="en-US" dirty="0"/>
          </a:p>
          <a:p>
            <a:pPr>
              <a:tabLst>
                <a:tab pos="3649345" algn="ctr"/>
              </a:tabLst>
              <a:defRPr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altLang="en-US" dirty="0"/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Waiting time for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 </a:t>
            </a:r>
            <a:r>
              <a:rPr lang="en-US" altLang="en-US" i="1" dirty="0"/>
              <a:t>=</a:t>
            </a:r>
            <a:r>
              <a:rPr lang="en-US" altLang="en-US" dirty="0"/>
              <a:t> 6</a:t>
            </a:r>
            <a:r>
              <a:rPr lang="en-US" altLang="en-US" i="1" dirty="0"/>
              <a:t>;</a:t>
            </a:r>
            <a:r>
              <a:rPr lang="en-US" altLang="en-US" i="1" baseline="-25000" dirty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= 0</a:t>
            </a:r>
            <a:r>
              <a:rPr lang="en-US" altLang="en-US" i="1" baseline="-25000" dirty="0"/>
              <a:t>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 </a:t>
            </a:r>
            <a:r>
              <a:rPr lang="en-US" altLang="en-US" i="1" dirty="0"/>
              <a:t>= </a:t>
            </a:r>
            <a:r>
              <a:rPr lang="en-US" altLang="en-US" dirty="0"/>
              <a:t>3</a:t>
            </a:r>
            <a:endParaRPr lang="en-US" altLang="en-US" i="1" dirty="0"/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Average waiting time:   (6 + 0 + 3)/3 = 3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Much better than previous case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Convoy effect </a:t>
            </a:r>
            <a:r>
              <a:rPr lang="en-US" altLang="en-US" dirty="0"/>
              <a:t>- short process behind long process</a:t>
            </a:r>
          </a:p>
          <a:p>
            <a:pPr lvl="1">
              <a:tabLst>
                <a:tab pos="3649345" algn="ctr"/>
              </a:tabLst>
              <a:defRPr/>
            </a:pPr>
            <a:r>
              <a:rPr lang="en-US" altLang="en-US" dirty="0"/>
              <a:t>Consider one CPU-bound and many I/O-bound processes</a:t>
            </a:r>
          </a:p>
        </p:txBody>
      </p:sp>
      <p:pic>
        <p:nvPicPr>
          <p:cNvPr id="39940" name="Picture 1">
            <a:extLst>
              <a:ext uri="{FF2B5EF4-FFF2-40B4-BE49-F238E27FC236}">
                <a16:creationId xmlns:a16="http://schemas.microsoft.com/office/drawing/2014/main" id="{CA06733C-83AA-4203-AE2A-C3EB26312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632075"/>
            <a:ext cx="712311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B21DC3A-DC0E-497D-9DD1-94942E29B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8863" y="188913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en-US"/>
              <a:t>Shortest-Job-First (SJF) Scheduling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26C166D-9889-4E62-9538-3FA86F220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1233488"/>
            <a:ext cx="7143750" cy="4530725"/>
          </a:xfrm>
        </p:spPr>
        <p:txBody>
          <a:bodyPr/>
          <a:lstStyle/>
          <a:p>
            <a:r>
              <a:rPr lang="en-US" altLang="en-US"/>
              <a:t>Associate with each process the length of its next CPU burst</a:t>
            </a:r>
          </a:p>
          <a:p>
            <a:pPr lvl="1"/>
            <a:r>
              <a:rPr lang="en-US" altLang="en-US"/>
              <a:t> Use these lengths to schedule the process with the shortest time</a:t>
            </a:r>
          </a:p>
          <a:p>
            <a:r>
              <a:rPr lang="en-US" altLang="en-US"/>
              <a:t>SJF is optimal – gives minimum average waiting time for a given set of processes</a:t>
            </a:r>
          </a:p>
          <a:p>
            <a:pPr lvl="1"/>
            <a:r>
              <a:rPr lang="en-US" altLang="en-US"/>
              <a:t>The difficulty is knowing the length of the next CPU request</a:t>
            </a:r>
          </a:p>
          <a:p>
            <a:pPr lvl="1"/>
            <a:r>
              <a:rPr lang="en-US" altLang="en-US"/>
              <a:t>Could ask the user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92A5234-4170-4D1F-BF53-A5A21B920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 of SJF</a:t>
            </a:r>
          </a:p>
        </p:txBody>
      </p:sp>
      <p:sp>
        <p:nvSpPr>
          <p:cNvPr id="44035" name="Rectangle 36">
            <a:extLst>
              <a:ext uri="{FF2B5EF4-FFF2-40B4-BE49-F238E27FC236}">
                <a16:creationId xmlns:a16="http://schemas.microsoft.com/office/drawing/2014/main" id="{70042FFD-7C10-4A8C-9C3D-DBD4A5ACC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24061"/>
            <a:ext cx="8229600" cy="4530725"/>
          </a:xfrm>
          <a:noFill/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      	                </a:t>
            </a:r>
            <a:r>
              <a:rPr lang="en-US" altLang="en-US" u="sng"/>
              <a:t>Process</a:t>
            </a:r>
            <a:r>
              <a:rPr lang="en-US" altLang="en-US" u="sng">
                <a:solidFill>
                  <a:schemeClr val="bg1"/>
                </a:solidFill>
              </a:rPr>
              <a:t>Arriva	l Time</a:t>
            </a:r>
            <a:r>
              <a:rPr lang="en-US" altLang="en-US"/>
              <a:t>	</a:t>
            </a:r>
            <a:r>
              <a:rPr lang="en-US" altLang="en-US" u="sng"/>
              <a:t>Burst Time</a:t>
            </a:r>
            <a:endParaRPr lang="en-US" altLang="en-US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   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	</a:t>
            </a:r>
            <a:r>
              <a:rPr lang="en-US" altLang="en-US">
                <a:solidFill>
                  <a:schemeClr val="bg1"/>
                </a:solidFill>
              </a:rPr>
              <a:t>0.0</a:t>
            </a:r>
            <a:r>
              <a:rPr lang="en-US" altLang="en-US"/>
              <a:t>	6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   </a:t>
            </a:r>
            <a:r>
              <a:rPr lang="en-US" altLang="en-US" i="1"/>
              <a:t>P</a:t>
            </a:r>
            <a:r>
              <a:rPr lang="en-US" altLang="en-US" i="1" baseline="-25000"/>
              <a:t>2 	</a:t>
            </a:r>
            <a:r>
              <a:rPr lang="en-US" altLang="en-US">
                <a:solidFill>
                  <a:schemeClr val="bg1"/>
                </a:solidFill>
              </a:rPr>
              <a:t>2.0</a:t>
            </a:r>
            <a:r>
              <a:rPr lang="en-US" altLang="en-US"/>
              <a:t>	8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   </a:t>
            </a:r>
            <a:r>
              <a:rPr lang="en-US" altLang="en-US" i="1"/>
              <a:t>P</a:t>
            </a:r>
            <a:r>
              <a:rPr lang="en-US" altLang="en-US" i="1" baseline="-25000"/>
              <a:t>3</a:t>
            </a:r>
            <a:r>
              <a:rPr lang="en-US" altLang="en-US"/>
              <a:t>	</a:t>
            </a:r>
            <a:r>
              <a:rPr lang="en-US" altLang="en-US">
                <a:solidFill>
                  <a:schemeClr val="bg1"/>
                </a:solidFill>
              </a:rPr>
              <a:t>4.0</a:t>
            </a:r>
            <a:r>
              <a:rPr lang="en-US" altLang="en-US"/>
              <a:t>	7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   </a:t>
            </a:r>
            <a:r>
              <a:rPr lang="en-US" altLang="en-US" i="1"/>
              <a:t>P</a:t>
            </a:r>
            <a:r>
              <a:rPr lang="en-US" altLang="en-US" i="1" baseline="-25000"/>
              <a:t>4</a:t>
            </a:r>
            <a:r>
              <a:rPr lang="en-US" altLang="en-US"/>
              <a:t>	</a:t>
            </a:r>
            <a:r>
              <a:rPr lang="en-US" altLang="en-US">
                <a:solidFill>
                  <a:schemeClr val="bg1"/>
                </a:solidFill>
              </a:rPr>
              <a:t>5.0</a:t>
            </a:r>
            <a:r>
              <a:rPr lang="en-US" altLang="en-US"/>
              <a:t>	3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SJF scheduling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Average waiting time = (3 + 16 + 9 + 0) / 4 = 7</a:t>
            </a:r>
            <a:endParaRPr lang="en-US" altLang="en-US" i="1" baseline="-25000"/>
          </a:p>
        </p:txBody>
      </p:sp>
      <p:pic>
        <p:nvPicPr>
          <p:cNvPr id="44036" name="Picture 1">
            <a:extLst>
              <a:ext uri="{FF2B5EF4-FFF2-40B4-BE49-F238E27FC236}">
                <a16:creationId xmlns:a16="http://schemas.microsoft.com/office/drawing/2014/main" id="{CC5090C2-B9B9-4CB0-9A4B-108698E40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4076700"/>
            <a:ext cx="67960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C85D313-5F3A-4357-8BE1-BE4B3825A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0985" y="153988"/>
            <a:ext cx="7772400" cy="611187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Determining Length of Next CPU Burst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414276C-4CD1-4294-949E-FBD7B12EE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7750" y="1233488"/>
            <a:ext cx="7435850" cy="4935537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Can only estimate the length – should be similar to the previous one</a:t>
            </a:r>
          </a:p>
          <a:p>
            <a:pPr lvl="1">
              <a:defRPr/>
            </a:pPr>
            <a:r>
              <a:rPr lang="en-US" altLang="en-US" dirty="0"/>
              <a:t>Then pick process with shortest predicted next CPU burst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Can be done by using the length of previous CPU bursts, using exponential averaging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Commonly, </a:t>
            </a:r>
            <a:r>
              <a:rPr lang="en-US" altLang="en-US" dirty="0">
                <a:latin typeface="Lucida Grande" pitchFamily="-84" charset="0"/>
              </a:rPr>
              <a:t>α </a:t>
            </a:r>
            <a:r>
              <a:rPr lang="en-US" altLang="en-US" dirty="0"/>
              <a:t>set to ½</a:t>
            </a:r>
          </a:p>
          <a:p>
            <a:pPr>
              <a:defRPr/>
            </a:pPr>
            <a:r>
              <a:rPr lang="en-US" altLang="en-US" dirty="0"/>
              <a:t>Preemptive version called </a:t>
            </a:r>
            <a:r>
              <a:rPr lang="en-US" altLang="en-US" b="1" dirty="0">
                <a:solidFill>
                  <a:srgbClr val="3366FF"/>
                </a:solidFill>
              </a:rPr>
              <a:t>shortest-remaining-time-first</a:t>
            </a:r>
          </a:p>
          <a:p>
            <a:pPr lvl="1">
              <a:buFont typeface="Monotype Sorts" pitchFamily="-84" charset="2"/>
              <a:buNone/>
              <a:defRPr/>
            </a:pPr>
            <a:endParaRPr lang="en-US" altLang="en-US" dirty="0"/>
          </a:p>
          <a:p>
            <a:pPr lvl="1">
              <a:buFont typeface="Monotype Sorts" pitchFamily="-84" charset="2"/>
              <a:buNone/>
              <a:defRPr/>
            </a:pPr>
            <a:endParaRPr lang="en-US" altLang="en-US" dirty="0"/>
          </a:p>
        </p:txBody>
      </p:sp>
      <p:graphicFrame>
        <p:nvGraphicFramePr>
          <p:cNvPr id="46084" name="Object 2">
            <a:extLst>
              <a:ext uri="{FF2B5EF4-FFF2-40B4-BE49-F238E27FC236}">
                <a16:creationId xmlns:a16="http://schemas.microsoft.com/office/drawing/2014/main" id="{5332B55F-2276-460C-B16A-6B64472F28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3103563"/>
          <a:ext cx="442753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65" name="Equation" r:id="rId4" imgW="6400800" imgH="1778000" progId="Equation.3">
                  <p:embed/>
                </p:oleObj>
              </mc:Choice>
              <mc:Fallback>
                <p:oleObj name="Equation" r:id="rId4" imgW="6400800" imgH="1778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103563"/>
                        <a:ext cx="4427537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6085" name="Object 3">
                <a:extLst>
                  <a:ext uri="{FF2B5EF4-FFF2-40B4-BE49-F238E27FC236}">
                    <a16:creationId xmlns:a16="http://schemas.microsoft.com/office/drawing/2014/main" id="{06EC494F-6E5C-48E9-B720-2E48337E84FA}"/>
                  </a:ext>
                </a:extLst>
              </p:cNvPr>
              <p:cNvSpPr txBox="1"/>
              <p:nvPr/>
            </p:nvSpPr>
            <p:spPr bwMode="auto">
              <a:xfrm>
                <a:off x="3228975" y="4068763"/>
                <a:ext cx="2222500" cy="3159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085" name="Object 3">
                <a:extLst>
                  <a:ext uri="{FF2B5EF4-FFF2-40B4-BE49-F238E27FC236}">
                    <a16:creationId xmlns:a16="http://schemas.microsoft.com/office/drawing/2014/main" id="{06EC494F-6E5C-48E9-B720-2E48337E8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8975" y="4068763"/>
                <a:ext cx="2222500" cy="315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5652F09-4706-4E84-9097-AA5C7DD1F5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575" y="105088"/>
            <a:ext cx="8223250" cy="6778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Prediction of the Length of the Next CPU Burst</a:t>
            </a:r>
          </a:p>
        </p:txBody>
      </p:sp>
      <p:pic>
        <p:nvPicPr>
          <p:cNvPr id="48131" name="Picture 1" descr="6_03.pdf">
            <a:extLst>
              <a:ext uri="{FF2B5EF4-FFF2-40B4-BE49-F238E27FC236}">
                <a16:creationId xmlns:a16="http://schemas.microsoft.com/office/drawing/2014/main" id="{B6C0A15C-E73D-43A6-BC57-950FE8122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282700"/>
            <a:ext cx="5387975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748B4B7F-EF8A-4D7E-A320-E29483C92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2075" y="201613"/>
            <a:ext cx="7451725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Examples of Exponential Averaging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AB1B08F-BD4C-440D-9A88-C1B952155E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1233488"/>
            <a:ext cx="724535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 =0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</a:t>
            </a:r>
            <a:r>
              <a:rPr lang="en-US" altLang="en-US" baseline="-25000">
                <a:sym typeface="Symbol" panose="05050102010706020507" pitchFamily="18" charset="2"/>
              </a:rPr>
              <a:t>n+1</a:t>
            </a:r>
            <a:r>
              <a:rPr lang="en-US" altLang="en-US">
                <a:sym typeface="Symbol" panose="05050102010706020507" pitchFamily="18" charset="2"/>
              </a:rPr>
              <a:t> = </a:t>
            </a:r>
            <a:r>
              <a:rPr lang="en-US" altLang="en-US" baseline="-25000">
                <a:sym typeface="Symbol" panose="05050102010706020507" pitchFamily="18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Recent history does not count</a:t>
            </a:r>
          </a:p>
          <a:p>
            <a:pPr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 =1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 </a:t>
            </a:r>
            <a:r>
              <a:rPr lang="en-US" altLang="en-US" baseline="-25000">
                <a:sym typeface="Symbol" panose="05050102010706020507" pitchFamily="18" charset="2"/>
              </a:rPr>
              <a:t>n+1</a:t>
            </a:r>
            <a:r>
              <a:rPr lang="en-US" altLang="en-US">
                <a:sym typeface="Symbol" panose="05050102010706020507" pitchFamily="18" charset="2"/>
              </a:rPr>
              <a:t> =  </a:t>
            </a:r>
            <a:r>
              <a:rPr lang="en-US" altLang="en-US" i="1">
                <a:sym typeface="Symbol" panose="05050102010706020507" pitchFamily="18" charset="2"/>
              </a:rPr>
              <a:t>t</a:t>
            </a:r>
            <a:r>
              <a:rPr lang="en-US" altLang="en-US" baseline="-25000">
                <a:sym typeface="Symbol" panose="05050102010706020507" pitchFamily="18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Only the actual last CPU burst counts</a:t>
            </a:r>
          </a:p>
          <a:p>
            <a:pPr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If we expand the formula, we get: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>
                <a:sym typeface="Symbol" panose="05050102010706020507" pitchFamily="18" charset="2"/>
              </a:rPr>
              <a:t></a:t>
            </a:r>
            <a:r>
              <a:rPr lang="en-US" altLang="en-US" i="1" baseline="-25000">
                <a:sym typeface="Symbol" panose="05050102010706020507" pitchFamily="18" charset="2"/>
              </a:rPr>
              <a:t>n</a:t>
            </a:r>
            <a:r>
              <a:rPr lang="en-US" altLang="en-US" baseline="-25000">
                <a:sym typeface="Symbol" panose="05050102010706020507" pitchFamily="18" charset="2"/>
              </a:rPr>
              <a:t>+1</a:t>
            </a:r>
            <a:r>
              <a:rPr lang="en-US" altLang="en-US">
                <a:sym typeface="Symbol" panose="05050102010706020507" pitchFamily="18" charset="2"/>
              </a:rPr>
              <a:t> =  t</a:t>
            </a:r>
            <a:r>
              <a:rPr lang="en-US" altLang="en-US" i="1" baseline="-25000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+(1</a:t>
            </a:r>
            <a:r>
              <a:rPr lang="en-US" altLang="en-US" i="1">
                <a:sym typeface="Symbol" panose="05050102010706020507" pitchFamily="18" charset="2"/>
              </a:rPr>
              <a:t> - 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 i="1">
                <a:sym typeface="Symbol" panose="05050102010706020507" pitchFamily="18" charset="2"/>
              </a:rPr>
              <a:t>)</a:t>
            </a:r>
            <a:r>
              <a:rPr lang="en-US" altLang="en-US">
                <a:sym typeface="Symbol" panose="05050102010706020507" pitchFamily="18" charset="2"/>
              </a:rPr>
              <a:t> </a:t>
            </a:r>
            <a:r>
              <a:rPr lang="en-US" altLang="en-US" i="1">
                <a:sym typeface="Symbol" panose="05050102010706020507" pitchFamily="18" charset="2"/>
              </a:rPr>
              <a:t>t</a:t>
            </a:r>
            <a:r>
              <a:rPr lang="en-US" altLang="en-US" i="1" baseline="-25000">
                <a:sym typeface="Symbol" panose="05050102010706020507" pitchFamily="18" charset="2"/>
              </a:rPr>
              <a:t>n</a:t>
            </a: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lang="en-US" altLang="en-US" baseline="-25000">
                <a:sym typeface="Symbol" panose="05050102010706020507" pitchFamily="18" charset="2"/>
              </a:rPr>
              <a:t>-1</a:t>
            </a:r>
            <a:r>
              <a:rPr lang="en-US" altLang="en-US" i="1" baseline="-25000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>
                <a:sym typeface="Symbol" panose="05050102010706020507" pitchFamily="18" charset="2"/>
              </a:rPr>
              <a:t>            </a:t>
            </a:r>
            <a:r>
              <a:rPr lang="en-US" altLang="en-US" i="1">
                <a:sym typeface="Symbol" panose="05050102010706020507" pitchFamily="18" charset="2"/>
              </a:rPr>
              <a:t>+(</a:t>
            </a:r>
            <a:r>
              <a:rPr lang="en-US" altLang="en-US">
                <a:sym typeface="Symbol" panose="05050102010706020507" pitchFamily="18" charset="2"/>
              </a:rPr>
              <a:t>1 -  </a:t>
            </a:r>
            <a:r>
              <a:rPr lang="en-US" altLang="en-US" i="1">
                <a:sym typeface="Symbol" panose="05050102010706020507" pitchFamily="18" charset="2"/>
              </a:rPr>
              <a:t>)</a:t>
            </a:r>
            <a:r>
              <a:rPr lang="en-US" altLang="en-US" i="1" baseline="30000">
                <a:sym typeface="Symbol" panose="05050102010706020507" pitchFamily="18" charset="2"/>
              </a:rPr>
              <a:t>j</a:t>
            </a:r>
            <a:r>
              <a:rPr lang="en-US" altLang="en-US" baseline="30000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 </a:t>
            </a:r>
            <a:r>
              <a:rPr lang="en-US" altLang="en-US" i="1">
                <a:sym typeface="Symbol" panose="05050102010706020507" pitchFamily="18" charset="2"/>
              </a:rPr>
              <a:t>t</a:t>
            </a:r>
            <a:r>
              <a:rPr lang="en-US" altLang="en-US" i="1" baseline="-25000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baseline="-25000">
                <a:sym typeface="Symbol" panose="05050102010706020507" pitchFamily="18" charset="2"/>
              </a:rPr>
              <a:t>-</a:t>
            </a:r>
            <a:r>
              <a:rPr lang="en-US" altLang="en-US" i="1" baseline="-25000">
                <a:sym typeface="Symbol" panose="05050102010706020507" pitchFamily="18" charset="2"/>
              </a:rPr>
              <a:t>j</a:t>
            </a: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>
                <a:sym typeface="Symbol" panose="05050102010706020507" pitchFamily="18" charset="2"/>
              </a:rPr>
              <a:t>            </a:t>
            </a:r>
            <a:r>
              <a:rPr lang="en-US" altLang="en-US" i="1">
                <a:sym typeface="Symbol" panose="05050102010706020507" pitchFamily="18" charset="2"/>
              </a:rPr>
              <a:t>+(</a:t>
            </a:r>
            <a:r>
              <a:rPr lang="en-US" altLang="en-US">
                <a:sym typeface="Symbol" panose="05050102010706020507" pitchFamily="18" charset="2"/>
              </a:rPr>
              <a:t>1 -  </a:t>
            </a:r>
            <a:r>
              <a:rPr lang="en-US" altLang="en-US" i="1">
                <a:sym typeface="Symbol" panose="05050102010706020507" pitchFamily="18" charset="2"/>
              </a:rPr>
              <a:t>)</a:t>
            </a:r>
            <a:r>
              <a:rPr lang="en-US" altLang="en-US" i="1" baseline="30000">
                <a:sym typeface="Symbol" panose="05050102010706020507" pitchFamily="18" charset="2"/>
              </a:rPr>
              <a:t>n</a:t>
            </a:r>
            <a:r>
              <a:rPr lang="en-US" altLang="en-US" baseline="30000">
                <a:sym typeface="Symbol" panose="05050102010706020507" pitchFamily="18" charset="2"/>
              </a:rPr>
              <a:t> +1 </a:t>
            </a:r>
            <a:r>
              <a:rPr lang="en-US" altLang="en-US">
                <a:sym typeface="Symbol" panose="05050102010706020507" pitchFamily="18" charset="2"/>
              </a:rPr>
              <a:t></a:t>
            </a:r>
            <a:r>
              <a:rPr lang="en-US" altLang="en-US" baseline="-25000">
                <a:sym typeface="Symbol" panose="05050102010706020507" pitchFamily="18" charset="2"/>
              </a:rPr>
              <a:t>0</a:t>
            </a:r>
            <a:br>
              <a:rPr lang="en-US" altLang="en-US" baseline="-25000">
                <a:sym typeface="Symbol" panose="05050102010706020507" pitchFamily="18" charset="2"/>
              </a:rPr>
            </a:br>
            <a:endParaRPr lang="en-US" altLang="en-US" baseline="-250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Since both  and (1 - ) are less than or equal to 1, each successive term has less weight than its predecessor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980027F-15F0-4C74-9DFD-A2391D97B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76213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E29D0BD-6F9C-46AA-863C-B93581DAFB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250" y="1195388"/>
            <a:ext cx="7335838" cy="3773487"/>
          </a:xfrm>
        </p:spPr>
        <p:txBody>
          <a:bodyPr/>
          <a:lstStyle/>
          <a:p>
            <a:r>
              <a:rPr lang="en-US" altLang="en-US"/>
              <a:t>Basic Concepts</a:t>
            </a:r>
          </a:p>
          <a:p>
            <a:r>
              <a:rPr lang="en-US" altLang="en-US"/>
              <a:t>Scheduling Criteria </a:t>
            </a:r>
          </a:p>
          <a:p>
            <a:r>
              <a:rPr lang="en-US" altLang="en-US"/>
              <a:t>Scheduling Algorithms</a:t>
            </a:r>
          </a:p>
          <a:p>
            <a:pPr lvl="1"/>
            <a:r>
              <a:rPr lang="en-US" altLang="en-US"/>
              <a:t>FCFS</a:t>
            </a:r>
          </a:p>
          <a:p>
            <a:pPr lvl="1"/>
            <a:r>
              <a:rPr lang="en-US" altLang="en-US"/>
              <a:t>SJF</a:t>
            </a:r>
          </a:p>
          <a:p>
            <a:pPr lvl="1"/>
            <a:r>
              <a:rPr lang="en-US" altLang="en-US"/>
              <a:t>SRJF</a:t>
            </a:r>
          </a:p>
          <a:p>
            <a:pPr lvl="1"/>
            <a:r>
              <a:rPr lang="en-US" altLang="en-US"/>
              <a:t>RR</a:t>
            </a:r>
          </a:p>
          <a:p>
            <a:pPr lvl="1"/>
            <a:r>
              <a:rPr lang="en-US" altLang="en-US"/>
              <a:t>Priority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1C976F37-BC10-4338-A5A5-9971410A5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2200" y="277813"/>
            <a:ext cx="75946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Example of Shortest-remaining-time-first</a:t>
            </a:r>
          </a:p>
        </p:txBody>
      </p:sp>
      <p:sp>
        <p:nvSpPr>
          <p:cNvPr id="19459" name="Rectangle 36">
            <a:extLst>
              <a:ext uri="{FF2B5EF4-FFF2-40B4-BE49-F238E27FC236}">
                <a16:creationId xmlns:a16="http://schemas.microsoft.com/office/drawing/2014/main" id="{C9C4740F-1070-468B-8615-D41BD26A0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3150" y="1233488"/>
            <a:ext cx="7600950" cy="4530725"/>
          </a:xfrm>
        </p:spPr>
        <p:txBody>
          <a:bodyPr/>
          <a:lstStyle/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Now we add the concepts of varying arrival times and preemption to the analysis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        </a:t>
            </a:r>
            <a:r>
              <a:rPr lang="en-US" altLang="en-US" u="sng" dirty="0" err="1"/>
              <a:t>Process</a:t>
            </a:r>
            <a:r>
              <a:rPr lang="en-US" altLang="en-US" u="sng" dirty="0" err="1">
                <a:solidFill>
                  <a:schemeClr val="bg1"/>
                </a:solidFill>
              </a:rPr>
              <a:t>A</a:t>
            </a:r>
            <a:r>
              <a:rPr lang="en-US" altLang="en-US" u="sng" dirty="0">
                <a:solidFill>
                  <a:schemeClr val="bg1"/>
                </a:solidFill>
              </a:rPr>
              <a:t>	</a:t>
            </a:r>
            <a:r>
              <a:rPr lang="en-US" altLang="en-US" u="sng" dirty="0" err="1">
                <a:solidFill>
                  <a:schemeClr val="bg1"/>
                </a:solidFill>
              </a:rPr>
              <a:t>arri</a:t>
            </a:r>
            <a:r>
              <a:rPr lang="en-US" altLang="en-US" u="sng" dirty="0">
                <a:solidFill>
                  <a:schemeClr val="bg1"/>
                </a:solidFill>
              </a:rPr>
              <a:t> </a:t>
            </a:r>
            <a:r>
              <a:rPr lang="en-US" altLang="en-US" i="1" u="sng" dirty="0"/>
              <a:t>Arrival </a:t>
            </a:r>
            <a:r>
              <a:rPr lang="en-US" altLang="en-US" u="sng" dirty="0" err="1"/>
              <a:t>Time</a:t>
            </a:r>
            <a:r>
              <a:rPr lang="en-US" altLang="en-US" u="sng" dirty="0" err="1">
                <a:solidFill>
                  <a:schemeClr val="bg1"/>
                </a:solidFill>
              </a:rPr>
              <a:t>T</a:t>
            </a:r>
            <a:r>
              <a:rPr lang="en-US" altLang="en-US" dirty="0"/>
              <a:t>	</a:t>
            </a:r>
            <a:r>
              <a:rPr lang="en-US" altLang="en-US" u="sng" dirty="0"/>
              <a:t>Burst Time</a:t>
            </a: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0</a:t>
            </a:r>
            <a:r>
              <a:rPr lang="en-US" altLang="en-US" dirty="0"/>
              <a:t>	8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 	</a:t>
            </a:r>
            <a:r>
              <a:rPr lang="en-US" altLang="en-US" dirty="0">
                <a:solidFill>
                  <a:srgbClr val="000000"/>
                </a:solidFill>
              </a:rPr>
              <a:t>1</a:t>
            </a:r>
            <a:r>
              <a:rPr lang="en-US" altLang="en-US" dirty="0"/>
              <a:t>	4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2</a:t>
            </a:r>
            <a:r>
              <a:rPr lang="en-US" altLang="en-US" dirty="0"/>
              <a:t>	9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4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3</a:t>
            </a:r>
            <a:r>
              <a:rPr lang="en-US" altLang="en-US" dirty="0"/>
              <a:t>	5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/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SRTF: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176424"/>
              </p:ext>
            </p:extLst>
          </p:nvPr>
        </p:nvGraphicFramePr>
        <p:xfrm>
          <a:off x="1483509" y="1026458"/>
          <a:ext cx="7235827" cy="244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57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SRTF: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530222"/>
              </p:ext>
            </p:extLst>
          </p:nvPr>
        </p:nvGraphicFramePr>
        <p:xfrm>
          <a:off x="1483509" y="1026458"/>
          <a:ext cx="7235827" cy="244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309274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SRTF: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415244"/>
              </p:ext>
            </p:extLst>
          </p:nvPr>
        </p:nvGraphicFramePr>
        <p:xfrm>
          <a:off x="1483509" y="1026458"/>
          <a:ext cx="7235827" cy="244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324468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SRTF: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31469"/>
              </p:ext>
            </p:extLst>
          </p:nvPr>
        </p:nvGraphicFramePr>
        <p:xfrm>
          <a:off x="1483509" y="1026458"/>
          <a:ext cx="7235827" cy="244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277609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SRTF: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10973"/>
              </p:ext>
            </p:extLst>
          </p:nvPr>
        </p:nvGraphicFramePr>
        <p:xfrm>
          <a:off x="1483509" y="1026458"/>
          <a:ext cx="7235827" cy="244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256804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SRTF: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P4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45787"/>
              </p:ext>
            </p:extLst>
          </p:nvPr>
        </p:nvGraphicFramePr>
        <p:xfrm>
          <a:off x="1483509" y="1026458"/>
          <a:ext cx="7235827" cy="244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418049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SRTF: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P4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128136"/>
              </p:ext>
            </p:extLst>
          </p:nvPr>
        </p:nvGraphicFramePr>
        <p:xfrm>
          <a:off x="1483509" y="1026458"/>
          <a:ext cx="7235827" cy="244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360058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SRTF: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P4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784476"/>
              </p:ext>
            </p:extLst>
          </p:nvPr>
        </p:nvGraphicFramePr>
        <p:xfrm>
          <a:off x="1483509" y="1026458"/>
          <a:ext cx="7235827" cy="244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20055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SRTF: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946675"/>
              </p:ext>
            </p:extLst>
          </p:nvPr>
        </p:nvGraphicFramePr>
        <p:xfrm>
          <a:off x="1483509" y="1026458"/>
          <a:ext cx="7235827" cy="244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P4</a:t>
            </a:r>
          </a:p>
        </p:txBody>
      </p:sp>
    </p:spTree>
    <p:extLst>
      <p:ext uri="{BB962C8B-B14F-4D97-AF65-F5344CB8AC3E}">
        <p14:creationId xmlns:p14="http://schemas.microsoft.com/office/powerpoint/2010/main" val="335943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11440AAF-3024-4CA8-A5C7-36B2C3529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CE53FBD5-B624-406E-BEEA-5ABEB9C3BB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46150" y="1233488"/>
            <a:ext cx="7283450" cy="4530725"/>
          </a:xfrm>
        </p:spPr>
        <p:txBody>
          <a:bodyPr/>
          <a:lstStyle/>
          <a:p>
            <a:r>
              <a:rPr lang="en-US" altLang="en-US"/>
              <a:t>To introduce CPU scheduling, which is the basis for multi-programmed operating systems</a:t>
            </a:r>
          </a:p>
          <a:p>
            <a:r>
              <a:rPr lang="en-US" altLang="en-US"/>
              <a:t>To describe various CPU-scheduling algorithms</a:t>
            </a:r>
          </a:p>
          <a:p>
            <a:r>
              <a:rPr lang="en-US" altLang="en-US"/>
              <a:t>To discuss evaluation criteria for selecting a CPU-scheduling algorithm for a particular system</a:t>
            </a:r>
          </a:p>
          <a:p>
            <a:r>
              <a:rPr lang="en-US" altLang="en-US"/>
              <a:t>To examine the scheduling algorithms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SRTF: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359103"/>
              </p:ext>
            </p:extLst>
          </p:nvPr>
        </p:nvGraphicFramePr>
        <p:xfrm>
          <a:off x="1483509" y="1026458"/>
          <a:ext cx="7235827" cy="244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P4</a:t>
            </a:r>
          </a:p>
        </p:txBody>
      </p:sp>
    </p:spTree>
    <p:extLst>
      <p:ext uri="{BB962C8B-B14F-4D97-AF65-F5344CB8AC3E}">
        <p14:creationId xmlns:p14="http://schemas.microsoft.com/office/powerpoint/2010/main" val="156674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SRTF: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630721"/>
              </p:ext>
            </p:extLst>
          </p:nvPr>
        </p:nvGraphicFramePr>
        <p:xfrm>
          <a:off x="1483509" y="1026458"/>
          <a:ext cx="7235827" cy="244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P4</a:t>
            </a:r>
          </a:p>
        </p:txBody>
      </p:sp>
    </p:spTree>
    <p:extLst>
      <p:ext uri="{BB962C8B-B14F-4D97-AF65-F5344CB8AC3E}">
        <p14:creationId xmlns:p14="http://schemas.microsoft.com/office/powerpoint/2010/main" val="15121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SRTF: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87835"/>
              </p:ext>
            </p:extLst>
          </p:nvPr>
        </p:nvGraphicFramePr>
        <p:xfrm>
          <a:off x="1483509" y="1026458"/>
          <a:ext cx="7235827" cy="244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P4</a:t>
            </a:r>
          </a:p>
        </p:txBody>
      </p:sp>
    </p:spTree>
    <p:extLst>
      <p:ext uri="{BB962C8B-B14F-4D97-AF65-F5344CB8AC3E}">
        <p14:creationId xmlns:p14="http://schemas.microsoft.com/office/powerpoint/2010/main" val="329184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SRTF: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665718"/>
              </p:ext>
            </p:extLst>
          </p:nvPr>
        </p:nvGraphicFramePr>
        <p:xfrm>
          <a:off x="1483509" y="1026458"/>
          <a:ext cx="7235827" cy="244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P4</a:t>
            </a:r>
          </a:p>
        </p:txBody>
      </p:sp>
    </p:spTree>
    <p:extLst>
      <p:ext uri="{BB962C8B-B14F-4D97-AF65-F5344CB8AC3E}">
        <p14:creationId xmlns:p14="http://schemas.microsoft.com/office/powerpoint/2010/main" val="217228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SRTF: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78032"/>
              </p:ext>
            </p:extLst>
          </p:nvPr>
        </p:nvGraphicFramePr>
        <p:xfrm>
          <a:off x="1483509" y="1026458"/>
          <a:ext cx="7235827" cy="244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2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P4</a:t>
            </a:r>
          </a:p>
        </p:txBody>
      </p:sp>
    </p:spTree>
    <p:extLst>
      <p:ext uri="{BB962C8B-B14F-4D97-AF65-F5344CB8AC3E}">
        <p14:creationId xmlns:p14="http://schemas.microsoft.com/office/powerpoint/2010/main" val="173931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SRTF: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22984"/>
              </p:ext>
            </p:extLst>
          </p:nvPr>
        </p:nvGraphicFramePr>
        <p:xfrm>
          <a:off x="1483509" y="1026458"/>
          <a:ext cx="7235827" cy="244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2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311502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SRTF: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351932"/>
              </p:ext>
            </p:extLst>
          </p:nvPr>
        </p:nvGraphicFramePr>
        <p:xfrm>
          <a:off x="1483509" y="1026458"/>
          <a:ext cx="7235827" cy="244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2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133494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SRTF: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113001"/>
              </p:ext>
            </p:extLst>
          </p:nvPr>
        </p:nvGraphicFramePr>
        <p:xfrm>
          <a:off x="1483509" y="1026458"/>
          <a:ext cx="7235827" cy="244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2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17656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SRTF: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561102"/>
              </p:ext>
            </p:extLst>
          </p:nvPr>
        </p:nvGraphicFramePr>
        <p:xfrm>
          <a:off x="1483509" y="1026458"/>
          <a:ext cx="7235827" cy="244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2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373290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SRTF: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05342"/>
              </p:ext>
            </p:extLst>
          </p:nvPr>
        </p:nvGraphicFramePr>
        <p:xfrm>
          <a:off x="1483509" y="1026458"/>
          <a:ext cx="7235827" cy="244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2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127954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E0B08E7-356B-4B64-AB91-11D294825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47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Basic Concepts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9A05380-C0A4-4973-9362-98D2E5E53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274763"/>
            <a:ext cx="3978275" cy="5057775"/>
          </a:xfrm>
        </p:spPr>
        <p:txBody>
          <a:bodyPr/>
          <a:lstStyle/>
          <a:p>
            <a:r>
              <a:rPr lang="en-US" altLang="en-US"/>
              <a:t>Maximum CPU utilization obtained with multiprogramming</a:t>
            </a:r>
          </a:p>
          <a:p>
            <a:r>
              <a:rPr lang="en-US" altLang="en-US"/>
              <a:t>CPU–I/O Burst Cycle – Process execution consists of a </a:t>
            </a:r>
            <a:r>
              <a:rPr lang="en-US" altLang="en-US" b="1">
                <a:solidFill>
                  <a:srgbClr val="3366FF"/>
                </a:solidFill>
              </a:rPr>
              <a:t>cycle</a:t>
            </a:r>
            <a:r>
              <a:rPr lang="en-US" altLang="en-US"/>
              <a:t> of CPU execution and I/O wait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CPU burst </a:t>
            </a:r>
            <a:r>
              <a:rPr lang="en-US" altLang="en-US"/>
              <a:t>followed by </a:t>
            </a:r>
            <a:r>
              <a:rPr lang="en-US" altLang="en-US" b="1">
                <a:solidFill>
                  <a:srgbClr val="3366FF"/>
                </a:solidFill>
              </a:rPr>
              <a:t>I/O burst</a:t>
            </a:r>
            <a:endParaRPr lang="en-US" altLang="en-US"/>
          </a:p>
          <a:p>
            <a:r>
              <a:rPr lang="en-US" altLang="en-US"/>
              <a:t>CPU burst distribution is of main concern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</p:txBody>
      </p:sp>
      <p:pic>
        <p:nvPicPr>
          <p:cNvPr id="21508" name="Picture 1" descr="6_01.pdf">
            <a:extLst>
              <a:ext uri="{FF2B5EF4-FFF2-40B4-BE49-F238E27FC236}">
                <a16:creationId xmlns:a16="http://schemas.microsoft.com/office/drawing/2014/main" id="{8998E522-ED62-49D6-B06B-A48986BA8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1143000"/>
            <a:ext cx="2360613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SRTF: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12671"/>
              </p:ext>
            </p:extLst>
          </p:nvPr>
        </p:nvGraphicFramePr>
        <p:xfrm>
          <a:off x="1483509" y="1026458"/>
          <a:ext cx="7235827" cy="244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2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205699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SRTF: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608"/>
              </p:ext>
            </p:extLst>
          </p:nvPr>
        </p:nvGraphicFramePr>
        <p:xfrm>
          <a:off x="1483509" y="1026458"/>
          <a:ext cx="7235827" cy="244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2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8965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SRTF: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524102"/>
              </p:ext>
            </p:extLst>
          </p:nvPr>
        </p:nvGraphicFramePr>
        <p:xfrm>
          <a:off x="1483509" y="1026458"/>
          <a:ext cx="7235827" cy="244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8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9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2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30666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SRTF: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52607"/>
              </p:ext>
            </p:extLst>
          </p:nvPr>
        </p:nvGraphicFramePr>
        <p:xfrm>
          <a:off x="1483509" y="1026458"/>
          <a:ext cx="7235827" cy="244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8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9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2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229401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SRTF: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338796"/>
              </p:ext>
            </p:extLst>
          </p:nvPr>
        </p:nvGraphicFramePr>
        <p:xfrm>
          <a:off x="1483509" y="1026458"/>
          <a:ext cx="7235827" cy="244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8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9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2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344759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SRTF: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77239"/>
              </p:ext>
            </p:extLst>
          </p:nvPr>
        </p:nvGraphicFramePr>
        <p:xfrm>
          <a:off x="1483509" y="1026458"/>
          <a:ext cx="7235827" cy="244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8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9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26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15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2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26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54036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1C976F37-BC10-4338-A5A5-9971410A5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2200" y="277813"/>
            <a:ext cx="75946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Example of Shortest-remaining-time-first</a:t>
            </a:r>
          </a:p>
        </p:txBody>
      </p:sp>
      <p:sp>
        <p:nvSpPr>
          <p:cNvPr id="19459" name="Rectangle 36">
            <a:extLst>
              <a:ext uri="{FF2B5EF4-FFF2-40B4-BE49-F238E27FC236}">
                <a16:creationId xmlns:a16="http://schemas.microsoft.com/office/drawing/2014/main" id="{C9C4740F-1070-468B-8615-D41BD26A0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3150" y="1233488"/>
            <a:ext cx="7600950" cy="4997630"/>
          </a:xfrm>
        </p:spPr>
        <p:txBody>
          <a:bodyPr/>
          <a:lstStyle/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Now we add the concepts of varying arrival times and preemption to the analysis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i="1" dirty="0"/>
              <a:t>Preemptive </a:t>
            </a:r>
            <a:r>
              <a:rPr lang="en-US" altLang="en-US" dirty="0"/>
              <a:t>SJF Gantt Chart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Average waiting time = [(10-1)+(1-1)+(17-2)+5-3)]/4 = 26/4 = 6.5 </a:t>
            </a:r>
            <a:r>
              <a:rPr lang="en-US" altLang="en-US" dirty="0" err="1"/>
              <a:t>msec</a:t>
            </a:r>
            <a:endParaRPr lang="en-US" altLang="en-US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/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/>
          </a:p>
        </p:txBody>
      </p:sp>
      <p:pic>
        <p:nvPicPr>
          <p:cNvPr id="52228" name="Picture 1">
            <a:extLst>
              <a:ext uri="{FF2B5EF4-FFF2-40B4-BE49-F238E27FC236}">
                <a16:creationId xmlns:a16="http://schemas.microsoft.com/office/drawing/2014/main" id="{FC38C91B-D70F-410A-81A4-B243C0D9B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4284663"/>
            <a:ext cx="65357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7AF216-A07E-42E7-911A-8D3F8C96D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39777"/>
              </p:ext>
            </p:extLst>
          </p:nvPr>
        </p:nvGraphicFramePr>
        <p:xfrm>
          <a:off x="2728258" y="1847082"/>
          <a:ext cx="5486400" cy="1813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576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497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4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0536">
                <a:tc>
                  <a:txBody>
                    <a:bodyPr/>
                    <a:lstStyle/>
                    <a:p>
                      <a:r>
                        <a:rPr lang="en-US" sz="10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Remaining Burst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Response time</a:t>
                      </a:r>
                    </a:p>
                    <a:p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Turnaround time </a:t>
                      </a:r>
                    </a:p>
                    <a:p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Waiting time</a:t>
                      </a:r>
                    </a:p>
                    <a:p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66"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/>
                        <a:t>8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/>
                        <a:t>9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66"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66"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/>
                        <a:t>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/>
                        <a:t>26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/>
                        <a:t>15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/>
                        <a:t>15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266"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/>
                        <a:t>2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9226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3CBC75FC-B73C-42F2-8D6D-A2289D61C1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3613" y="201613"/>
            <a:ext cx="7723187" cy="576262"/>
          </a:xfrm>
        </p:spPr>
        <p:txBody>
          <a:bodyPr/>
          <a:lstStyle/>
          <a:p>
            <a:pPr eaLnBrk="1" hangingPunct="1"/>
            <a:r>
              <a:rPr lang="en-US" altLang="en-US"/>
              <a:t>Priority Scheduling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E1773EBE-79D1-4F50-AFFD-F2CBE8DC0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233488"/>
            <a:ext cx="7423150" cy="4530725"/>
          </a:xfrm>
        </p:spPr>
        <p:txBody>
          <a:bodyPr/>
          <a:lstStyle/>
          <a:p>
            <a:r>
              <a:rPr lang="en-US" altLang="en-US"/>
              <a:t>A priority number (integer) is associated with each process</a:t>
            </a:r>
          </a:p>
          <a:p>
            <a:endParaRPr lang="en-US" altLang="en-US" sz="800"/>
          </a:p>
          <a:p>
            <a:r>
              <a:rPr lang="en-US" altLang="en-US"/>
              <a:t>The CPU is allocated to the process with the highest priority (smallest integer </a:t>
            </a:r>
            <a:r>
              <a:rPr lang="en-US" altLang="en-US">
                <a:sym typeface="Symbol" panose="05050102010706020507" pitchFamily="18" charset="2"/>
              </a:rPr>
              <a:t> highest priority)</a:t>
            </a:r>
          </a:p>
          <a:p>
            <a:pPr lvl="1"/>
            <a:r>
              <a:rPr lang="en-US" altLang="en-US"/>
              <a:t>Preemptive</a:t>
            </a:r>
          </a:p>
          <a:p>
            <a:pPr lvl="1"/>
            <a:r>
              <a:rPr lang="en-US" altLang="en-US"/>
              <a:t>Nonpreemptive</a:t>
            </a:r>
          </a:p>
          <a:p>
            <a:pPr lvl="1"/>
            <a:endParaRPr lang="en-US" altLang="en-US" sz="800"/>
          </a:p>
          <a:p>
            <a:r>
              <a:rPr lang="en-US" altLang="en-US"/>
              <a:t>SJF is priority scheduling where priority is the inverse of predicted next CPU burst time</a:t>
            </a:r>
          </a:p>
          <a:p>
            <a:endParaRPr lang="en-US" altLang="en-US" sz="800"/>
          </a:p>
          <a:p>
            <a:r>
              <a:rPr lang="en-US" altLang="en-US"/>
              <a:t>Problem </a:t>
            </a:r>
            <a:r>
              <a:rPr lang="en-US" altLang="en-US">
                <a:sym typeface="Symbol" panose="05050102010706020507" pitchFamily="18" charset="2"/>
              </a:rPr>
              <a:t> </a:t>
            </a:r>
            <a:r>
              <a:rPr lang="en-US" altLang="en-US" b="1">
                <a:solidFill>
                  <a:srgbClr val="3366FF"/>
                </a:solidFill>
                <a:sym typeface="Symbol" panose="05050102010706020507" pitchFamily="18" charset="2"/>
              </a:rPr>
              <a:t>Starvation</a:t>
            </a:r>
            <a:r>
              <a:rPr lang="en-US" altLang="en-US" b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– low priority processes may never execute</a:t>
            </a:r>
          </a:p>
          <a:p>
            <a:endParaRPr lang="en-US" altLang="en-US" sz="800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Solution  </a:t>
            </a:r>
            <a:r>
              <a:rPr lang="en-US" altLang="en-US" b="1">
                <a:solidFill>
                  <a:srgbClr val="3366FF"/>
                </a:solidFill>
                <a:sym typeface="Symbol" panose="05050102010706020507" pitchFamily="18" charset="2"/>
              </a:rPr>
              <a:t>Aging</a:t>
            </a:r>
            <a:r>
              <a:rPr lang="en-US" altLang="en-US" b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– as time progresses increase the priority of the process</a:t>
            </a:r>
          </a:p>
          <a:p>
            <a:pPr>
              <a:buFont typeface="Monotype Sorts" pitchFamily="-84" charset="2"/>
              <a:buNone/>
            </a:pPr>
            <a:endParaRPr lang="en-US" altLang="en-US" b="1">
              <a:solidFill>
                <a:srgbClr val="3366FF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3ED767D-9D1E-4211-AC53-24813F243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6525" y="201613"/>
            <a:ext cx="7280275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 of Priority Scheduling</a:t>
            </a:r>
          </a:p>
        </p:txBody>
      </p:sp>
      <p:sp>
        <p:nvSpPr>
          <p:cNvPr id="56323" name="Rectangle 36">
            <a:extLst>
              <a:ext uri="{FF2B5EF4-FFF2-40B4-BE49-F238E27FC236}">
                <a16:creationId xmlns:a16="http://schemas.microsoft.com/office/drawing/2014/main" id="{D2834A12-036C-4CDA-B9F2-8CB998FF82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337550" cy="2678636"/>
          </a:xfrm>
          <a:noFill/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        </a:t>
            </a:r>
            <a:r>
              <a:rPr lang="en-US" altLang="en-US" u="sng" dirty="0" err="1"/>
              <a:t>Process</a:t>
            </a:r>
            <a:r>
              <a:rPr lang="en-US" altLang="en-US" u="sng" dirty="0" err="1">
                <a:solidFill>
                  <a:schemeClr val="bg1"/>
                </a:solidFill>
              </a:rPr>
              <a:t>A</a:t>
            </a:r>
            <a:r>
              <a:rPr lang="en-US" altLang="en-US" u="sng" dirty="0">
                <a:solidFill>
                  <a:schemeClr val="bg1"/>
                </a:solidFill>
              </a:rPr>
              <a:t>	</a:t>
            </a:r>
            <a:r>
              <a:rPr lang="en-US" altLang="en-US" u="sng" dirty="0" err="1">
                <a:solidFill>
                  <a:schemeClr val="bg1"/>
                </a:solidFill>
              </a:rPr>
              <a:t>arri</a:t>
            </a:r>
            <a:r>
              <a:rPr lang="en-US" altLang="en-US" u="sng" dirty="0">
                <a:solidFill>
                  <a:schemeClr val="bg1"/>
                </a:solidFill>
              </a:rPr>
              <a:t> </a:t>
            </a:r>
            <a:r>
              <a:rPr lang="en-US" altLang="en-US" u="sng" dirty="0"/>
              <a:t>Burst </a:t>
            </a:r>
            <a:r>
              <a:rPr lang="en-US" altLang="en-US" u="sng" dirty="0" err="1"/>
              <a:t>Time</a:t>
            </a:r>
            <a:r>
              <a:rPr lang="en-US" altLang="en-US" u="sng" dirty="0" err="1">
                <a:solidFill>
                  <a:schemeClr val="bg1"/>
                </a:solidFill>
              </a:rPr>
              <a:t>T</a:t>
            </a:r>
            <a:r>
              <a:rPr lang="en-US" altLang="en-US" dirty="0"/>
              <a:t>	</a:t>
            </a:r>
            <a:r>
              <a:rPr lang="en-US" altLang="en-US" u="sng" dirty="0"/>
              <a:t>Priority</a:t>
            </a: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1</a:t>
            </a:r>
            <a:r>
              <a:rPr lang="en-US" altLang="en-US" dirty="0">
                <a:solidFill>
                  <a:srgbClr val="000000"/>
                </a:solidFill>
              </a:rPr>
              <a:t>0</a:t>
            </a:r>
            <a:r>
              <a:rPr lang="en-US" altLang="en-US" dirty="0"/>
              <a:t>	3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 	</a:t>
            </a:r>
            <a:r>
              <a:rPr lang="en-US" altLang="en-US" dirty="0">
                <a:solidFill>
                  <a:srgbClr val="000000"/>
                </a:solidFill>
              </a:rPr>
              <a:t>1</a:t>
            </a:r>
            <a:r>
              <a:rPr lang="en-US" altLang="en-US" dirty="0"/>
              <a:t>	1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2</a:t>
            </a:r>
            <a:r>
              <a:rPr lang="en-US" altLang="en-US" dirty="0"/>
              <a:t>	4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4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1</a:t>
            </a:r>
            <a:r>
              <a:rPr lang="en-US" altLang="en-US" dirty="0"/>
              <a:t>	5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5	</a:t>
            </a:r>
            <a:r>
              <a:rPr lang="en-US" altLang="en-US" dirty="0">
                <a:solidFill>
                  <a:srgbClr val="000000"/>
                </a:solidFill>
              </a:rPr>
              <a:t>6</a:t>
            </a:r>
            <a:r>
              <a:rPr lang="en-US" altLang="en-US" dirty="0"/>
              <a:t>	2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baseline="-25000" dirty="0"/>
          </a:p>
          <a:p>
            <a:pPr marL="0" indent="0"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i="1" baseline="-25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Priority: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P5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P4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P2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538328"/>
              </p:ext>
            </p:extLst>
          </p:nvPr>
        </p:nvGraphicFramePr>
        <p:xfrm>
          <a:off x="1483509" y="1026458"/>
          <a:ext cx="7235827" cy="2814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Priority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745332222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05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A045F087-B6DC-4165-AF47-CB4EFC767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sz="2400"/>
              <a:t>Preemptive &amp; </a:t>
            </a:r>
            <a:br>
              <a:rPr lang="en-US" altLang="en-US" sz="2400"/>
            </a:br>
            <a:r>
              <a:rPr lang="en-US" altLang="en-US" sz="2400"/>
              <a:t>Non preemptive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4A64-F74D-4E03-A3C6-41EBB16896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06451" y="1280622"/>
            <a:ext cx="5858790" cy="4922369"/>
          </a:xfrm>
          <a:blipFill>
            <a:blip r:embed="rId2"/>
            <a:stretch>
              <a:fillRect l="-104" r="-624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8" name="Star: 10 Points 7">
            <a:extLst>
              <a:ext uri="{FF2B5EF4-FFF2-40B4-BE49-F238E27FC236}">
                <a16:creationId xmlns:a16="http://schemas.microsoft.com/office/drawing/2014/main" id="{E09FDC1C-1F37-4EAF-ABE5-2FEB8A2BC88C}"/>
              </a:ext>
            </a:extLst>
          </p:cNvPr>
          <p:cNvSpPr/>
          <p:nvPr/>
        </p:nvSpPr>
        <p:spPr bwMode="auto">
          <a:xfrm>
            <a:off x="7399338" y="1611313"/>
            <a:ext cx="1065212" cy="1055687"/>
          </a:xfrm>
          <a:prstGeom prst="star10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23557" name="TextBox 8">
            <a:extLst>
              <a:ext uri="{FF2B5EF4-FFF2-40B4-BE49-F238E27FC236}">
                <a16:creationId xmlns:a16="http://schemas.microsoft.com/office/drawing/2014/main" id="{CE94E0E7-02E6-4F2C-BF31-DC1F3FF2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0800" y="1858963"/>
            <a:ext cx="5048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10" name="Star: 10 Points 9">
            <a:extLst>
              <a:ext uri="{FF2B5EF4-FFF2-40B4-BE49-F238E27FC236}">
                <a16:creationId xmlns:a16="http://schemas.microsoft.com/office/drawing/2014/main" id="{DD5C0D6A-5183-4A35-91A7-A93FCF4C3F9C}"/>
              </a:ext>
            </a:extLst>
          </p:cNvPr>
          <p:cNvSpPr/>
          <p:nvPr/>
        </p:nvSpPr>
        <p:spPr bwMode="auto">
          <a:xfrm>
            <a:off x="7383463" y="4365625"/>
            <a:ext cx="1065212" cy="1055688"/>
          </a:xfrm>
          <a:prstGeom prst="star10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23559" name="TextBox 10">
            <a:extLst>
              <a:ext uri="{FF2B5EF4-FFF2-40B4-BE49-F238E27FC236}">
                <a16:creationId xmlns:a16="http://schemas.microsoft.com/office/drawing/2014/main" id="{526F1C7A-F81E-4C78-917D-1570F8F3C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3338" y="4640263"/>
            <a:ext cx="5048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0FCF16-C313-4166-AF7A-4FE8F7C96C9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65240" y="2667786"/>
            <a:ext cx="499304" cy="369332"/>
          </a:xfrm>
          <a:prstGeom prst="rect">
            <a:avLst/>
          </a:prstGeom>
          <a:blipFill>
            <a:blip r:embed="rId3"/>
            <a:stretch>
              <a:fillRect b="-3333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pic>
        <p:nvPicPr>
          <p:cNvPr id="23561" name="Picture 13">
            <a:extLst>
              <a:ext uri="{FF2B5EF4-FFF2-40B4-BE49-F238E27FC236}">
                <a16:creationId xmlns:a16="http://schemas.microsoft.com/office/drawing/2014/main" id="{508BF66B-6F68-4637-948A-8740666D5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0" y="2168525"/>
            <a:ext cx="352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Picture 14">
            <a:extLst>
              <a:ext uri="{FF2B5EF4-FFF2-40B4-BE49-F238E27FC236}">
                <a16:creationId xmlns:a16="http://schemas.microsoft.com/office/drawing/2014/main" id="{06991760-BF2B-4D69-9689-E96B3232D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025" y="4918075"/>
            <a:ext cx="352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BFCD13-1BD6-45DC-AC5A-DE946E14E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4948238"/>
            <a:ext cx="3619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FB921DC-2750-4B2D-8EE7-90B24D3B1C5C}"/>
              </a:ext>
            </a:extLst>
          </p:cNvPr>
          <p:cNvCxnSpPr>
            <a:cxnSpLocks noChangeShapeType="1"/>
            <a:stCxn id="12" idx="0"/>
            <a:endCxn id="8" idx="5"/>
          </p:cNvCxnSpPr>
          <p:nvPr/>
        </p:nvCxnSpPr>
        <p:spPr bwMode="auto">
          <a:xfrm rot="5400000" flipH="1" flipV="1">
            <a:off x="6975475" y="2243138"/>
            <a:ext cx="363537" cy="484188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8775203D-D4DE-4A40-AA17-4F1438DEF241}"/>
              </a:ext>
            </a:extLst>
          </p:cNvPr>
          <p:cNvSpPr/>
          <p:nvPr/>
        </p:nvSpPr>
        <p:spPr bwMode="auto">
          <a:xfrm>
            <a:off x="7034213" y="2205038"/>
            <a:ext cx="347662" cy="307975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Verdana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9142B1-369D-42A6-9531-43F91CD3596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03067" y="5465473"/>
            <a:ext cx="499304" cy="369332"/>
          </a:xfrm>
          <a:prstGeom prst="rect">
            <a:avLst/>
          </a:prstGeom>
          <a:blipFill>
            <a:blip r:embed="rId6"/>
            <a:stretch>
              <a:fillRect b="-3333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1C5BEB5-ED1A-4956-9CCC-E96F5F6ADB84}"/>
              </a:ext>
            </a:extLst>
          </p:cNvPr>
          <p:cNvCxnSpPr>
            <a:cxnSpLocks/>
            <a:stCxn id="21" idx="0"/>
            <a:endCxn id="10" idx="5"/>
          </p:cNvCxnSpPr>
          <p:nvPr/>
        </p:nvCxnSpPr>
        <p:spPr bwMode="auto">
          <a:xfrm rot="5400000" flipH="1" flipV="1">
            <a:off x="6914357" y="4996656"/>
            <a:ext cx="407988" cy="530225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ABF4814-31E3-494D-B52D-0801D7002C2E}"/>
              </a:ext>
            </a:extLst>
          </p:cNvPr>
          <p:cNvCxnSpPr>
            <a:cxnSpLocks noChangeShapeType="1"/>
            <a:stCxn id="10" idx="4"/>
            <a:endCxn id="21" idx="3"/>
          </p:cNvCxnSpPr>
          <p:nvPr/>
        </p:nvCxnSpPr>
        <p:spPr bwMode="auto">
          <a:xfrm rot="5400000">
            <a:off x="7180262" y="5243513"/>
            <a:ext cx="328613" cy="484188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369DB1B-537C-4E6D-A8F2-17652B0DEC1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18905" y="5463904"/>
            <a:ext cx="483466" cy="369332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3570" name="TextBox 29">
            <a:extLst>
              <a:ext uri="{FF2B5EF4-FFF2-40B4-BE49-F238E27FC236}">
                <a16:creationId xmlns:a16="http://schemas.microsoft.com/office/drawing/2014/main" id="{D0F6AE17-8AF6-4480-856D-48280304D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6713" y="3313113"/>
            <a:ext cx="20605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Figure: Non Preemptive</a:t>
            </a:r>
          </a:p>
        </p:txBody>
      </p:sp>
      <p:sp>
        <p:nvSpPr>
          <p:cNvPr id="23571" name="TextBox 30">
            <a:extLst>
              <a:ext uri="{FF2B5EF4-FFF2-40B4-BE49-F238E27FC236}">
                <a16:creationId xmlns:a16="http://schemas.microsoft.com/office/drawing/2014/main" id="{C6E6E473-8EF7-4023-8415-DBBCE3312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0" y="5888038"/>
            <a:ext cx="16954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Figure: Preemptive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Priority: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P5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P4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492585"/>
              </p:ext>
            </p:extLst>
          </p:nvPr>
        </p:nvGraphicFramePr>
        <p:xfrm>
          <a:off x="1483509" y="1026458"/>
          <a:ext cx="7235827" cy="2814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Priority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745332222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3032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Priority: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P5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P4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053247"/>
              </p:ext>
            </p:extLst>
          </p:nvPr>
        </p:nvGraphicFramePr>
        <p:xfrm>
          <a:off x="1483509" y="1026458"/>
          <a:ext cx="7235827" cy="2814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Priority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745332222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414532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Priority: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P4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029241"/>
              </p:ext>
            </p:extLst>
          </p:nvPr>
        </p:nvGraphicFramePr>
        <p:xfrm>
          <a:off x="1483509" y="1026458"/>
          <a:ext cx="7235827" cy="2814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Priority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745332222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P5</a:t>
            </a:r>
          </a:p>
        </p:txBody>
      </p:sp>
    </p:spTree>
    <p:extLst>
      <p:ext uri="{BB962C8B-B14F-4D97-AF65-F5344CB8AC3E}">
        <p14:creationId xmlns:p14="http://schemas.microsoft.com/office/powerpoint/2010/main" val="424823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Priority: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P4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/>
        </p:nvGraphicFramePr>
        <p:xfrm>
          <a:off x="1483509" y="1026458"/>
          <a:ext cx="7235827" cy="2814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Priority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745332222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P5</a:t>
            </a:r>
          </a:p>
        </p:txBody>
      </p:sp>
    </p:spTree>
    <p:extLst>
      <p:ext uri="{BB962C8B-B14F-4D97-AF65-F5344CB8AC3E}">
        <p14:creationId xmlns:p14="http://schemas.microsoft.com/office/powerpoint/2010/main" val="397511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Priority: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P4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968055"/>
              </p:ext>
            </p:extLst>
          </p:nvPr>
        </p:nvGraphicFramePr>
        <p:xfrm>
          <a:off x="1483509" y="1026458"/>
          <a:ext cx="7235827" cy="2814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Priority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745332222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3..6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P5</a:t>
            </a:r>
          </a:p>
        </p:txBody>
      </p:sp>
    </p:spTree>
    <p:extLst>
      <p:ext uri="{BB962C8B-B14F-4D97-AF65-F5344CB8AC3E}">
        <p14:creationId xmlns:p14="http://schemas.microsoft.com/office/powerpoint/2010/main" val="67206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Priority: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P4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29"/>
              </p:ext>
            </p:extLst>
          </p:nvPr>
        </p:nvGraphicFramePr>
        <p:xfrm>
          <a:off x="1483509" y="1026458"/>
          <a:ext cx="7235827" cy="2814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Priority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745332222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P5</a:t>
            </a:r>
          </a:p>
        </p:txBody>
      </p:sp>
    </p:spTree>
    <p:extLst>
      <p:ext uri="{BB962C8B-B14F-4D97-AF65-F5344CB8AC3E}">
        <p14:creationId xmlns:p14="http://schemas.microsoft.com/office/powerpoint/2010/main" val="215169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Priority: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P4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004959"/>
              </p:ext>
            </p:extLst>
          </p:nvPr>
        </p:nvGraphicFramePr>
        <p:xfrm>
          <a:off x="1483509" y="1026458"/>
          <a:ext cx="7235827" cy="2814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Priority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6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745332222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251161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Priority: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P4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077883"/>
              </p:ext>
            </p:extLst>
          </p:nvPr>
        </p:nvGraphicFramePr>
        <p:xfrm>
          <a:off x="1483509" y="1026458"/>
          <a:ext cx="7235827" cy="2814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Priority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6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745332222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8…16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211236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Priority: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P4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825349"/>
              </p:ext>
            </p:extLst>
          </p:nvPr>
        </p:nvGraphicFramePr>
        <p:xfrm>
          <a:off x="1483509" y="1026458"/>
          <a:ext cx="7235827" cy="2814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Priority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6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745332222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35508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Priority: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P4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035500"/>
              </p:ext>
            </p:extLst>
          </p:nvPr>
        </p:nvGraphicFramePr>
        <p:xfrm>
          <a:off x="1483509" y="1026458"/>
          <a:ext cx="7235827" cy="2814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Priority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6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745332222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55489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703E911-CEFE-46C3-AD85-AD72A0A8A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76213"/>
            <a:ext cx="7620000" cy="576262"/>
          </a:xfrm>
        </p:spPr>
        <p:txBody>
          <a:bodyPr/>
          <a:lstStyle/>
          <a:p>
            <a:pPr eaLnBrk="1" hangingPunct="1"/>
            <a:r>
              <a:rPr lang="en-US" altLang="en-US"/>
              <a:t>Histogram of CPU-burst Times</a:t>
            </a:r>
          </a:p>
        </p:txBody>
      </p:sp>
      <p:pic>
        <p:nvPicPr>
          <p:cNvPr id="24579" name="Picture 9">
            <a:extLst>
              <a:ext uri="{FF2B5EF4-FFF2-40B4-BE49-F238E27FC236}">
                <a16:creationId xmlns:a16="http://schemas.microsoft.com/office/drawing/2014/main" id="{4DE1F007-D8F9-43EB-A13C-EAAA297F7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88" y="1103852"/>
            <a:ext cx="7411436" cy="492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Priority: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P4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782502"/>
              </p:ext>
            </p:extLst>
          </p:nvPr>
        </p:nvGraphicFramePr>
        <p:xfrm>
          <a:off x="1483509" y="1026458"/>
          <a:ext cx="7235827" cy="2814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Priority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6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745332222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30285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Priority: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P4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52262"/>
              </p:ext>
            </p:extLst>
          </p:nvPr>
        </p:nvGraphicFramePr>
        <p:xfrm>
          <a:off x="1483509" y="1026458"/>
          <a:ext cx="7235827" cy="2814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Priority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17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6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745332222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328267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Priority: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850321"/>
              </p:ext>
            </p:extLst>
          </p:nvPr>
        </p:nvGraphicFramePr>
        <p:xfrm>
          <a:off x="1483509" y="1026458"/>
          <a:ext cx="7235827" cy="2814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Priority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17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6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745332222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P4</a:t>
            </a:r>
          </a:p>
        </p:txBody>
      </p:sp>
    </p:spTree>
    <p:extLst>
      <p:ext uri="{BB962C8B-B14F-4D97-AF65-F5344CB8AC3E}">
        <p14:creationId xmlns:p14="http://schemas.microsoft.com/office/powerpoint/2010/main" val="339429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Priority: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996967"/>
              </p:ext>
            </p:extLst>
          </p:nvPr>
        </p:nvGraphicFramePr>
        <p:xfrm>
          <a:off x="1483509" y="1026458"/>
          <a:ext cx="7235827" cy="2814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Priority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17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19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6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745332222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P4</a:t>
            </a:r>
          </a:p>
        </p:txBody>
      </p:sp>
    </p:spTree>
    <p:extLst>
      <p:ext uri="{BB962C8B-B14F-4D97-AF65-F5344CB8AC3E}">
        <p14:creationId xmlns:p14="http://schemas.microsoft.com/office/powerpoint/2010/main" val="167320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229E0-4905-4874-9BF5-D10631625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818" y="4336890"/>
            <a:ext cx="6819900" cy="1171575"/>
          </a:xfrm>
          <a:prstGeom prst="rect">
            <a:avLst/>
          </a:prstGeom>
        </p:spPr>
      </p:pic>
      <p:sp>
        <p:nvSpPr>
          <p:cNvPr id="56322" name="Rectangle 2">
            <a:extLst>
              <a:ext uri="{FF2B5EF4-FFF2-40B4-BE49-F238E27FC236}">
                <a16:creationId xmlns:a16="http://schemas.microsoft.com/office/drawing/2014/main" id="{83ED767D-9D1E-4211-AC53-24813F243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6525" y="201613"/>
            <a:ext cx="7280275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 of Priority Scheduling</a:t>
            </a:r>
          </a:p>
        </p:txBody>
      </p:sp>
      <p:sp>
        <p:nvSpPr>
          <p:cNvPr id="56323" name="Rectangle 36">
            <a:extLst>
              <a:ext uri="{FF2B5EF4-FFF2-40B4-BE49-F238E27FC236}">
                <a16:creationId xmlns:a16="http://schemas.microsoft.com/office/drawing/2014/main" id="{D2834A12-036C-4CDA-B9F2-8CB998FF82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337550" cy="4887912"/>
          </a:xfrm>
          <a:noFill/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Analyzing the priority scheduling – 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baseline="-25000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Priority scheduling Gantt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 marL="0" indent="0"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Average waiting time = 8.2 </a:t>
            </a:r>
            <a:r>
              <a:rPr lang="en-US" altLang="en-US" dirty="0" err="1"/>
              <a:t>msec</a:t>
            </a:r>
            <a:endParaRPr lang="en-US" altLang="en-US" i="1" baseline="-25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75CC49-3D66-4202-B2CE-311F4D8FB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12917"/>
              </p:ext>
            </p:extLst>
          </p:nvPr>
        </p:nvGraphicFramePr>
        <p:xfrm>
          <a:off x="1183519" y="1641442"/>
          <a:ext cx="7503281" cy="201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44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80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21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1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3298">
                <a:tc>
                  <a:txBody>
                    <a:bodyPr/>
                    <a:lstStyle/>
                    <a:p>
                      <a:r>
                        <a:rPr lang="en-US" sz="105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Priority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/>
                        <a:t>Response time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Turnaround time 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Waiting time</a:t>
                      </a:r>
                    </a:p>
                    <a:p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649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1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649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64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64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P4 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19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582998995"/>
                  </a:ext>
                </a:extLst>
              </a:tr>
              <a:tr h="251649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P5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6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1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745332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4659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CFFFF506-614A-4AEA-AC9D-39CBBC5798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Round Robin (RR)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F712F27-3F03-490D-AD0D-A3609A015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1231900"/>
            <a:ext cx="7150100" cy="4483100"/>
          </a:xfrm>
        </p:spPr>
        <p:txBody>
          <a:bodyPr/>
          <a:lstStyle/>
          <a:p>
            <a:r>
              <a:rPr lang="en-US" altLang="en-US"/>
              <a:t>Each process gets a small unit of CPU time (</a:t>
            </a:r>
            <a:r>
              <a:rPr lang="en-US" altLang="en-US" b="1">
                <a:solidFill>
                  <a:srgbClr val="3366FF"/>
                </a:solidFill>
              </a:rPr>
              <a:t>time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3366FF"/>
                </a:solidFill>
              </a:rPr>
              <a:t>quantum</a:t>
            </a:r>
            <a:r>
              <a:rPr lang="en-US" altLang="en-US" b="1"/>
              <a:t> </a:t>
            </a:r>
            <a:r>
              <a:rPr lang="en-US" altLang="en-US" i="1"/>
              <a:t>q</a:t>
            </a:r>
            <a:r>
              <a:rPr lang="en-US" altLang="en-US"/>
              <a:t>), usually 10-100 milliseconds.  After this time has elapsed, the process is preempted and added to the end of the ready queue.</a:t>
            </a:r>
          </a:p>
          <a:p>
            <a:r>
              <a:rPr lang="en-US" altLang="en-US"/>
              <a:t>If there are </a:t>
            </a:r>
            <a:r>
              <a:rPr lang="en-US" altLang="en-US" i="1"/>
              <a:t>n</a:t>
            </a:r>
            <a:r>
              <a:rPr lang="en-US" altLang="en-US"/>
              <a:t> processes in the ready queue and the time quantum is </a:t>
            </a:r>
            <a:r>
              <a:rPr lang="en-US" altLang="en-US" i="1"/>
              <a:t>q</a:t>
            </a:r>
            <a:r>
              <a:rPr lang="en-US" altLang="en-US"/>
              <a:t>, then each process gets 1/</a:t>
            </a:r>
            <a:r>
              <a:rPr lang="en-US" altLang="en-US" i="1"/>
              <a:t>n</a:t>
            </a:r>
            <a:r>
              <a:rPr lang="en-US" altLang="en-US"/>
              <a:t> of the CPU time in chunks of at most </a:t>
            </a:r>
            <a:r>
              <a:rPr lang="en-US" altLang="en-US" i="1"/>
              <a:t>q</a:t>
            </a:r>
            <a:r>
              <a:rPr lang="en-US" altLang="en-US"/>
              <a:t> time units at once.  No process waits more than (</a:t>
            </a:r>
            <a:r>
              <a:rPr lang="en-US" altLang="en-US" i="1"/>
              <a:t>n</a:t>
            </a:r>
            <a:r>
              <a:rPr lang="en-US" altLang="en-US"/>
              <a:t>-1)</a:t>
            </a:r>
            <a:r>
              <a:rPr lang="en-US" altLang="en-US" i="1"/>
              <a:t>q </a:t>
            </a:r>
            <a:r>
              <a:rPr lang="en-US" altLang="en-US"/>
              <a:t>time units.</a:t>
            </a:r>
          </a:p>
          <a:p>
            <a:r>
              <a:rPr lang="en-US" altLang="en-US"/>
              <a:t>Timer interrupts every quantum to schedule next process</a:t>
            </a:r>
          </a:p>
          <a:p>
            <a:r>
              <a:rPr lang="en-US" altLang="en-US"/>
              <a:t>Performance</a:t>
            </a:r>
          </a:p>
          <a:p>
            <a:pPr lvl="1"/>
            <a:r>
              <a:rPr lang="en-US" altLang="en-US" i="1"/>
              <a:t>q</a:t>
            </a:r>
            <a:r>
              <a:rPr lang="en-US" altLang="en-US"/>
              <a:t> large </a:t>
            </a:r>
            <a:r>
              <a:rPr lang="en-US" altLang="en-US">
                <a:sym typeface="Symbol" panose="05050102010706020507" pitchFamily="18" charset="2"/>
              </a:rPr>
              <a:t> FIFO</a:t>
            </a:r>
          </a:p>
          <a:p>
            <a:pPr lvl="1"/>
            <a:r>
              <a:rPr lang="en-US" altLang="en-US" i="1">
                <a:sym typeface="Symbol" panose="05050102010706020507" pitchFamily="18" charset="2"/>
              </a:rPr>
              <a:t>q </a:t>
            </a:r>
            <a:r>
              <a:rPr lang="en-US" altLang="en-US">
                <a:sym typeface="Symbol" panose="05050102010706020507" pitchFamily="18" charset="2"/>
              </a:rPr>
              <a:t>small  </a:t>
            </a:r>
            <a:r>
              <a:rPr lang="en-US" altLang="en-US" i="1">
                <a:sym typeface="Symbol" panose="05050102010706020507" pitchFamily="18" charset="2"/>
              </a:rPr>
              <a:t>q </a:t>
            </a:r>
            <a:r>
              <a:rPr lang="en-US" altLang="en-US">
                <a:sym typeface="Symbol" panose="05050102010706020507" pitchFamily="18" charset="2"/>
              </a:rPr>
              <a:t>must be large with respect to context switch, otherwise overhead is too high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5F7DEAE-00B3-4200-A20E-318C67A292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8900" y="139700"/>
            <a:ext cx="7750175" cy="6477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RR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C13EF66-03A6-418D-BFB6-B6E922664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088" y="1193800"/>
            <a:ext cx="7351712" cy="44831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dirty="0"/>
              <a:t>		</a:t>
            </a:r>
            <a:r>
              <a:rPr lang="en-US" altLang="en-US" u="sng" dirty="0"/>
              <a:t>Process</a:t>
            </a:r>
            <a:r>
              <a:rPr lang="en-US" altLang="en-US" dirty="0"/>
              <a:t>	</a:t>
            </a:r>
            <a:r>
              <a:rPr lang="en-US" altLang="en-US" u="sng" dirty="0"/>
              <a:t>Burst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i="1" dirty="0"/>
              <a:t>		P</a:t>
            </a:r>
            <a:r>
              <a:rPr lang="en-US" altLang="en-US" i="1" baseline="-25000" dirty="0"/>
              <a:t>1	</a:t>
            </a:r>
            <a:r>
              <a:rPr lang="en-US" altLang="en-US" dirty="0"/>
              <a:t>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	 </a:t>
            </a:r>
            <a:r>
              <a:rPr lang="en-US" altLang="en-US" dirty="0"/>
              <a:t>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	</a:t>
            </a:r>
            <a:r>
              <a:rPr lang="en-US" altLang="en-US" dirty="0"/>
              <a:t>3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endParaRPr lang="en-US" altLang="en-US" dirty="0"/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dirty="0"/>
              <a:t>Consider the time quantum is 4</a:t>
            </a:r>
          </a:p>
          <a:p>
            <a:pPr marL="0" indent="0">
              <a:lnSpc>
                <a:spcPct val="90000"/>
              </a:lnSpc>
              <a:buNone/>
              <a:tabLst>
                <a:tab pos="2219325" algn="ctr"/>
                <a:tab pos="39941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P2</a:t>
            </a:r>
          </a:p>
          <a:p>
            <a:pPr algn="ctr">
              <a:defRPr/>
            </a:pPr>
            <a:r>
              <a:rPr lang="en-US" dirty="0">
                <a:solidFill>
                  <a:srgbClr val="0070C0"/>
                </a:solidFill>
                <a:latin typeface="Verdana" charset="0"/>
              </a:rPr>
              <a:t>P1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270660"/>
              </p:ext>
            </p:extLst>
          </p:nvPr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C02-9AD1-483E-94E8-8F3F1C5A5ADA}"/>
              </a:ext>
            </a:extLst>
          </p:cNvPr>
          <p:cNvSpPr txBox="1"/>
          <p:nvPr/>
        </p:nvSpPr>
        <p:spPr>
          <a:xfrm>
            <a:off x="6699100" y="3660794"/>
            <a:ext cx="2106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 quantum = 4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253D5-1F55-4DF1-A207-AAE8A82C392B}"/>
              </a:ext>
            </a:extLst>
          </p:cNvPr>
          <p:cNvSpPr/>
          <p:nvPr/>
        </p:nvSpPr>
        <p:spPr bwMode="auto">
          <a:xfrm>
            <a:off x="806450" y="5648342"/>
            <a:ext cx="3951680" cy="576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94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  <a:p>
            <a:pPr algn="ctr">
              <a:defRPr/>
            </a:pPr>
            <a:r>
              <a:rPr lang="en-US" dirty="0">
                <a:solidFill>
                  <a:srgbClr val="0070C0"/>
                </a:solidFill>
                <a:latin typeface="Verdana" charset="0"/>
              </a:rPr>
              <a:t>P2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24125"/>
              </p:ext>
            </p:extLst>
          </p:nvPr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253D5-1F55-4DF1-A207-AAE8A82C392B}"/>
              </a:ext>
            </a:extLst>
          </p:cNvPr>
          <p:cNvSpPr/>
          <p:nvPr/>
        </p:nvSpPr>
        <p:spPr bwMode="auto">
          <a:xfrm>
            <a:off x="806450" y="5648342"/>
            <a:ext cx="3951680" cy="576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C29CC6-BD08-4060-A977-4CB7B8B75798}"/>
              </a:ext>
            </a:extLst>
          </p:cNvPr>
          <p:cNvSpPr txBox="1"/>
          <p:nvPr/>
        </p:nvSpPr>
        <p:spPr>
          <a:xfrm>
            <a:off x="6699100" y="36607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 quantum = 4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Elapsed (0) </a:t>
            </a:r>
          </a:p>
        </p:txBody>
      </p:sp>
    </p:spTree>
    <p:extLst>
      <p:ext uri="{BB962C8B-B14F-4D97-AF65-F5344CB8AC3E}">
        <p14:creationId xmlns:p14="http://schemas.microsoft.com/office/powerpoint/2010/main" val="129251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  <a:p>
            <a:pPr algn="ctr">
              <a:defRPr/>
            </a:pPr>
            <a:r>
              <a:rPr lang="en-US" dirty="0">
                <a:solidFill>
                  <a:srgbClr val="0070C0"/>
                </a:solidFill>
                <a:latin typeface="Verdana" charset="0"/>
              </a:rPr>
              <a:t>P2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601008"/>
              </p:ext>
            </p:extLst>
          </p:nvPr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C02-9AD1-483E-94E8-8F3F1C5A5ADA}"/>
              </a:ext>
            </a:extLst>
          </p:cNvPr>
          <p:cNvSpPr txBox="1"/>
          <p:nvPr/>
        </p:nvSpPr>
        <p:spPr>
          <a:xfrm>
            <a:off x="6699100" y="36607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 quantum = 4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Elapsed (1)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253D5-1F55-4DF1-A207-AAE8A82C392B}"/>
              </a:ext>
            </a:extLst>
          </p:cNvPr>
          <p:cNvSpPr/>
          <p:nvPr/>
        </p:nvSpPr>
        <p:spPr bwMode="auto">
          <a:xfrm>
            <a:off x="806450" y="5648342"/>
            <a:ext cx="3951680" cy="576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06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981F4F3-2CFD-42D8-A4DA-A1787CCB4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01613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/>
              <a:t>CPU Scheduler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B7C5B0F-ECC2-4CAA-B81B-8BA178CB4E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1169988"/>
            <a:ext cx="7067550" cy="4786312"/>
          </a:xfrm>
        </p:spPr>
        <p:txBody>
          <a:bodyPr/>
          <a:lstStyle/>
          <a:p>
            <a:pPr marL="342815" indent="-342815">
              <a:buFont typeface="Monotype Sorts" charset="2"/>
              <a:buChar char="n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Short-term scheduler </a:t>
            </a:r>
            <a:r>
              <a:rPr lang="en-US" dirty="0">
                <a:ea typeface="ＭＳ Ｐゴシック" charset="-128"/>
              </a:rPr>
              <a:t>selects from among the processes in ready queue, and allocates the CPU to one of them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>
                <a:ea typeface="ＭＳ Ｐゴシック" charset="-128"/>
              </a:rPr>
              <a:t>Queue may be ordered in various ways</a:t>
            </a: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CPU scheduling decisions may take place when a process: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1.	</a:t>
            </a:r>
            <a:r>
              <a:rPr lang="en-US" dirty="0">
                <a:ea typeface="ＭＳ Ｐゴシック" charset="-128"/>
              </a:rPr>
              <a:t>Switches from running to waiting state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2.</a:t>
            </a:r>
            <a:r>
              <a:rPr lang="en-US" dirty="0">
                <a:ea typeface="ＭＳ Ｐゴシック" charset="-128"/>
              </a:rPr>
              <a:t>	Switches from running to ready state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3.</a:t>
            </a:r>
            <a:r>
              <a:rPr lang="en-US" dirty="0">
                <a:ea typeface="ＭＳ Ｐゴシック" charset="-128"/>
              </a:rPr>
              <a:t>	Switches from waiting to ready</a:t>
            </a:r>
          </a:p>
          <a:p>
            <a:pPr marL="799900" lvl="1" indent="-342815">
              <a:buFont typeface="Monotype Sorts" charset="2"/>
              <a:buAutoNum type="arabicPeriod" startAt="4"/>
              <a:defRPr/>
            </a:pPr>
            <a:r>
              <a:rPr lang="en-US" dirty="0">
                <a:ea typeface="ＭＳ Ｐゴシック" charset="-128"/>
              </a:rPr>
              <a:t>Terminates</a:t>
            </a: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Scheduling under 1 and 4 is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non preemptive</a:t>
            </a: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All other scheduling is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preemptive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>
                <a:ea typeface="ＭＳ Ｐゴシック" charset="-128"/>
              </a:rPr>
              <a:t>Consider access to shared data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>
                <a:ea typeface="ＭＳ Ｐゴシック" charset="-128"/>
              </a:rPr>
              <a:t>Consider preemption while in kernel mode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>
                <a:ea typeface="ＭＳ Ｐゴシック" charset="-128"/>
              </a:rPr>
              <a:t>Consider interrupts occurring during crucial OS activities</a:t>
            </a:r>
          </a:p>
        </p:txBody>
      </p:sp>
      <p:sp>
        <p:nvSpPr>
          <p:cNvPr id="26628" name="AutoShape 5" descr="Operating Systems: Processes">
            <a:extLst>
              <a:ext uri="{FF2B5EF4-FFF2-40B4-BE49-F238E27FC236}">
                <a16:creationId xmlns:a16="http://schemas.microsoft.com/office/drawing/2014/main" id="{13C6E05D-2E0A-4A7A-B089-D854458C5B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Verdana" panose="020B0604030504040204" pitchFamily="34" charset="0"/>
            </a:endParaRPr>
          </a:p>
        </p:txBody>
      </p:sp>
      <p:pic>
        <p:nvPicPr>
          <p:cNvPr id="26631" name="Picture 7" descr="Operating Systems: Processes">
            <a:extLst>
              <a:ext uri="{FF2B5EF4-FFF2-40B4-BE49-F238E27FC236}">
                <a16:creationId xmlns:a16="http://schemas.microsoft.com/office/drawing/2014/main" id="{8C4316E0-BEF0-4A46-B736-21B156BF5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63" y="2813050"/>
            <a:ext cx="31623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  <a:p>
            <a:pPr algn="ctr">
              <a:defRPr/>
            </a:pPr>
            <a:r>
              <a:rPr lang="en-US" dirty="0">
                <a:solidFill>
                  <a:srgbClr val="0070C0"/>
                </a:solidFill>
                <a:latin typeface="Verdana" charset="0"/>
              </a:rPr>
              <a:t>P2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438442"/>
              </p:ext>
            </p:extLst>
          </p:nvPr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C02-9AD1-483E-94E8-8F3F1C5A5ADA}"/>
              </a:ext>
            </a:extLst>
          </p:cNvPr>
          <p:cNvSpPr txBox="1"/>
          <p:nvPr/>
        </p:nvSpPr>
        <p:spPr>
          <a:xfrm>
            <a:off x="6699100" y="36607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 quantum = 4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Elapsed (2)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253D5-1F55-4DF1-A207-AAE8A82C392B}"/>
              </a:ext>
            </a:extLst>
          </p:cNvPr>
          <p:cNvSpPr/>
          <p:nvPr/>
        </p:nvSpPr>
        <p:spPr bwMode="auto">
          <a:xfrm>
            <a:off x="806450" y="5648342"/>
            <a:ext cx="3951680" cy="576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31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  <a:p>
            <a:pPr algn="ctr">
              <a:defRPr/>
            </a:pPr>
            <a:r>
              <a:rPr lang="en-US" dirty="0">
                <a:solidFill>
                  <a:srgbClr val="0070C0"/>
                </a:solidFill>
                <a:latin typeface="Verdana" charset="0"/>
              </a:rPr>
              <a:t>P2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987149"/>
              </p:ext>
            </p:extLst>
          </p:nvPr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C02-9AD1-483E-94E8-8F3F1C5A5ADA}"/>
              </a:ext>
            </a:extLst>
          </p:cNvPr>
          <p:cNvSpPr txBox="1"/>
          <p:nvPr/>
        </p:nvSpPr>
        <p:spPr>
          <a:xfrm>
            <a:off x="6699100" y="36607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 quantum = 4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Elapsed (3)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253D5-1F55-4DF1-A207-AAE8A82C392B}"/>
              </a:ext>
            </a:extLst>
          </p:cNvPr>
          <p:cNvSpPr/>
          <p:nvPr/>
        </p:nvSpPr>
        <p:spPr bwMode="auto">
          <a:xfrm>
            <a:off x="806450" y="5648342"/>
            <a:ext cx="3951680" cy="576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4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P3</a:t>
            </a:r>
          </a:p>
          <a:p>
            <a:pPr algn="ctr">
              <a:defRPr/>
            </a:pPr>
            <a:r>
              <a:rPr lang="en-US" dirty="0">
                <a:solidFill>
                  <a:srgbClr val="0070C0"/>
                </a:solidFill>
                <a:latin typeface="Verdana" charset="0"/>
              </a:rPr>
              <a:t>P2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542687"/>
              </p:ext>
            </p:extLst>
          </p:nvPr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kern="1200" dirty="0">
                          <a:solidFill>
                            <a:srgbClr val="CC6600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C02-9AD1-483E-94E8-8F3F1C5A5ADA}"/>
              </a:ext>
            </a:extLst>
          </p:cNvPr>
          <p:cNvSpPr txBox="1"/>
          <p:nvPr/>
        </p:nvSpPr>
        <p:spPr>
          <a:xfrm>
            <a:off x="6699100" y="36607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 quantum = 4</a:t>
            </a:r>
          </a:p>
          <a:p>
            <a:r>
              <a:rPr lang="en-US" sz="1400" b="1" dirty="0">
                <a:solidFill>
                  <a:srgbClr val="CC6600"/>
                </a:solidFill>
              </a:rPr>
              <a:t>Elapsed (4)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253D5-1F55-4DF1-A207-AAE8A82C392B}"/>
              </a:ext>
            </a:extLst>
          </p:cNvPr>
          <p:cNvSpPr/>
          <p:nvPr/>
        </p:nvSpPr>
        <p:spPr bwMode="auto">
          <a:xfrm>
            <a:off x="806450" y="5648342"/>
            <a:ext cx="3951680" cy="576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67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P1</a:t>
            </a:r>
          </a:p>
          <a:p>
            <a:pPr algn="ctr">
              <a:defRPr/>
            </a:pPr>
            <a:r>
              <a:rPr lang="en-US" dirty="0">
                <a:solidFill>
                  <a:srgbClr val="0070C0"/>
                </a:solidFill>
                <a:latin typeface="Verdana" charset="0"/>
              </a:rPr>
              <a:t>P3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23086"/>
              </p:ext>
            </p:extLst>
          </p:nvPr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P2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C02-9AD1-483E-94E8-8F3F1C5A5ADA}"/>
              </a:ext>
            </a:extLst>
          </p:cNvPr>
          <p:cNvSpPr txBox="1"/>
          <p:nvPr/>
        </p:nvSpPr>
        <p:spPr>
          <a:xfrm>
            <a:off x="6699100" y="36607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 quantum = 4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Elapsed (0)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253D5-1F55-4DF1-A207-AAE8A82C392B}"/>
              </a:ext>
            </a:extLst>
          </p:cNvPr>
          <p:cNvSpPr/>
          <p:nvPr/>
        </p:nvSpPr>
        <p:spPr bwMode="auto">
          <a:xfrm>
            <a:off x="1414021" y="5648342"/>
            <a:ext cx="3344108" cy="576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56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P1</a:t>
            </a:r>
          </a:p>
          <a:p>
            <a:pPr algn="ctr">
              <a:defRPr/>
            </a:pPr>
            <a:r>
              <a:rPr lang="en-US" dirty="0">
                <a:solidFill>
                  <a:srgbClr val="0070C0"/>
                </a:solidFill>
                <a:latin typeface="Verdana" charset="0"/>
              </a:rPr>
              <a:t>P3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136350"/>
              </p:ext>
            </p:extLst>
          </p:nvPr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P2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C02-9AD1-483E-94E8-8F3F1C5A5ADA}"/>
              </a:ext>
            </a:extLst>
          </p:cNvPr>
          <p:cNvSpPr txBox="1"/>
          <p:nvPr/>
        </p:nvSpPr>
        <p:spPr>
          <a:xfrm>
            <a:off x="6699100" y="36607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 quantum = 4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Elapsed (1)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253D5-1F55-4DF1-A207-AAE8A82C392B}"/>
              </a:ext>
            </a:extLst>
          </p:cNvPr>
          <p:cNvSpPr/>
          <p:nvPr/>
        </p:nvSpPr>
        <p:spPr bwMode="auto">
          <a:xfrm>
            <a:off x="1414021" y="5648342"/>
            <a:ext cx="3344108" cy="576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P1</a:t>
            </a:r>
          </a:p>
          <a:p>
            <a:pPr algn="ctr">
              <a:defRPr/>
            </a:pPr>
            <a:r>
              <a:rPr lang="en-US" dirty="0">
                <a:solidFill>
                  <a:srgbClr val="0070C0"/>
                </a:solidFill>
                <a:latin typeface="Verdana" charset="0"/>
              </a:rPr>
              <a:t>P3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629640"/>
              </p:ext>
            </p:extLst>
          </p:nvPr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P2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C02-9AD1-483E-94E8-8F3F1C5A5ADA}"/>
              </a:ext>
            </a:extLst>
          </p:cNvPr>
          <p:cNvSpPr txBox="1"/>
          <p:nvPr/>
        </p:nvSpPr>
        <p:spPr>
          <a:xfrm>
            <a:off x="6699100" y="36607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 quantum = 4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Elapsed (2)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253D5-1F55-4DF1-A207-AAE8A82C392B}"/>
              </a:ext>
            </a:extLst>
          </p:cNvPr>
          <p:cNvSpPr/>
          <p:nvPr/>
        </p:nvSpPr>
        <p:spPr bwMode="auto">
          <a:xfrm>
            <a:off x="1414021" y="5648342"/>
            <a:ext cx="3344108" cy="576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32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P1</a:t>
            </a:r>
          </a:p>
          <a:p>
            <a:pPr algn="ctr">
              <a:defRPr/>
            </a:pPr>
            <a:r>
              <a:rPr lang="en-US" dirty="0">
                <a:solidFill>
                  <a:srgbClr val="0070C0"/>
                </a:solidFill>
                <a:latin typeface="Verdana" charset="0"/>
              </a:rPr>
              <a:t>P3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614990"/>
              </p:ext>
            </p:extLst>
          </p:nvPr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P2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C02-9AD1-483E-94E8-8F3F1C5A5ADA}"/>
              </a:ext>
            </a:extLst>
          </p:cNvPr>
          <p:cNvSpPr txBox="1"/>
          <p:nvPr/>
        </p:nvSpPr>
        <p:spPr>
          <a:xfrm>
            <a:off x="6699100" y="36607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Time quantum = 4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Elapsed (3)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253D5-1F55-4DF1-A207-AAE8A82C392B}"/>
              </a:ext>
            </a:extLst>
          </p:cNvPr>
          <p:cNvSpPr/>
          <p:nvPr/>
        </p:nvSpPr>
        <p:spPr bwMode="auto">
          <a:xfrm>
            <a:off x="1792287" y="5648342"/>
            <a:ext cx="2965841" cy="576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44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rgbClr val="0070C0"/>
                </a:solidFill>
                <a:latin typeface="Verdana" charset="0"/>
              </a:rPr>
              <a:t>P1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854635"/>
              </p:ext>
            </p:extLst>
          </p:nvPr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P3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C02-9AD1-483E-94E8-8F3F1C5A5ADA}"/>
              </a:ext>
            </a:extLst>
          </p:cNvPr>
          <p:cNvSpPr txBox="1"/>
          <p:nvPr/>
        </p:nvSpPr>
        <p:spPr>
          <a:xfrm>
            <a:off x="6699100" y="36607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 quantum = 4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Elapsed (0)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253D5-1F55-4DF1-A207-AAE8A82C392B}"/>
              </a:ext>
            </a:extLst>
          </p:cNvPr>
          <p:cNvSpPr/>
          <p:nvPr/>
        </p:nvSpPr>
        <p:spPr bwMode="auto">
          <a:xfrm>
            <a:off x="1792287" y="5648342"/>
            <a:ext cx="2965841" cy="576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3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rgbClr val="0070C0"/>
                </a:solidFill>
                <a:latin typeface="Verdana" charset="0"/>
              </a:rPr>
              <a:t>P1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923084"/>
              </p:ext>
            </p:extLst>
          </p:nvPr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P3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C02-9AD1-483E-94E8-8F3F1C5A5ADA}"/>
              </a:ext>
            </a:extLst>
          </p:cNvPr>
          <p:cNvSpPr txBox="1"/>
          <p:nvPr/>
        </p:nvSpPr>
        <p:spPr>
          <a:xfrm>
            <a:off x="6699100" y="36607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 quantum = 4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Elapsed (1)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253D5-1F55-4DF1-A207-AAE8A82C392B}"/>
              </a:ext>
            </a:extLst>
          </p:cNvPr>
          <p:cNvSpPr/>
          <p:nvPr/>
        </p:nvSpPr>
        <p:spPr bwMode="auto">
          <a:xfrm>
            <a:off x="1792287" y="5648342"/>
            <a:ext cx="2965841" cy="576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57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rgbClr val="0070C0"/>
                </a:solidFill>
                <a:latin typeface="Verdana" charset="0"/>
              </a:rPr>
              <a:t>P1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340042"/>
              </p:ext>
            </p:extLst>
          </p:nvPr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P3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C02-9AD1-483E-94E8-8F3F1C5A5ADA}"/>
              </a:ext>
            </a:extLst>
          </p:cNvPr>
          <p:cNvSpPr txBox="1"/>
          <p:nvPr/>
        </p:nvSpPr>
        <p:spPr>
          <a:xfrm>
            <a:off x="6699100" y="36607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 quantum = 4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Elapsed (2)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253D5-1F55-4DF1-A207-AAE8A82C392B}"/>
              </a:ext>
            </a:extLst>
          </p:cNvPr>
          <p:cNvSpPr/>
          <p:nvPr/>
        </p:nvSpPr>
        <p:spPr bwMode="auto">
          <a:xfrm>
            <a:off x="1792287" y="5648342"/>
            <a:ext cx="2965841" cy="576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17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4423AB4-EF05-42B7-AE86-E6AB51889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Dispatcher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AE6A727-7916-4D49-B223-8F4F74765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775" y="1177925"/>
            <a:ext cx="6724650" cy="4483100"/>
          </a:xfrm>
        </p:spPr>
        <p:txBody>
          <a:bodyPr/>
          <a:lstStyle/>
          <a:p>
            <a:r>
              <a:rPr lang="en-US" altLang="en-US"/>
              <a:t>Dispatcher module gives control of the CPU to the process selected by the short-term scheduler; this involves:</a:t>
            </a:r>
          </a:p>
          <a:p>
            <a:pPr lvl="1"/>
            <a:r>
              <a:rPr lang="en-US" altLang="en-US"/>
              <a:t>switching context</a:t>
            </a:r>
          </a:p>
          <a:p>
            <a:pPr lvl="1"/>
            <a:r>
              <a:rPr lang="en-US" altLang="en-US"/>
              <a:t>switching to user mode</a:t>
            </a:r>
          </a:p>
          <a:p>
            <a:pPr lvl="1"/>
            <a:r>
              <a:rPr lang="en-US" altLang="en-US"/>
              <a:t>jumping to the proper location in the user program to restart that program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Dispatch latency </a:t>
            </a:r>
            <a:r>
              <a:rPr lang="en-US" altLang="en-US"/>
              <a:t>– time it takes for the dispatcher to stop one process and start another running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rgbClr val="0070C0"/>
                </a:solidFill>
                <a:latin typeface="Verdana" charset="0"/>
              </a:rPr>
              <a:t>P1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864364"/>
              </p:ext>
            </p:extLst>
          </p:nvPr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P3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C02-9AD1-483E-94E8-8F3F1C5A5ADA}"/>
              </a:ext>
            </a:extLst>
          </p:cNvPr>
          <p:cNvSpPr txBox="1"/>
          <p:nvPr/>
        </p:nvSpPr>
        <p:spPr>
          <a:xfrm>
            <a:off x="6699100" y="36607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Time quantum = 4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Elapsed (3)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253D5-1F55-4DF1-A207-AAE8A82C392B}"/>
              </a:ext>
            </a:extLst>
          </p:cNvPr>
          <p:cNvSpPr/>
          <p:nvPr/>
        </p:nvSpPr>
        <p:spPr bwMode="auto">
          <a:xfrm>
            <a:off x="2224726" y="5648342"/>
            <a:ext cx="2533402" cy="576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25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  <a:latin typeface="Verdana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21281"/>
              </p:ext>
            </p:extLst>
          </p:nvPr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C02-9AD1-483E-94E8-8F3F1C5A5ADA}"/>
              </a:ext>
            </a:extLst>
          </p:cNvPr>
          <p:cNvSpPr txBox="1"/>
          <p:nvPr/>
        </p:nvSpPr>
        <p:spPr>
          <a:xfrm>
            <a:off x="6699100" y="36607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 quantum = 4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Elapsed (0)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253D5-1F55-4DF1-A207-AAE8A82C392B}"/>
              </a:ext>
            </a:extLst>
          </p:cNvPr>
          <p:cNvSpPr/>
          <p:nvPr/>
        </p:nvSpPr>
        <p:spPr bwMode="auto">
          <a:xfrm>
            <a:off x="2215299" y="5648342"/>
            <a:ext cx="2542829" cy="576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99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  <a:latin typeface="Verdana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107744"/>
              </p:ext>
            </p:extLst>
          </p:nvPr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C02-9AD1-483E-94E8-8F3F1C5A5ADA}"/>
              </a:ext>
            </a:extLst>
          </p:cNvPr>
          <p:cNvSpPr txBox="1"/>
          <p:nvPr/>
        </p:nvSpPr>
        <p:spPr>
          <a:xfrm>
            <a:off x="6699100" y="36607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 quantum = 4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Elapsed (1)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253D5-1F55-4DF1-A207-AAE8A82C392B}"/>
              </a:ext>
            </a:extLst>
          </p:cNvPr>
          <p:cNvSpPr/>
          <p:nvPr/>
        </p:nvSpPr>
        <p:spPr bwMode="auto">
          <a:xfrm>
            <a:off x="2215299" y="5648342"/>
            <a:ext cx="2542829" cy="576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52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  <a:latin typeface="Verdana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71827"/>
              </p:ext>
            </p:extLst>
          </p:nvPr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C02-9AD1-483E-94E8-8F3F1C5A5ADA}"/>
              </a:ext>
            </a:extLst>
          </p:cNvPr>
          <p:cNvSpPr txBox="1"/>
          <p:nvPr/>
        </p:nvSpPr>
        <p:spPr>
          <a:xfrm>
            <a:off x="6699100" y="36607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 quantum = 4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Elapsed (2)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253D5-1F55-4DF1-A207-AAE8A82C392B}"/>
              </a:ext>
            </a:extLst>
          </p:cNvPr>
          <p:cNvSpPr/>
          <p:nvPr/>
        </p:nvSpPr>
        <p:spPr bwMode="auto">
          <a:xfrm>
            <a:off x="2215299" y="5648342"/>
            <a:ext cx="2542829" cy="576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21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  <a:latin typeface="Verdana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510801"/>
              </p:ext>
            </p:extLst>
          </p:nvPr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C02-9AD1-483E-94E8-8F3F1C5A5ADA}"/>
              </a:ext>
            </a:extLst>
          </p:cNvPr>
          <p:cNvSpPr txBox="1"/>
          <p:nvPr/>
        </p:nvSpPr>
        <p:spPr>
          <a:xfrm>
            <a:off x="6699100" y="36607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 quantum = 4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Elapsed (3)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253D5-1F55-4DF1-A207-AAE8A82C392B}"/>
              </a:ext>
            </a:extLst>
          </p:cNvPr>
          <p:cNvSpPr/>
          <p:nvPr/>
        </p:nvSpPr>
        <p:spPr bwMode="auto">
          <a:xfrm>
            <a:off x="2215299" y="5648342"/>
            <a:ext cx="2542829" cy="576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66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  <a:latin typeface="Verdana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11587"/>
              </p:ext>
            </p:extLst>
          </p:nvPr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C02-9AD1-483E-94E8-8F3F1C5A5ADA}"/>
              </a:ext>
            </a:extLst>
          </p:cNvPr>
          <p:cNvSpPr txBox="1"/>
          <p:nvPr/>
        </p:nvSpPr>
        <p:spPr>
          <a:xfrm>
            <a:off x="6699100" y="36607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 quantum = 4</a:t>
            </a:r>
          </a:p>
          <a:p>
            <a:r>
              <a:rPr lang="en-US" sz="1400" b="1" dirty="0">
                <a:solidFill>
                  <a:srgbClr val="CC6600"/>
                </a:solidFill>
              </a:rPr>
              <a:t>Elapsed (4)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253D5-1F55-4DF1-A207-AAE8A82C392B}"/>
              </a:ext>
            </a:extLst>
          </p:cNvPr>
          <p:cNvSpPr/>
          <p:nvPr/>
        </p:nvSpPr>
        <p:spPr bwMode="auto">
          <a:xfrm>
            <a:off x="2215299" y="5648342"/>
            <a:ext cx="2542829" cy="576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10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rgbClr val="0070C0"/>
                </a:solidFill>
                <a:latin typeface="Verdana" charset="0"/>
              </a:rPr>
              <a:t>P1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/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C02-9AD1-483E-94E8-8F3F1C5A5ADA}"/>
              </a:ext>
            </a:extLst>
          </p:cNvPr>
          <p:cNvSpPr txBox="1"/>
          <p:nvPr/>
        </p:nvSpPr>
        <p:spPr>
          <a:xfrm>
            <a:off x="6699100" y="36607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 quantum = 4</a:t>
            </a:r>
          </a:p>
          <a:p>
            <a:r>
              <a:rPr lang="en-US" sz="1400" b="1" dirty="0">
                <a:solidFill>
                  <a:srgbClr val="CC6600"/>
                </a:solidFill>
              </a:rPr>
              <a:t>Elapsed (4)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253D5-1F55-4DF1-A207-AAE8A82C392B}"/>
              </a:ext>
            </a:extLst>
          </p:cNvPr>
          <p:cNvSpPr/>
          <p:nvPr/>
        </p:nvSpPr>
        <p:spPr bwMode="auto">
          <a:xfrm>
            <a:off x="2714920" y="5648342"/>
            <a:ext cx="2043208" cy="576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5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  <a:latin typeface="Verdana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189336"/>
              </p:ext>
            </p:extLst>
          </p:nvPr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C02-9AD1-483E-94E8-8F3F1C5A5ADA}"/>
              </a:ext>
            </a:extLst>
          </p:cNvPr>
          <p:cNvSpPr txBox="1"/>
          <p:nvPr/>
        </p:nvSpPr>
        <p:spPr>
          <a:xfrm>
            <a:off x="6699100" y="36607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 quantum = 4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Elapsed (0)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253D5-1F55-4DF1-A207-AAE8A82C392B}"/>
              </a:ext>
            </a:extLst>
          </p:cNvPr>
          <p:cNvSpPr/>
          <p:nvPr/>
        </p:nvSpPr>
        <p:spPr bwMode="auto">
          <a:xfrm>
            <a:off x="2714920" y="5648342"/>
            <a:ext cx="2043208" cy="576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68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  <a:latin typeface="Verdana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3798"/>
              </p:ext>
            </p:extLst>
          </p:nvPr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C02-9AD1-483E-94E8-8F3F1C5A5ADA}"/>
              </a:ext>
            </a:extLst>
          </p:cNvPr>
          <p:cNvSpPr txBox="1"/>
          <p:nvPr/>
        </p:nvSpPr>
        <p:spPr>
          <a:xfrm>
            <a:off x="6699100" y="36607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 quantum = 4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Elapsed (1)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253D5-1F55-4DF1-A207-AAE8A82C392B}"/>
              </a:ext>
            </a:extLst>
          </p:cNvPr>
          <p:cNvSpPr/>
          <p:nvPr/>
        </p:nvSpPr>
        <p:spPr bwMode="auto">
          <a:xfrm>
            <a:off x="2714920" y="5648342"/>
            <a:ext cx="2043208" cy="576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11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  <a:latin typeface="Verdana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108768"/>
              </p:ext>
            </p:extLst>
          </p:nvPr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C02-9AD1-483E-94E8-8F3F1C5A5ADA}"/>
              </a:ext>
            </a:extLst>
          </p:cNvPr>
          <p:cNvSpPr txBox="1"/>
          <p:nvPr/>
        </p:nvSpPr>
        <p:spPr>
          <a:xfrm>
            <a:off x="6699100" y="36607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 quantum = 4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Elapsed (2)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253D5-1F55-4DF1-A207-AAE8A82C392B}"/>
              </a:ext>
            </a:extLst>
          </p:cNvPr>
          <p:cNvSpPr/>
          <p:nvPr/>
        </p:nvSpPr>
        <p:spPr bwMode="auto">
          <a:xfrm>
            <a:off x="2714920" y="5648342"/>
            <a:ext cx="2043208" cy="576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17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9FFECE1-3EBF-41BE-9029-B734F9193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/>
          <a:lstStyle/>
          <a:p>
            <a:pPr eaLnBrk="1" hangingPunct="1"/>
            <a:r>
              <a:rPr lang="en-US" altLang="en-US"/>
              <a:t>Scheduling Criteria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C553FFD-C40C-4A74-996C-A5D30CB25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1246188"/>
            <a:ext cx="7156450" cy="4959350"/>
          </a:xfrm>
        </p:spPr>
        <p:txBody>
          <a:bodyPr/>
          <a:lstStyle/>
          <a:p>
            <a:r>
              <a:rPr lang="en-US" altLang="en-US" b="1" dirty="0"/>
              <a:t>CPU utilization </a:t>
            </a:r>
            <a:r>
              <a:rPr lang="en-US" altLang="en-US" dirty="0"/>
              <a:t>– keep the CPU as busy as possible</a:t>
            </a:r>
          </a:p>
          <a:p>
            <a:r>
              <a:rPr lang="en-US" altLang="en-US" b="1" dirty="0"/>
              <a:t>Throughput</a:t>
            </a:r>
            <a:r>
              <a:rPr lang="en-US" altLang="en-US" dirty="0"/>
              <a:t> – # of processes that complete their execution per time unit</a:t>
            </a:r>
          </a:p>
          <a:p>
            <a:r>
              <a:rPr lang="en-US" altLang="en-US" b="1" dirty="0"/>
              <a:t>Turnaround time </a:t>
            </a:r>
            <a:r>
              <a:rPr lang="en-US" altLang="en-US" dirty="0"/>
              <a:t>– amount of time to execute a particular process</a:t>
            </a:r>
          </a:p>
          <a:p>
            <a:r>
              <a:rPr lang="en-US" altLang="en-US" b="1" dirty="0"/>
              <a:t>Waiting time </a:t>
            </a:r>
            <a:r>
              <a:rPr lang="en-US" altLang="en-US" dirty="0"/>
              <a:t>– amount of time a process has been waiting in the ready queue</a:t>
            </a:r>
          </a:p>
          <a:p>
            <a:r>
              <a:rPr lang="en-US" altLang="en-US" b="1" dirty="0"/>
              <a:t>Response time </a:t>
            </a:r>
            <a:r>
              <a:rPr lang="en-US" altLang="en-US" dirty="0"/>
              <a:t>– amount of time it takes from when a request was submitted until the first response is produced, not output  (for time-sharing environment)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  <a:latin typeface="Verdana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57001"/>
              </p:ext>
            </p:extLst>
          </p:nvPr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C02-9AD1-483E-94E8-8F3F1C5A5ADA}"/>
              </a:ext>
            </a:extLst>
          </p:cNvPr>
          <p:cNvSpPr txBox="1"/>
          <p:nvPr/>
        </p:nvSpPr>
        <p:spPr>
          <a:xfrm>
            <a:off x="6699100" y="36607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 quantum = 4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Elapsed (3)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253D5-1F55-4DF1-A207-AAE8A82C392B}"/>
              </a:ext>
            </a:extLst>
          </p:cNvPr>
          <p:cNvSpPr/>
          <p:nvPr/>
        </p:nvSpPr>
        <p:spPr bwMode="auto">
          <a:xfrm>
            <a:off x="2714920" y="5648342"/>
            <a:ext cx="2043208" cy="576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9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  <a:latin typeface="Verdana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67146"/>
              </p:ext>
            </p:extLst>
          </p:nvPr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C02-9AD1-483E-94E8-8F3F1C5A5ADA}"/>
              </a:ext>
            </a:extLst>
          </p:cNvPr>
          <p:cNvSpPr txBox="1"/>
          <p:nvPr/>
        </p:nvSpPr>
        <p:spPr>
          <a:xfrm>
            <a:off x="6699100" y="36607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 quantum = 4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Elapsed (4)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253D5-1F55-4DF1-A207-AAE8A82C392B}"/>
              </a:ext>
            </a:extLst>
          </p:cNvPr>
          <p:cNvSpPr/>
          <p:nvPr/>
        </p:nvSpPr>
        <p:spPr bwMode="auto">
          <a:xfrm>
            <a:off x="3210910" y="5648342"/>
            <a:ext cx="1547218" cy="576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86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rgbClr val="0070C0"/>
                </a:solidFill>
                <a:latin typeface="Verdana" charset="0"/>
              </a:rPr>
              <a:t>P1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/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C02-9AD1-483E-94E8-8F3F1C5A5ADA}"/>
              </a:ext>
            </a:extLst>
          </p:cNvPr>
          <p:cNvSpPr txBox="1"/>
          <p:nvPr/>
        </p:nvSpPr>
        <p:spPr>
          <a:xfrm>
            <a:off x="6699100" y="36607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 quantum = 4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Elapsed (4)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253D5-1F55-4DF1-A207-AAE8A82C392B}"/>
              </a:ext>
            </a:extLst>
          </p:cNvPr>
          <p:cNvSpPr/>
          <p:nvPr/>
        </p:nvSpPr>
        <p:spPr bwMode="auto">
          <a:xfrm>
            <a:off x="3210910" y="5648342"/>
            <a:ext cx="1547218" cy="576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44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  <a:latin typeface="Verdana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58231"/>
              </p:ext>
            </p:extLst>
          </p:nvPr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C02-9AD1-483E-94E8-8F3F1C5A5ADA}"/>
              </a:ext>
            </a:extLst>
          </p:cNvPr>
          <p:cNvSpPr txBox="1"/>
          <p:nvPr/>
        </p:nvSpPr>
        <p:spPr>
          <a:xfrm>
            <a:off x="6699100" y="36607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 quantum = 4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Elapsed (0)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253D5-1F55-4DF1-A207-AAE8A82C392B}"/>
              </a:ext>
            </a:extLst>
          </p:cNvPr>
          <p:cNvSpPr/>
          <p:nvPr/>
        </p:nvSpPr>
        <p:spPr bwMode="auto">
          <a:xfrm>
            <a:off x="3210910" y="5648342"/>
            <a:ext cx="1547218" cy="576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32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  <a:latin typeface="Verdana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158673"/>
              </p:ext>
            </p:extLst>
          </p:nvPr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11..8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19..22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C02-9AD1-483E-94E8-8F3F1C5A5ADA}"/>
              </a:ext>
            </a:extLst>
          </p:cNvPr>
          <p:cNvSpPr txBox="1"/>
          <p:nvPr/>
        </p:nvSpPr>
        <p:spPr>
          <a:xfrm>
            <a:off x="6699100" y="36607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 quantum = 4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Elapsed (1..4)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253D5-1F55-4DF1-A207-AAE8A82C392B}"/>
              </a:ext>
            </a:extLst>
          </p:cNvPr>
          <p:cNvSpPr/>
          <p:nvPr/>
        </p:nvSpPr>
        <p:spPr bwMode="auto">
          <a:xfrm>
            <a:off x="3210910" y="5648342"/>
            <a:ext cx="1547218" cy="576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5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rgbClr val="0070C0"/>
                </a:solidFill>
                <a:latin typeface="Verdana" charset="0"/>
              </a:rPr>
              <a:t>P1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831801"/>
              </p:ext>
            </p:extLst>
          </p:nvPr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kern="1200" dirty="0">
                          <a:solidFill>
                            <a:srgbClr val="CC66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C02-9AD1-483E-94E8-8F3F1C5A5ADA}"/>
              </a:ext>
            </a:extLst>
          </p:cNvPr>
          <p:cNvSpPr txBox="1"/>
          <p:nvPr/>
        </p:nvSpPr>
        <p:spPr>
          <a:xfrm>
            <a:off x="6699100" y="36607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 quantum = 4</a:t>
            </a:r>
          </a:p>
          <a:p>
            <a:r>
              <a:rPr lang="en-US" sz="1400" b="1" dirty="0">
                <a:solidFill>
                  <a:srgbClr val="CC6600"/>
                </a:solidFill>
              </a:rPr>
              <a:t>Elapsed (4)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253D5-1F55-4DF1-A207-AAE8A82C392B}"/>
              </a:ext>
            </a:extLst>
          </p:cNvPr>
          <p:cNvSpPr/>
          <p:nvPr/>
        </p:nvSpPr>
        <p:spPr bwMode="auto">
          <a:xfrm>
            <a:off x="3799002" y="5648342"/>
            <a:ext cx="959125" cy="576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  <a:latin typeface="Verdana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232581"/>
              </p:ext>
            </p:extLst>
          </p:nvPr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8..4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22..26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C02-9AD1-483E-94E8-8F3F1C5A5ADA}"/>
              </a:ext>
            </a:extLst>
          </p:cNvPr>
          <p:cNvSpPr txBox="1"/>
          <p:nvPr/>
        </p:nvSpPr>
        <p:spPr>
          <a:xfrm>
            <a:off x="6699100" y="36607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 quantum = 4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Elapsed (0..4)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253D5-1F55-4DF1-A207-AAE8A82C392B}"/>
              </a:ext>
            </a:extLst>
          </p:cNvPr>
          <p:cNvSpPr/>
          <p:nvPr/>
        </p:nvSpPr>
        <p:spPr bwMode="auto">
          <a:xfrm>
            <a:off x="3780148" y="5648342"/>
            <a:ext cx="977980" cy="576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0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r>
              <a:rPr lang="en-US" dirty="0">
                <a:solidFill>
                  <a:srgbClr val="0070C0"/>
                </a:solidFill>
                <a:latin typeface="Verdana" charset="0"/>
              </a:rPr>
              <a:t>P1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472520"/>
              </p:ext>
            </p:extLst>
          </p:nvPr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kern="1200" dirty="0">
                          <a:solidFill>
                            <a:srgbClr val="CC66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26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C02-9AD1-483E-94E8-8F3F1C5A5ADA}"/>
              </a:ext>
            </a:extLst>
          </p:cNvPr>
          <p:cNvSpPr txBox="1"/>
          <p:nvPr/>
        </p:nvSpPr>
        <p:spPr>
          <a:xfrm>
            <a:off x="6699100" y="36607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 quantum = 4</a:t>
            </a:r>
          </a:p>
          <a:p>
            <a:r>
              <a:rPr lang="en-US" sz="1400" b="1" dirty="0">
                <a:solidFill>
                  <a:srgbClr val="CC6600"/>
                </a:solidFill>
              </a:rPr>
              <a:t>Elapsed (4)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253D5-1F55-4DF1-A207-AAE8A82C392B}"/>
              </a:ext>
            </a:extLst>
          </p:cNvPr>
          <p:cNvSpPr/>
          <p:nvPr/>
        </p:nvSpPr>
        <p:spPr bwMode="auto">
          <a:xfrm>
            <a:off x="4251489" y="5648342"/>
            <a:ext cx="506638" cy="576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06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  <a:latin typeface="Verdana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746995"/>
              </p:ext>
            </p:extLst>
          </p:nvPr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4…0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/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27…30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C02-9AD1-483E-94E8-8F3F1C5A5ADA}"/>
              </a:ext>
            </a:extLst>
          </p:cNvPr>
          <p:cNvSpPr txBox="1"/>
          <p:nvPr/>
        </p:nvSpPr>
        <p:spPr>
          <a:xfrm>
            <a:off x="6699100" y="36607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 quantum = 4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Elapsed (1..4)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253D5-1F55-4DF1-A207-AAE8A82C392B}"/>
              </a:ext>
            </a:extLst>
          </p:cNvPr>
          <p:cNvSpPr/>
          <p:nvPr/>
        </p:nvSpPr>
        <p:spPr bwMode="auto">
          <a:xfrm>
            <a:off x="4251488" y="5648342"/>
            <a:ext cx="506639" cy="576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8276890-8875-4021-84CE-E3BA5578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589838" cy="576262"/>
          </a:xfrm>
        </p:spPr>
        <p:txBody>
          <a:bodyPr/>
          <a:lstStyle/>
          <a:p>
            <a:r>
              <a:rPr lang="en-US" altLang="en-US" dirty="0"/>
              <a:t>Round Robin: Explained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7580E-6079-48F0-8C46-16652AC36418}"/>
              </a:ext>
            </a:extLst>
          </p:cNvPr>
          <p:cNvSpPr/>
          <p:nvPr/>
        </p:nvSpPr>
        <p:spPr bwMode="auto">
          <a:xfrm>
            <a:off x="385763" y="2659063"/>
            <a:ext cx="801687" cy="1846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b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  <a:latin typeface="Verdana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C43183-EF9F-417A-9ABC-335A926C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251874"/>
              </p:ext>
            </p:extLst>
          </p:nvPr>
        </p:nvGraphicFramePr>
        <p:xfrm>
          <a:off x="1483509" y="1026458"/>
          <a:ext cx="7235827" cy="207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95">
                  <a:extLst>
                    <a:ext uri="{9D8B030D-6E8A-4147-A177-3AD203B41FA5}">
                      <a16:colId xmlns:a16="http://schemas.microsoft.com/office/drawing/2014/main" val="835759860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 name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Arrival time 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Burst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 time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Response time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(Start-arrival)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Turnaround time 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(Finish-arrival)</a:t>
                      </a:r>
                    </a:p>
                  </a:txBody>
                  <a:tcPr marL="91443" marR="91443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Waiting time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(Finish-burst-arrival)</a:t>
                      </a:r>
                    </a:p>
                  </a:txBody>
                  <a:tcPr marL="91443" marR="9144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P1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24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6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P2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4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P3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3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10</a:t>
                      </a:r>
                    </a:p>
                  </a:txBody>
                  <a:tcPr marL="91443" marR="91443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7</a:t>
                      </a:r>
                    </a:p>
                  </a:txBody>
                  <a:tcPr marL="91443" marR="91443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tar: 10 Points 6">
            <a:extLst>
              <a:ext uri="{FF2B5EF4-FFF2-40B4-BE49-F238E27FC236}">
                <a16:creationId xmlns:a16="http://schemas.microsoft.com/office/drawing/2014/main" id="{4C51B9F2-F4D1-4E33-8FFB-8DBC33981939}"/>
              </a:ext>
            </a:extLst>
          </p:cNvPr>
          <p:cNvSpPr/>
          <p:nvPr/>
        </p:nvSpPr>
        <p:spPr bwMode="auto">
          <a:xfrm>
            <a:off x="5184775" y="3978275"/>
            <a:ext cx="1828800" cy="1828800"/>
          </a:xfrm>
          <a:prstGeom prst="star10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latin typeface="Verdana" charset="0"/>
            </a:endParaRPr>
          </a:p>
        </p:txBody>
      </p:sp>
      <p:sp>
        <p:nvSpPr>
          <p:cNvPr id="36916" name="TextBox 7">
            <a:extLst>
              <a:ext uri="{FF2B5EF4-FFF2-40B4-BE49-F238E27FC236}">
                <a16:creationId xmlns:a16="http://schemas.microsoft.com/office/drawing/2014/main" id="{78C27D63-0464-482C-953C-D0500B3D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4375150"/>
            <a:ext cx="504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</a:t>
            </a:r>
          </a:p>
        </p:txBody>
      </p:sp>
      <p:sp>
        <p:nvSpPr>
          <p:cNvPr id="36917" name="TextBox 8">
            <a:extLst>
              <a:ext uri="{FF2B5EF4-FFF2-40B4-BE49-F238E27FC236}">
                <a16:creationId xmlns:a16="http://schemas.microsoft.com/office/drawing/2014/main" id="{FE6537AF-7F56-45F3-8AAB-D4791E66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486275"/>
            <a:ext cx="1209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Ready queue</a:t>
            </a:r>
          </a:p>
        </p:txBody>
      </p:sp>
      <p:sp>
        <p:nvSpPr>
          <p:cNvPr id="36925" name="TextBox 17">
            <a:extLst>
              <a:ext uri="{FF2B5EF4-FFF2-40B4-BE49-F238E27FC236}">
                <a16:creationId xmlns:a16="http://schemas.microsoft.com/office/drawing/2014/main" id="{38D469A1-1375-4EC7-A3D9-67A4D562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3545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 b="1">
                <a:latin typeface="Verdana" panose="020B0604030504040204" pitchFamily="34" charset="0"/>
              </a:rPr>
              <a:t>CPU Clock</a:t>
            </a:r>
          </a:p>
        </p:txBody>
      </p:sp>
      <p:sp>
        <p:nvSpPr>
          <p:cNvPr id="36926" name="Oval 18">
            <a:extLst>
              <a:ext uri="{FF2B5EF4-FFF2-40B4-BE49-F238E27FC236}">
                <a16:creationId xmlns:a16="http://schemas.microsoft.com/office/drawing/2014/main" id="{7DB1724C-3AF5-4EFD-9BD1-DE9E121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678363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30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A806A-D7F7-49DB-A286-3899D639DA07}"/>
              </a:ext>
            </a:extLst>
          </p:cNvPr>
          <p:cNvSpPr/>
          <p:nvPr/>
        </p:nvSpPr>
        <p:spPr bwMode="auto">
          <a:xfrm>
            <a:off x="5846763" y="4883085"/>
            <a:ext cx="504825" cy="395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062ACBB-B582-4E93-AE7E-A18C48BD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604093"/>
            <a:ext cx="3951680" cy="57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F4A5-B3EA-47C8-BB25-19B87769914F}"/>
              </a:ext>
            </a:extLst>
          </p:cNvPr>
          <p:cNvSpPr txBox="1"/>
          <p:nvPr/>
        </p:nvSpPr>
        <p:spPr>
          <a:xfrm>
            <a:off x="2130425" y="5279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C02-9AD1-483E-94E8-8F3F1C5A5ADA}"/>
              </a:ext>
            </a:extLst>
          </p:cNvPr>
          <p:cNvSpPr txBox="1"/>
          <p:nvPr/>
        </p:nvSpPr>
        <p:spPr>
          <a:xfrm>
            <a:off x="6699100" y="366079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Time quantum = 4</a:t>
            </a:r>
          </a:p>
          <a:p>
            <a:r>
              <a:rPr lang="en-US" sz="1400" b="1" dirty="0">
                <a:solidFill>
                  <a:srgbClr val="CC6600"/>
                </a:solidFill>
              </a:rPr>
              <a:t>Elapsed (4) </a:t>
            </a:r>
          </a:p>
        </p:txBody>
      </p:sp>
    </p:spTree>
    <p:extLst>
      <p:ext uri="{BB962C8B-B14F-4D97-AF65-F5344CB8AC3E}">
        <p14:creationId xmlns:p14="http://schemas.microsoft.com/office/powerpoint/2010/main" val="195291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Slide-MFT</Template>
  <TotalTime>24419</TotalTime>
  <Words>6854</Words>
  <Application>Microsoft Office PowerPoint</Application>
  <PresentationFormat>On-screen Show (4:3)</PresentationFormat>
  <Paragraphs>3751</Paragraphs>
  <Slides>107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8" baseType="lpstr">
      <vt:lpstr>Arial</vt:lpstr>
      <vt:lpstr>Cambria Math</vt:lpstr>
      <vt:lpstr>Helvetica</vt:lpstr>
      <vt:lpstr>Lucida Grande</vt:lpstr>
      <vt:lpstr>Monotype Sorts</vt:lpstr>
      <vt:lpstr>Tahoma</vt:lpstr>
      <vt:lpstr>Times New Roman</vt:lpstr>
      <vt:lpstr>Verdana</vt:lpstr>
      <vt:lpstr>Webdings</vt:lpstr>
      <vt:lpstr>os-8</vt:lpstr>
      <vt:lpstr>Equation</vt:lpstr>
      <vt:lpstr>Chapter 6:  CPU Scheduling</vt:lpstr>
      <vt:lpstr>Outline</vt:lpstr>
      <vt:lpstr>Objectives</vt:lpstr>
      <vt:lpstr>Basic Concepts</vt:lpstr>
      <vt:lpstr>Preemptive &amp;  Non preemptive Scheduling</vt:lpstr>
      <vt:lpstr>Histogram of CPU-burst Times</vt:lpstr>
      <vt:lpstr>CPU Scheduler</vt:lpstr>
      <vt:lpstr>Dispatcher</vt:lpstr>
      <vt:lpstr>Scheduling Criteria</vt:lpstr>
      <vt:lpstr>Scheduling Algorithm Optimization Criteria</vt:lpstr>
      <vt:lpstr>First- Come, First-Served (FCFS) Scheduling</vt:lpstr>
      <vt:lpstr>FCFS: Explained</vt:lpstr>
      <vt:lpstr>First- Come, First-Served (FCFS) Scheduling</vt:lpstr>
      <vt:lpstr>FCFS Scheduling (Cont.)</vt:lpstr>
      <vt:lpstr>Shortest-Job-First (SJF) Scheduling</vt:lpstr>
      <vt:lpstr>Example of SJF</vt:lpstr>
      <vt:lpstr>Determining Length of Next CPU Burst</vt:lpstr>
      <vt:lpstr>Prediction of the Length of the Next CPU Burst</vt:lpstr>
      <vt:lpstr>Examples of Exponential Averaging</vt:lpstr>
      <vt:lpstr>Example of Shortest-remaining-time-first</vt:lpstr>
      <vt:lpstr>SRTF: Explained</vt:lpstr>
      <vt:lpstr>SRTF: Explained</vt:lpstr>
      <vt:lpstr>SRTF: Explained</vt:lpstr>
      <vt:lpstr>SRTF: Explained</vt:lpstr>
      <vt:lpstr>SRTF: Explained</vt:lpstr>
      <vt:lpstr>SRTF: Explained</vt:lpstr>
      <vt:lpstr>SRTF: Explained</vt:lpstr>
      <vt:lpstr>SRTF: Explained</vt:lpstr>
      <vt:lpstr>SRTF: Explained</vt:lpstr>
      <vt:lpstr>SRTF: Explained</vt:lpstr>
      <vt:lpstr>SRTF: Explained</vt:lpstr>
      <vt:lpstr>SRTF: Explained</vt:lpstr>
      <vt:lpstr>SRTF: Explained</vt:lpstr>
      <vt:lpstr>SRTF: Explained</vt:lpstr>
      <vt:lpstr>SRTF: Explained</vt:lpstr>
      <vt:lpstr>SRTF: Explained</vt:lpstr>
      <vt:lpstr>SRTF: Explained</vt:lpstr>
      <vt:lpstr>SRTF: Explained</vt:lpstr>
      <vt:lpstr>SRTF: Explained</vt:lpstr>
      <vt:lpstr>SRTF: Explained</vt:lpstr>
      <vt:lpstr>SRTF: Explained</vt:lpstr>
      <vt:lpstr>SRTF: Explained</vt:lpstr>
      <vt:lpstr>SRTF: Explained</vt:lpstr>
      <vt:lpstr>SRTF: Explained</vt:lpstr>
      <vt:lpstr>SRTF: Explained</vt:lpstr>
      <vt:lpstr>Example of Shortest-remaining-time-first</vt:lpstr>
      <vt:lpstr>Priority Scheduling</vt:lpstr>
      <vt:lpstr>Example of Priority Scheduling</vt:lpstr>
      <vt:lpstr>Priority: Explained</vt:lpstr>
      <vt:lpstr>Priority: Explained</vt:lpstr>
      <vt:lpstr>Priority: Explained</vt:lpstr>
      <vt:lpstr>Priority: Explained</vt:lpstr>
      <vt:lpstr>Priority: Explained</vt:lpstr>
      <vt:lpstr>Priority: Explained</vt:lpstr>
      <vt:lpstr>Priority: Explained</vt:lpstr>
      <vt:lpstr>Priority: Explained</vt:lpstr>
      <vt:lpstr>Priority: Explained</vt:lpstr>
      <vt:lpstr>Priority: Explained</vt:lpstr>
      <vt:lpstr>Priority: Explained</vt:lpstr>
      <vt:lpstr>Priority: Explained</vt:lpstr>
      <vt:lpstr>Priority: Explained</vt:lpstr>
      <vt:lpstr>Priority: Explained</vt:lpstr>
      <vt:lpstr>Priority: Explained</vt:lpstr>
      <vt:lpstr>Example of Priority Scheduling</vt:lpstr>
      <vt:lpstr>Round Robin (RR)</vt:lpstr>
      <vt:lpstr>Example of RR</vt:lpstr>
      <vt:lpstr>Round Robin: Explained</vt:lpstr>
      <vt:lpstr>Round Robin: Explained</vt:lpstr>
      <vt:lpstr>Round Robin: Explained</vt:lpstr>
      <vt:lpstr>Round Robin: Explained</vt:lpstr>
      <vt:lpstr>Round Robin: Explained</vt:lpstr>
      <vt:lpstr>Round Robin: Explained</vt:lpstr>
      <vt:lpstr>Round Robin: Explained</vt:lpstr>
      <vt:lpstr>Round Robin: Explained</vt:lpstr>
      <vt:lpstr>Round Robin: Explained</vt:lpstr>
      <vt:lpstr>Round Robin: Explained</vt:lpstr>
      <vt:lpstr>Round Robin: Explained</vt:lpstr>
      <vt:lpstr>Round Robin: Explained</vt:lpstr>
      <vt:lpstr>Round Robin: Explained</vt:lpstr>
      <vt:lpstr>Round Robin: Explained</vt:lpstr>
      <vt:lpstr>Round Robin: Explained</vt:lpstr>
      <vt:lpstr>Round Robin: Explained</vt:lpstr>
      <vt:lpstr>Round Robin: Explained</vt:lpstr>
      <vt:lpstr>Round Robin: Explained</vt:lpstr>
      <vt:lpstr>Round Robin: Explained</vt:lpstr>
      <vt:lpstr>Round Robin: Explained</vt:lpstr>
      <vt:lpstr>Round Robin: Explained</vt:lpstr>
      <vt:lpstr>Round Robin: Explained</vt:lpstr>
      <vt:lpstr>Round Robin: Explained</vt:lpstr>
      <vt:lpstr>Round Robin: Explained</vt:lpstr>
      <vt:lpstr>Round Robin: Explained</vt:lpstr>
      <vt:lpstr>Round Robin: Explained</vt:lpstr>
      <vt:lpstr>Round Robin: Explained</vt:lpstr>
      <vt:lpstr>Round Robin: Explained</vt:lpstr>
      <vt:lpstr>Round Robin: Explained</vt:lpstr>
      <vt:lpstr>Round Robin: Explained</vt:lpstr>
      <vt:lpstr>Round Robin: Explained</vt:lpstr>
      <vt:lpstr>Round Robin: Explained</vt:lpstr>
      <vt:lpstr>Round Robin: Explained</vt:lpstr>
      <vt:lpstr>Example of RR with Time Quantum = 4</vt:lpstr>
      <vt:lpstr>Time Quantum and Context Switch Time</vt:lpstr>
      <vt:lpstr>Turnaround Time Varies With The Time Quantum</vt:lpstr>
      <vt:lpstr>Multilevel Queue</vt:lpstr>
      <vt:lpstr>Multilevel Queue Scheduling</vt:lpstr>
      <vt:lpstr>Multilevel Feedback Queue</vt:lpstr>
      <vt:lpstr>Example of Multilevel Feedback Queue</vt:lpstr>
      <vt:lpstr>End of Chapter 6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Windows User</cp:lastModifiedBy>
  <cp:revision>414</cp:revision>
  <cp:lastPrinted>2013-09-10T17:57:57Z</cp:lastPrinted>
  <dcterms:created xsi:type="dcterms:W3CDTF">2011-01-13T23:43:38Z</dcterms:created>
  <dcterms:modified xsi:type="dcterms:W3CDTF">2020-08-09T18:52:23Z</dcterms:modified>
</cp:coreProperties>
</file>