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1" r:id="rId3"/>
    <p:sldId id="306" r:id="rId4"/>
    <p:sldId id="345" r:id="rId5"/>
    <p:sldId id="303" r:id="rId6"/>
    <p:sldId id="305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20" r:id="rId20"/>
    <p:sldId id="321" r:id="rId21"/>
    <p:sldId id="322" r:id="rId22"/>
    <p:sldId id="323" r:id="rId23"/>
    <p:sldId id="324" r:id="rId24"/>
    <p:sldId id="347" r:id="rId25"/>
    <p:sldId id="344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S Ahmed" initials="MSA" lastIdx="3" clrIdx="0">
    <p:extLst>
      <p:ext uri="{19B8F6BF-5375-455C-9EA6-DF929625EA0E}">
        <p15:presenceInfo xmlns:p15="http://schemas.microsoft.com/office/powerpoint/2012/main" userId="b36f5890c2de93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07" autoAdjust="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76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3T11:10:10.717" idx="2">
    <p:pos x="5030" y="2669"/>
    <p:text>change</p:text>
    <p:extLst>
      <p:ext uri="{C676402C-5697-4E1C-873F-D02D1690AC5C}">
        <p15:threadingInfo xmlns:p15="http://schemas.microsoft.com/office/powerpoint/2012/main" timeZoneBias="-360"/>
      </p:ext>
    </p:extLst>
  </p:cm>
  <p:cm authorId="1" dt="2018-05-13T11:10:51.347" idx="3">
    <p:pos x="5030" y="2805"/>
    <p:text>1st----&gt;2nd iteration</p:text>
    <p:extLst>
      <p:ext uri="{C676402C-5697-4E1C-873F-D02D1690AC5C}">
        <p15:threadingInfo xmlns:p15="http://schemas.microsoft.com/office/powerpoint/2012/main" timeZoneBias="-360">
          <p15:parentCm authorId="1" idx="2"/>
        </p15:threadingInfo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6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5" Type="http://schemas.openxmlformats.org/officeDocument/2006/relationships/image" Target="../media/image4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Relationship Id="rId14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jpe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1.jpe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A7F8E27-45A6-4B65-A5F4-C451304F58E3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1A679F4-C41D-47C0-AA4B-BD6F073A9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82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BE6FD64-4104-4669-8CE5-49BB0176D608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B5A0261-8598-4CA4-9CBC-48746C527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0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6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232F-63D6-45F4-9620-6FB740587137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0FD8-025E-4D39-B8B6-327E8EEF71FC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C0A3-5F5A-487F-9F77-9236509259E8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67B-BF1B-4DA5-BEDC-B3577E601AA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2966-2481-4C93-967D-6A40D53B0276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53A-6C57-43C1-BC29-9CAFFCEFFF5E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AB62-B99A-4E30-A42E-AA7096EC685E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9BD1-4D51-4E98-A8DF-1C2FE5A5C31B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A4D9-C539-4D18-BB90-1DFCB0E475B8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2D48-4704-4F99-A335-F5A47D04A8F0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CEFAAF7-C7BD-4602-8599-03C959C620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A34805C-7696-4A10-897E-572AB8DA1C71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8.wmf"/><Relationship Id="rId9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41.wmf"/><Relationship Id="rId26" Type="http://schemas.openxmlformats.org/officeDocument/2006/relationships/image" Target="../media/image45.wmf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8.bin"/><Relationship Id="rId25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29" Type="http://schemas.openxmlformats.org/officeDocument/2006/relationships/oleObject" Target="../embeddings/oleObject44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5.bin"/><Relationship Id="rId24" Type="http://schemas.openxmlformats.org/officeDocument/2006/relationships/image" Target="../media/image44.wmf"/><Relationship Id="rId32" Type="http://schemas.openxmlformats.org/officeDocument/2006/relationships/image" Target="../media/image48.wmf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1.bin"/><Relationship Id="rId28" Type="http://schemas.openxmlformats.org/officeDocument/2006/relationships/image" Target="../media/image46.wmf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39.bin"/><Relationship Id="rId31" Type="http://schemas.openxmlformats.org/officeDocument/2006/relationships/oleObject" Target="../embeddings/oleObject45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9.wmf"/><Relationship Id="rId22" Type="http://schemas.openxmlformats.org/officeDocument/2006/relationships/image" Target="../media/image43.wmf"/><Relationship Id="rId27" Type="http://schemas.openxmlformats.org/officeDocument/2006/relationships/oleObject" Target="../embeddings/oleObject43.bin"/><Relationship Id="rId30" Type="http://schemas.openxmlformats.org/officeDocument/2006/relationships/image" Target="../media/image4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1.jpeg"/><Relationship Id="rId4" Type="http://schemas.openxmlformats.org/officeDocument/2006/relationships/image" Target="../media/image5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1.jpeg"/><Relationship Id="rId4" Type="http://schemas.openxmlformats.org/officeDocument/2006/relationships/image" Target="../media/image5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214414" y="3071810"/>
            <a:ext cx="7119958" cy="328786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2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bn-BD" sz="2800" dirty="0" smtClean="0">
                <a:solidFill>
                  <a:schemeClr val="tx1"/>
                </a:solidFill>
                <a:cs typeface="+mn-cs"/>
              </a:rPr>
              <a:t>Lecture 2</a:t>
            </a:r>
            <a:br>
              <a:rPr lang="bn-BD" sz="2800" dirty="0" smtClean="0">
                <a:solidFill>
                  <a:schemeClr val="tx1"/>
                </a:solidFill>
                <a:cs typeface="+mn-cs"/>
              </a:rPr>
            </a:br>
            <a:r>
              <a:rPr lang="en-US" sz="2800" dirty="0" smtClean="0">
                <a:solidFill>
                  <a:schemeClr val="tx1"/>
                </a:solidFill>
                <a:cs typeface="+mn-cs"/>
              </a:rPr>
              <a:t>True and Approximate Error</a:t>
            </a:r>
          </a:p>
          <a:p>
            <a:r>
              <a:rPr lang="bn-BD" sz="2800" dirty="0" smtClean="0">
                <a:solidFill>
                  <a:schemeClr val="tx1"/>
                </a:solidFill>
                <a:cs typeface="+mn-cs"/>
              </a:rPr>
              <a:t>Finding Roots of Nonlinear Equations</a:t>
            </a:r>
          </a:p>
          <a:p>
            <a:r>
              <a:rPr lang="bn-BD" sz="2800" dirty="0" smtClean="0">
                <a:solidFill>
                  <a:schemeClr val="tx1"/>
                </a:solidFill>
                <a:cs typeface="+mn-cs"/>
              </a:rPr>
              <a:t>Bisection Method</a:t>
            </a:r>
            <a:r>
              <a:rPr lang="bn-BD" dirty="0" smtClean="0">
                <a:solidFill>
                  <a:schemeClr val="tx1"/>
                </a:solidFill>
              </a:rPr>
              <a:t/>
            </a:r>
            <a:br>
              <a:rPr lang="bn-BD" dirty="0" smtClean="0">
                <a:solidFill>
                  <a:schemeClr val="tx1"/>
                </a:solidFill>
              </a:rPr>
            </a:br>
            <a:r>
              <a:rPr lang="bn-BD" dirty="0" smtClean="0">
                <a:solidFill>
                  <a:schemeClr val="tx1"/>
                </a:solidFill>
              </a:rPr>
              <a:t/>
            </a:r>
            <a:br>
              <a:rPr lang="bn-BD" dirty="0" smtClean="0">
                <a:solidFill>
                  <a:schemeClr val="tx1"/>
                </a:solidFill>
              </a:rPr>
            </a:br>
            <a:r>
              <a:rPr lang="en-US" sz="3300" dirty="0" smtClean="0">
                <a:solidFill>
                  <a:schemeClr val="tx1"/>
                </a:solidFill>
              </a:rPr>
              <a:t>For Slides Thanks to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Prof. </a:t>
            </a:r>
            <a:r>
              <a:rPr lang="bn-BD" sz="2400" dirty="0" smtClean="0">
                <a:solidFill>
                  <a:srgbClr val="FFFF00"/>
                </a:solidFill>
              </a:rPr>
              <a:t>S. M. Lutful Kabir</a:t>
            </a:r>
            <a:r>
              <a:rPr lang="bn-BD" sz="2400" dirty="0" smtClean="0">
                <a:solidFill>
                  <a:schemeClr val="tx1"/>
                </a:solidFill>
              </a:rPr>
              <a:t/>
            </a:r>
            <a:br>
              <a:rPr lang="bn-BD" sz="2400" dirty="0" smtClean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533400" y="1311510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n-BD" sz="4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CSE 330: Numerical Methods</a:t>
            </a:r>
            <a:endParaRPr lang="en-US" sz="47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BD" dirty="0" smtClean="0"/>
              <a:t>Complete</a:t>
            </a:r>
            <a:r>
              <a:rPr lang="en-US" dirty="0" smtClean="0"/>
              <a:t> </a:t>
            </a:r>
            <a:r>
              <a:rPr lang="bn-BD" dirty="0" smtClean="0"/>
              <a:t>A</a:t>
            </a:r>
            <a:r>
              <a:rPr lang="en-US" dirty="0" err="1" smtClean="0"/>
              <a:t>lgorithm</a:t>
            </a:r>
            <a:r>
              <a:rPr lang="en-US" dirty="0" smtClean="0"/>
              <a:t> for the </a:t>
            </a:r>
            <a:r>
              <a:rPr lang="bn-BD" dirty="0" smtClean="0"/>
              <a:t>B</a:t>
            </a:r>
            <a:r>
              <a:rPr lang="en-US" dirty="0" err="1" smtClean="0"/>
              <a:t>isection</a:t>
            </a:r>
            <a:r>
              <a:rPr lang="en-US" dirty="0" smtClean="0"/>
              <a:t> </a:t>
            </a:r>
            <a:r>
              <a:rPr lang="bn-BD" dirty="0" smtClean="0"/>
              <a:t>M</a:t>
            </a:r>
            <a:r>
              <a:rPr lang="en-US" dirty="0" err="1" smtClean="0"/>
              <a:t>ethod</a:t>
            </a:r>
            <a:r>
              <a:rPr lang="en-US" dirty="0" smtClean="0"/>
              <a:t> </a:t>
            </a:r>
            <a:r>
              <a:rPr lang="bn-BD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n-BD" sz="2400" dirty="0" smtClean="0"/>
              <a:t>Step #6: </a:t>
            </a:r>
            <a:r>
              <a:rPr lang="en-US" sz="2400" dirty="0" smtClean="0"/>
              <a:t>Compare the absolute relative approximate error</a:t>
            </a:r>
            <a:r>
              <a:rPr lang="bn-BD" sz="2400" dirty="0" smtClean="0"/>
              <a:t>  </a:t>
            </a:r>
            <a:r>
              <a:rPr lang="en-US" sz="2400" dirty="0" smtClean="0"/>
              <a:t>  with the pre-specified relative error tolerance </a:t>
            </a:r>
            <a:r>
              <a:rPr lang="bn-BD" sz="2400" dirty="0" smtClean="0"/>
              <a:t>  </a:t>
            </a:r>
            <a:r>
              <a:rPr lang="en-US" sz="2400" dirty="0" smtClean="0"/>
              <a:t>.  </a:t>
            </a:r>
            <a:endParaRPr lang="bn-BD" sz="2400" dirty="0" smtClean="0"/>
          </a:p>
          <a:p>
            <a:pPr lvl="0"/>
            <a:r>
              <a:rPr lang="bn-BD" sz="2400" dirty="0" smtClean="0"/>
              <a:t>Step #7: </a:t>
            </a:r>
            <a:r>
              <a:rPr lang="en-US" sz="2400" dirty="0" smtClean="0"/>
              <a:t>If</a:t>
            </a:r>
            <a:r>
              <a:rPr lang="bn-BD" sz="2400" dirty="0" smtClean="0"/>
              <a:t>   </a:t>
            </a:r>
            <a:r>
              <a:rPr lang="en-US" sz="2400" dirty="0" smtClean="0"/>
              <a:t> </a:t>
            </a:r>
            <a:r>
              <a:rPr lang="bn-BD" sz="2400" dirty="0" smtClean="0"/>
              <a:t>    </a:t>
            </a:r>
            <a:r>
              <a:rPr lang="en-US" sz="2400" dirty="0" smtClean="0"/>
              <a:t>             then go to Step 3, else stop the algorithm.  </a:t>
            </a:r>
            <a:endParaRPr lang="bn-BD" sz="2400" dirty="0" smtClean="0"/>
          </a:p>
          <a:p>
            <a:pPr lvl="0"/>
            <a:r>
              <a:rPr lang="en-US" sz="2400" dirty="0" smtClean="0"/>
              <a:t>Note</a:t>
            </a:r>
            <a:r>
              <a:rPr lang="bn-BD" sz="2400" dirty="0" smtClean="0"/>
              <a:t>:</a:t>
            </a:r>
            <a:r>
              <a:rPr lang="en-US" sz="2400" dirty="0" smtClean="0"/>
              <a:t> one should also check whether the number of iterations is more than the maximum number of iterations allowed.  </a:t>
            </a:r>
            <a:endParaRPr lang="bn-BD" sz="2400" dirty="0" smtClean="0"/>
          </a:p>
          <a:p>
            <a:pPr lvl="0"/>
            <a:r>
              <a:rPr lang="en-US" sz="2400" dirty="0" smtClean="0"/>
              <a:t>If so, one needs to terminate the algorithm and notify the user about it.</a:t>
            </a:r>
          </a:p>
          <a:p>
            <a:endParaRPr lang="en-US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8316416" y="1757826"/>
          <a:ext cx="547261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Equation" r:id="rId3" imgW="241200" imgH="253800" progId="Equation.3">
                  <p:embed/>
                </p:oleObj>
              </mc:Choice>
              <mc:Fallback>
                <p:oleObj name="Equation" r:id="rId3" imgW="24120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416" y="1757826"/>
                        <a:ext cx="547261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598087"/>
              </p:ext>
            </p:extLst>
          </p:nvPr>
        </p:nvGraphicFramePr>
        <p:xfrm>
          <a:off x="2397622" y="2448623"/>
          <a:ext cx="1167118" cy="598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Equation" r:id="rId5" imgW="495000" imgH="253800" progId="Equation.3">
                  <p:embed/>
                </p:oleObj>
              </mc:Choice>
              <mc:Fallback>
                <p:oleObj name="Equation" r:id="rId5" imgW="49500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622" y="2448623"/>
                        <a:ext cx="1167118" cy="598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6672280" y="2162836"/>
          <a:ext cx="333002" cy="535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Equation" r:id="rId7" imgW="177480" imgH="228600" progId="Equation.3">
                  <p:embed/>
                </p:oleObj>
              </mc:Choice>
              <mc:Fallback>
                <p:oleObj name="Equation" r:id="rId7" imgW="1774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80" y="2162836"/>
                        <a:ext cx="333002" cy="535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An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80" y="1643050"/>
            <a:ext cx="8686800" cy="5082809"/>
          </a:xfrm>
        </p:spPr>
        <p:txBody>
          <a:bodyPr>
            <a:normAutofit fontScale="77500" lnSpcReduction="20000"/>
          </a:bodyPr>
          <a:lstStyle/>
          <a:p>
            <a:r>
              <a:rPr lang="bn-BD" dirty="0" smtClean="0"/>
              <a:t>A  ceramic  company</a:t>
            </a:r>
            <a:r>
              <a:rPr lang="en-US" dirty="0" smtClean="0"/>
              <a:t> that makes floats for commodes.  The floating ball has a specific gravity of 0.6 and has a radius of 5.5 cm.  You are asked to find the depth</a:t>
            </a:r>
            <a:r>
              <a:rPr lang="bn-BD" sz="1800" dirty="0" smtClean="0"/>
              <a:t> </a:t>
            </a:r>
            <a:r>
              <a:rPr lang="bn-BD" i="1" dirty="0" smtClean="0"/>
              <a:t>x </a:t>
            </a:r>
            <a:r>
              <a:rPr lang="en-US" dirty="0" smtClean="0"/>
              <a:t> to which the ball is submerged when floating in water.</a:t>
            </a:r>
            <a:endParaRPr lang="bn-BD" dirty="0" smtClean="0"/>
          </a:p>
          <a:p>
            <a:endParaRPr lang="en-US" dirty="0" smtClean="0"/>
          </a:p>
          <a:p>
            <a:r>
              <a:rPr lang="en-US" dirty="0" smtClean="0"/>
              <a:t>The equation that gives the depth  to which the ball is submerged under water is given by</a:t>
            </a:r>
            <a:endParaRPr lang="bn-BD" dirty="0" smtClean="0"/>
          </a:p>
          <a:p>
            <a:endParaRPr lang="en-US" dirty="0" smtClean="0"/>
          </a:p>
          <a:p>
            <a:endParaRPr lang="bn-BD" dirty="0" smtClean="0"/>
          </a:p>
          <a:p>
            <a:r>
              <a:rPr lang="en-US" dirty="0" smtClean="0"/>
              <a:t>Use the bisection method of finding roots of equations to find the depth  to which the ball is submerged under water.  </a:t>
            </a:r>
            <a:endParaRPr lang="bn-BD" dirty="0" smtClean="0"/>
          </a:p>
          <a:p>
            <a:r>
              <a:rPr lang="en-US" dirty="0" smtClean="0"/>
              <a:t>Conduct three iterations to estimate the root of the above equation. </a:t>
            </a:r>
            <a:endParaRPr lang="bn-BD" dirty="0" smtClean="0"/>
          </a:p>
          <a:p>
            <a:r>
              <a:rPr lang="en-US" dirty="0" smtClean="0"/>
              <a:t>Find the absolute relative approximate error at the end of each iteration</a:t>
            </a:r>
            <a:r>
              <a:rPr lang="bn-BD" dirty="0" smtClean="0"/>
              <a:t>.</a:t>
            </a:r>
            <a:endParaRPr lang="en-US" dirty="0" smtClean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557628" y="3895392"/>
          <a:ext cx="4243808" cy="45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3" imgW="1879560" imgH="203040" progId="Equation.3">
                  <p:embed/>
                </p:oleObj>
              </mc:Choice>
              <mc:Fallback>
                <p:oleObj name="Equation" r:id="rId3" imgW="187956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628" y="3895392"/>
                        <a:ext cx="4243808" cy="458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85720" y="3000372"/>
            <a:ext cx="85011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7198" y="3047842"/>
            <a:ext cx="85011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Boundary of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3328982" cy="465420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From the physics of the problem, the ball would be submerged between </a:t>
            </a:r>
            <a:r>
              <a:rPr lang="bn-BD" sz="2400" dirty="0" smtClean="0"/>
              <a:t>x= 0</a:t>
            </a:r>
            <a:r>
              <a:rPr lang="en-US" sz="2400" dirty="0" smtClean="0"/>
              <a:t> and </a:t>
            </a:r>
            <a:r>
              <a:rPr lang="bn-BD" sz="2400" dirty="0" smtClean="0"/>
              <a:t>x=2R </a:t>
            </a:r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where</a:t>
            </a:r>
            <a:r>
              <a:rPr lang="bn-BD" sz="2400" dirty="0" smtClean="0"/>
              <a:t>, R = radius of the ball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that is</a:t>
            </a:r>
            <a:r>
              <a:rPr lang="bn-BD" sz="2400" dirty="0" smtClean="0"/>
              <a:t>, </a:t>
            </a:r>
          </a:p>
          <a:p>
            <a:pPr>
              <a:buNone/>
            </a:pPr>
            <a:r>
              <a:rPr lang="bn-BD" sz="2400" dirty="0" smtClean="0"/>
              <a:t>  0</a:t>
            </a:r>
            <a:r>
              <a:rPr lang="bn-BD" sz="2400" u="sng" dirty="0" smtClean="0"/>
              <a:t>&lt;</a:t>
            </a:r>
            <a:r>
              <a:rPr lang="bn-BD" sz="2400" dirty="0" smtClean="0"/>
              <a:t> x </a:t>
            </a:r>
            <a:r>
              <a:rPr lang="bn-BD" sz="2400" u="sng" dirty="0" smtClean="0"/>
              <a:t>&lt;</a:t>
            </a:r>
            <a:r>
              <a:rPr lang="bn-BD" sz="2400" dirty="0" smtClean="0"/>
              <a:t> 2R or </a:t>
            </a:r>
          </a:p>
          <a:p>
            <a:pPr>
              <a:buNone/>
            </a:pPr>
            <a:r>
              <a:rPr lang="bn-BD" sz="2400" dirty="0" smtClean="0"/>
              <a:t>  0</a:t>
            </a:r>
            <a:r>
              <a:rPr lang="bn-BD" sz="2400" u="sng" dirty="0" smtClean="0"/>
              <a:t>&lt;</a:t>
            </a:r>
            <a:r>
              <a:rPr lang="bn-BD" sz="2400" dirty="0" smtClean="0"/>
              <a:t> x </a:t>
            </a:r>
            <a:r>
              <a:rPr lang="bn-BD" sz="2400" u="sng" dirty="0" smtClean="0"/>
              <a:t>&lt;</a:t>
            </a:r>
            <a:r>
              <a:rPr lang="bn-BD" sz="2400" dirty="0" smtClean="0"/>
              <a:t> 0.11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2451" y="2173096"/>
            <a:ext cx="5371589" cy="390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BD" dirty="0" smtClean="0"/>
              <a:t>Test for the boundaries of the 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35280" cy="4625609"/>
          </a:xfrm>
        </p:spPr>
        <p:txBody>
          <a:bodyPr/>
          <a:lstStyle/>
          <a:p>
            <a:r>
              <a:rPr lang="en-US" sz="2400" dirty="0" smtClean="0"/>
              <a:t>Lets us assume</a:t>
            </a:r>
            <a:r>
              <a:rPr lang="bn-BD" sz="2400" dirty="0" smtClean="0"/>
              <a:t>,</a:t>
            </a:r>
          </a:p>
          <a:p>
            <a:r>
              <a:rPr lang="en-US" sz="2400" dirty="0" smtClean="0"/>
              <a:t>Check if the function changes sign between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.</a:t>
            </a:r>
            <a:endParaRPr lang="bn-BD" sz="2400" dirty="0" smtClean="0"/>
          </a:p>
          <a:p>
            <a:pPr>
              <a:buNone/>
            </a:pPr>
            <a:r>
              <a:rPr lang="bn-BD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bn-BD" dirty="0" smtClean="0"/>
              <a:t> </a:t>
            </a:r>
          </a:p>
          <a:p>
            <a:pPr>
              <a:buNone/>
            </a:pPr>
            <a:endParaRPr lang="bn-BD" sz="2400" dirty="0" smtClean="0"/>
          </a:p>
          <a:p>
            <a:r>
              <a:rPr lang="bn-BD" sz="2400" dirty="0" smtClean="0"/>
              <a:t>Hence, </a:t>
            </a:r>
            <a:endParaRPr lang="en-US" sz="2400" dirty="0" smtClean="0"/>
          </a:p>
          <a:p>
            <a:endParaRPr lang="bn-BD" dirty="0" smtClean="0"/>
          </a:p>
          <a:p>
            <a:r>
              <a:rPr lang="en-US" sz="2400" dirty="0" smtClean="0"/>
              <a:t>So there is at least one root between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en-US" sz="2400" dirty="0" smtClean="0"/>
              <a:t>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 that is between 0 and 0.11.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3059832" y="1772816"/>
          <a:ext cx="2953733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4" name="Equation" r:id="rId3" imgW="1015920" imgH="228600" progId="Equation.3">
                  <p:embed/>
                </p:oleObj>
              </mc:Choice>
              <mc:Fallback>
                <p:oleObj name="Equation" r:id="rId3" imgW="10159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772816"/>
                        <a:ext cx="2953733" cy="571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979651" y="2780928"/>
          <a:ext cx="7192749" cy="477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5" name="Equation" r:id="rId5" imgW="3632040" imgH="241200" progId="Equation.3">
                  <p:embed/>
                </p:oleObj>
              </mc:Choice>
              <mc:Fallback>
                <p:oleObj name="Equation" r:id="rId5" imgW="363204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651" y="2780928"/>
                        <a:ext cx="7192749" cy="477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998383" y="3212976"/>
          <a:ext cx="8110121" cy="458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6" name="Equation" r:id="rId7" imgW="4267080" imgH="241200" progId="Equation.3">
                  <p:embed/>
                </p:oleObj>
              </mc:Choice>
              <mc:Fallback>
                <p:oleObj name="Equation" r:id="rId7" imgW="426708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383" y="3212976"/>
                        <a:ext cx="8110121" cy="458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1214415" y="4227852"/>
          <a:ext cx="7534049" cy="485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7" name="Equation" r:id="rId9" imgW="3746160" imgH="241200" progId="Equation.3">
                  <p:embed/>
                </p:oleObj>
              </mc:Choice>
              <mc:Fallback>
                <p:oleObj name="Equation" r:id="rId9" imgW="374616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5" y="4227852"/>
                        <a:ext cx="7534049" cy="485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775191"/>
            <a:ext cx="8401080" cy="4625609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The estimate of the root is</a:t>
            </a:r>
            <a:r>
              <a:rPr lang="bn-BD" sz="2600" dirty="0" smtClean="0"/>
              <a:t> </a:t>
            </a:r>
            <a:r>
              <a:rPr lang="bn-BD" sz="2600" i="1" dirty="0" smtClean="0"/>
              <a:t>x</a:t>
            </a:r>
            <a:r>
              <a:rPr lang="bn-BD" sz="2600" i="1" baseline="-25000" dirty="0" smtClean="0"/>
              <a:t>m</a:t>
            </a:r>
            <a:r>
              <a:rPr lang="bn-BD" sz="2600" dirty="0" smtClean="0"/>
              <a:t>=(0+0.11)/2=0.055</a:t>
            </a:r>
            <a:endParaRPr lang="en-US" sz="2600" dirty="0" smtClean="0"/>
          </a:p>
          <a:p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r>
              <a:rPr lang="en-US" sz="2400" dirty="0" smtClean="0"/>
              <a:t>Hence the root is bracketed between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dirty="0" smtClean="0"/>
              <a:t> </a:t>
            </a:r>
            <a:r>
              <a:rPr lang="en-US" sz="2400" dirty="0" smtClean="0"/>
              <a:t>that is between 0.055 and 0.11.  So, the lower and upper limit of the new bracket is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 </a:t>
            </a:r>
            <a:r>
              <a:rPr lang="bn-BD" sz="2400" dirty="0" smtClean="0"/>
              <a:t>= 0.055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 </a:t>
            </a:r>
            <a:r>
              <a:rPr lang="bn-BD" sz="2400" dirty="0" smtClean="0"/>
              <a:t>= 0.11</a:t>
            </a:r>
          </a:p>
          <a:p>
            <a:r>
              <a:rPr lang="en-US" sz="2400" dirty="0" smtClean="0"/>
              <a:t>At this point, the absolute relative approximate error  </a:t>
            </a:r>
            <a:r>
              <a:rPr lang="bn-BD" sz="2400" dirty="0" smtClean="0"/>
              <a:t>  </a:t>
            </a:r>
            <a:r>
              <a:rPr lang="en-US" sz="2400" dirty="0" smtClean="0"/>
              <a:t>    cannot be calculated as we do not have a previous approximation</a:t>
            </a:r>
          </a:p>
          <a:p>
            <a:endParaRPr lang="en-US" sz="30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44827"/>
            <a:ext cx="9144000" cy="51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74950" y="2970883"/>
          <a:ext cx="8786842" cy="484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Equation" r:id="rId4" imgW="3708360" imgH="241200" progId="Equation.3">
                  <p:embed/>
                </p:oleObj>
              </mc:Choice>
              <mc:Fallback>
                <p:oleObj name="Equation" r:id="rId4" imgW="370836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50" y="2970883"/>
                        <a:ext cx="8786842" cy="484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677503"/>
              </p:ext>
            </p:extLst>
          </p:nvPr>
        </p:nvGraphicFramePr>
        <p:xfrm>
          <a:off x="7236296" y="4797152"/>
          <a:ext cx="475064" cy="500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Equation" r:id="rId6" imgW="241200" imgH="253800" progId="Equation.3">
                  <p:embed/>
                </p:oleObj>
              </mc:Choice>
              <mc:Fallback>
                <p:oleObj name="Equation" r:id="rId6" imgW="24120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4797152"/>
                        <a:ext cx="475064" cy="500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Next estimate of the root is</a:t>
            </a:r>
            <a:r>
              <a:rPr lang="bn-BD" sz="2400" dirty="0" smtClean="0"/>
              <a:t>,       </a:t>
            </a:r>
            <a:r>
              <a:rPr lang="bn-BD" sz="2000" dirty="0" smtClean="0"/>
              <a:t>   </a:t>
            </a:r>
            <a:r>
              <a:rPr lang="en-US" sz="2000" dirty="0" smtClean="0"/>
              <a:t>                </a:t>
            </a:r>
            <a:r>
              <a:rPr lang="bn-BD" sz="2400" dirty="0" smtClean="0"/>
              <a:t>=0.082</a:t>
            </a:r>
            <a:endParaRPr lang="en-US" dirty="0" smtClean="0"/>
          </a:p>
          <a:p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r>
              <a:rPr lang="en-US" sz="2400" dirty="0" smtClean="0"/>
              <a:t>Hence, the root is bracketed between  </a:t>
            </a:r>
            <a:r>
              <a:rPr lang="bn-BD" sz="2400" dirty="0" smtClean="0"/>
              <a:t>x</a:t>
            </a:r>
            <a:r>
              <a:rPr lang="en-US" sz="2400" baseline="-25000" dirty="0" smtClean="0"/>
              <a:t>l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dirty="0" smtClean="0"/>
              <a:t>x</a:t>
            </a:r>
            <a:r>
              <a:rPr lang="en-US" sz="2400" baseline="-25000" dirty="0" smtClean="0"/>
              <a:t>m</a:t>
            </a:r>
            <a:r>
              <a:rPr lang="en-US" sz="2400" dirty="0" smtClean="0"/>
              <a:t> that is, between 0.055 and 0.0825.  So</a:t>
            </a:r>
            <a:r>
              <a:rPr lang="bn-BD" sz="2400" dirty="0" smtClean="0"/>
              <a:t>,</a:t>
            </a:r>
            <a:r>
              <a:rPr lang="en-US" sz="2400" dirty="0" smtClean="0"/>
              <a:t> the lower and upper limit of the new bracket is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=0.055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dirty="0" smtClean="0"/>
              <a:t>=0.0825</a:t>
            </a:r>
          </a:p>
          <a:p>
            <a:endParaRPr lang="en-US" sz="2800" dirty="0" smtClean="0"/>
          </a:p>
          <a:p>
            <a:endParaRPr lang="en-US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604345"/>
              </p:ext>
            </p:extLst>
          </p:nvPr>
        </p:nvGraphicFramePr>
        <p:xfrm>
          <a:off x="4427984" y="1643315"/>
          <a:ext cx="1656184" cy="828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8" name="Equation" r:id="rId3" imgW="787320" imgH="393480" progId="Equation.3">
                  <p:embed/>
                </p:oleObj>
              </mc:Choice>
              <mc:Fallback>
                <p:oleObj name="Equation" r:id="rId3" imgW="78732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1643315"/>
                        <a:ext cx="1656184" cy="828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35496" y="2492896"/>
          <a:ext cx="9036496" cy="456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9" name="Equation" r:id="rId5" imgW="4775040" imgH="241200" progId="Equation.3">
                  <p:embed/>
                </p:oleObj>
              </mc:Choice>
              <mc:Fallback>
                <p:oleObj name="Equation" r:id="rId5" imgW="477504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2492896"/>
                        <a:ext cx="9036496" cy="4566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374338" y="3068960"/>
          <a:ext cx="8374126" cy="48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0" name="Equation" r:id="rId7" imgW="4203360" imgH="241200" progId="Equation.3">
                  <p:embed/>
                </p:oleObj>
              </mc:Choice>
              <mc:Fallback>
                <p:oleObj name="Equation" r:id="rId7" imgW="420336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8" y="3068960"/>
                        <a:ext cx="8374126" cy="480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Iteration 2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75191"/>
            <a:ext cx="8568952" cy="4625609"/>
          </a:xfrm>
        </p:spPr>
        <p:txBody>
          <a:bodyPr/>
          <a:lstStyle/>
          <a:p>
            <a:r>
              <a:rPr lang="en-US" sz="2400" dirty="0" smtClean="0"/>
              <a:t>The absolute relative approximate error </a:t>
            </a:r>
            <a:r>
              <a:rPr lang="bn-BD" sz="2400" dirty="0" smtClean="0"/>
              <a:t> </a:t>
            </a:r>
            <a:r>
              <a:rPr lang="en-US" sz="2400" dirty="0" smtClean="0"/>
              <a:t> </a:t>
            </a:r>
            <a:r>
              <a:rPr lang="bn-BD" sz="2400" dirty="0" smtClean="0"/>
              <a:t> </a:t>
            </a:r>
            <a:r>
              <a:rPr lang="en-US" sz="2400" dirty="0" smtClean="0"/>
              <a:t>     at the end of Iteration 2 is</a:t>
            </a:r>
            <a:endParaRPr lang="bn-BD" sz="2400" dirty="0" smtClean="0"/>
          </a:p>
          <a:p>
            <a:endParaRPr lang="bn-BD" sz="2800" dirty="0" smtClean="0"/>
          </a:p>
          <a:p>
            <a:endParaRPr lang="bn-BD" sz="2800" dirty="0" smtClean="0"/>
          </a:p>
          <a:p>
            <a:r>
              <a:rPr lang="bn-BD" sz="2800" dirty="0" smtClean="0"/>
              <a:t>  </a:t>
            </a:r>
            <a:r>
              <a:rPr lang="en-US" sz="2800" dirty="0" smtClean="0"/>
              <a:t>    </a:t>
            </a:r>
            <a:r>
              <a:rPr lang="bn-BD" sz="2400" dirty="0" smtClean="0"/>
              <a:t>=33.33%</a:t>
            </a:r>
            <a:endParaRPr lang="en-US" sz="2400" dirty="0" smtClean="0"/>
          </a:p>
          <a:p>
            <a:r>
              <a:rPr lang="en-US" sz="2400" dirty="0" smtClean="0"/>
              <a:t>Let us assume that acceptable error is less than 5%. But because the absolute relative approximate error after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iteration is greater than 5%, so the error is not acceptable.</a:t>
            </a:r>
            <a:endParaRPr lang="en-US" sz="2800" dirty="0" smtClean="0"/>
          </a:p>
          <a:p>
            <a:endParaRPr lang="en-US" dirty="0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736075"/>
              </p:ext>
            </p:extLst>
          </p:nvPr>
        </p:nvGraphicFramePr>
        <p:xfrm>
          <a:off x="5868144" y="1775191"/>
          <a:ext cx="480690" cy="505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2" name="Equation" r:id="rId3" imgW="241200" imgH="253800" progId="Equation.3">
                  <p:embed/>
                </p:oleObj>
              </mc:Choice>
              <mc:Fallback>
                <p:oleObj name="Equation" r:id="rId3" imgW="24120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1775191"/>
                        <a:ext cx="480690" cy="505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3059832" y="2493466"/>
          <a:ext cx="2501330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3" name="Equation" r:id="rId5" imgW="1396800" imgH="482400" progId="Equation.3">
                  <p:embed/>
                </p:oleObj>
              </mc:Choice>
              <mc:Fallback>
                <p:oleObj name="Equation" r:id="rId5" imgW="139680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493466"/>
                        <a:ext cx="2501330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48649"/>
              </p:ext>
            </p:extLst>
          </p:nvPr>
        </p:nvGraphicFramePr>
        <p:xfrm>
          <a:off x="827584" y="3429000"/>
          <a:ext cx="481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4" name="Equation" r:id="rId7" imgW="241200" imgH="253800" progId="Equation.3">
                  <p:embed/>
                </p:oleObj>
              </mc:Choice>
              <mc:Fallback>
                <p:oleObj name="Equation" r:id="rId7" imgW="24120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429000"/>
                        <a:ext cx="481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bn-BD" sz="2400" dirty="0" smtClean="0"/>
              <a:t>=0.06875</a:t>
            </a:r>
          </a:p>
          <a:p>
            <a:endParaRPr lang="bn-BD" sz="2800" dirty="0" smtClean="0"/>
          </a:p>
          <a:p>
            <a:pPr>
              <a:buNone/>
            </a:pPr>
            <a:endParaRPr lang="bn-BD" sz="2800" dirty="0" smtClean="0"/>
          </a:p>
          <a:p>
            <a:endParaRPr lang="bn-BD" sz="1200" dirty="0" smtClean="0"/>
          </a:p>
          <a:p>
            <a:r>
              <a:rPr lang="en-US" sz="2400" dirty="0" smtClean="0"/>
              <a:t>Hence, the root is bracketed between  and , that is, between 0.055 and 0.06875.  So the lower and upper limit of the new bracket is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 </a:t>
            </a:r>
            <a:r>
              <a:rPr lang="bn-BD" sz="2400" dirty="0" smtClean="0"/>
              <a:t>= 0.055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 </a:t>
            </a:r>
            <a:r>
              <a:rPr lang="bn-BD" sz="2400" dirty="0" smtClean="0"/>
              <a:t>= 0.06875</a:t>
            </a:r>
          </a:p>
          <a:p>
            <a:r>
              <a:rPr lang="en-US" sz="2400" dirty="0" smtClean="0"/>
              <a:t>The absolute relative approximate error </a:t>
            </a:r>
            <a:r>
              <a:rPr lang="bn-BD" sz="2400" dirty="0" smtClean="0"/>
              <a:t>  </a:t>
            </a:r>
            <a:r>
              <a:rPr lang="en-US" sz="2400" dirty="0" smtClean="0"/>
              <a:t>       at the ends of Iteration 3 is</a:t>
            </a:r>
            <a:r>
              <a:rPr lang="bn-BD" sz="1200" dirty="0" smtClean="0"/>
              <a:t> </a:t>
            </a:r>
            <a:r>
              <a:rPr lang="bn-BD" sz="2400" dirty="0" smtClean="0"/>
              <a:t>20%</a:t>
            </a:r>
          </a:p>
          <a:p>
            <a:r>
              <a:rPr lang="en-US" sz="2400" dirty="0" smtClean="0"/>
              <a:t>Still the absolute relative approximate error is greater than 5%</a:t>
            </a:r>
          </a:p>
          <a:p>
            <a:endParaRPr lang="en-US" sz="2400" dirty="0" smtClean="0"/>
          </a:p>
          <a:p>
            <a:endParaRPr lang="bn-BD" sz="2400" dirty="0" smtClean="0"/>
          </a:p>
          <a:p>
            <a:endParaRPr lang="en-US" dirty="0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99924" y="2348880"/>
          <a:ext cx="893657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3" name="Equation" r:id="rId4" imgW="4991040" imgH="241200" progId="Equation.3">
                  <p:embed/>
                </p:oleObj>
              </mc:Choice>
              <mc:Fallback>
                <p:oleObj name="Equation" r:id="rId4" imgW="499104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24" y="2348880"/>
                        <a:ext cx="8936572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35496" y="2852937"/>
          <a:ext cx="8208911" cy="4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4" name="Equation" r:id="rId6" imgW="4330440" imgH="241200" progId="Equation.3">
                  <p:embed/>
                </p:oleObj>
              </mc:Choice>
              <mc:Fallback>
                <p:oleObj name="Equation" r:id="rId6" imgW="433044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2852937"/>
                        <a:ext cx="8208911" cy="45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742305"/>
              </p:ext>
            </p:extLst>
          </p:nvPr>
        </p:nvGraphicFramePr>
        <p:xfrm>
          <a:off x="6084168" y="4367622"/>
          <a:ext cx="425423" cy="446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5" name="Equation" r:id="rId8" imgW="241200" imgH="253800" progId="Equation.3">
                  <p:embed/>
                </p:oleObj>
              </mc:Choice>
              <mc:Fallback>
                <p:oleObj name="Equation" r:id="rId8" imgW="24120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4367622"/>
                        <a:ext cx="425423" cy="446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Convergence after ten</a:t>
            </a:r>
            <a:r>
              <a:rPr lang="en-US" dirty="0" smtClean="0"/>
              <a:t>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556792"/>
            <a:ext cx="8928992" cy="57606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000" b="1" dirty="0" smtClean="0"/>
              <a:t>Table 1</a:t>
            </a:r>
            <a:r>
              <a:rPr lang="en-US" sz="2000" dirty="0" smtClean="0"/>
              <a:t>   Root of  as function of number of iterations for bisection method.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518" y="2060852"/>
          <a:ext cx="8784978" cy="4536499"/>
        </p:xfrm>
        <a:graphic>
          <a:graphicData uri="http://schemas.openxmlformats.org/drawingml/2006/table">
            <a:tbl>
              <a:tblPr/>
              <a:tblGrid>
                <a:gridCol w="1464163"/>
                <a:gridCol w="1464163"/>
                <a:gridCol w="1464163"/>
                <a:gridCol w="1464163"/>
                <a:gridCol w="1464163"/>
                <a:gridCol w="1464163"/>
              </a:tblGrid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Iteration</a:t>
                      </a: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s</a:t>
                      </a:r>
                      <a:endParaRPr lang="en-US" sz="2000" b="1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x</a:t>
                      </a:r>
                      <a:r>
                        <a:rPr lang="bn-BD" sz="2000" b="1" baseline="-25000" dirty="0" smtClean="0">
                          <a:latin typeface="Times New Roman"/>
                          <a:ea typeface="Times New Roman"/>
                          <a:cs typeface="Vrinda"/>
                        </a:rPr>
                        <a:t>l</a:t>
                      </a:r>
                      <a:endParaRPr lang="en-US" sz="2000" b="1" baseline="-250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x</a:t>
                      </a:r>
                      <a:r>
                        <a:rPr lang="bn-BD" sz="2000" b="1" baseline="-25000" dirty="0" smtClean="0">
                          <a:latin typeface="Times New Roman"/>
                          <a:ea typeface="Times New Roman"/>
                          <a:cs typeface="Vrinda"/>
                        </a:rPr>
                        <a:t>u</a:t>
                      </a:r>
                      <a:endParaRPr lang="en-US" sz="2000" b="1" baseline="-250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x</a:t>
                      </a:r>
                      <a:r>
                        <a:rPr lang="bn-BD" sz="2000" b="1" baseline="-25000" dirty="0" smtClean="0">
                          <a:latin typeface="Times New Roman"/>
                          <a:ea typeface="Times New Roman"/>
                          <a:cs typeface="Vrinda"/>
                        </a:rPr>
                        <a:t>m</a:t>
                      </a:r>
                      <a:endParaRPr lang="en-US" sz="2000" b="1" baseline="-250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%</a:t>
                      </a: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 error</a:t>
                      </a:r>
                      <a:endParaRPr lang="en-US" sz="2000" b="1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f(x</a:t>
                      </a:r>
                      <a:r>
                        <a:rPr lang="bn-BD" sz="2000" b="1" baseline="-25000" dirty="0" smtClean="0">
                          <a:latin typeface="Times New Roman"/>
                          <a:ea typeface="Times New Roman"/>
                          <a:cs typeface="Vrinda"/>
                        </a:rPr>
                        <a:t>m</a:t>
                      </a: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)</a:t>
                      </a:r>
                      <a:endParaRPr lang="en-US" sz="2000" b="1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----------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6.655X10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-5</a:t>
                      </a:r>
                      <a:r>
                        <a:rPr lang="en-US" sz="1900" dirty="0" smtClean="0"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endParaRPr lang="en-US" sz="19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0.0825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33.33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-1.622X10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-4</a:t>
                      </a:r>
                      <a:r>
                        <a:rPr lang="en-US" sz="1900" dirty="0" smtClean="0">
                          <a:latin typeface="Times New Roman"/>
                          <a:ea typeface="Times New Roman"/>
                          <a:cs typeface="+mn-cs"/>
                        </a:rPr>
                        <a:t> </a:t>
                      </a:r>
                      <a:endParaRPr lang="en-US" sz="19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0.0825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0.06875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20.00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-5.5.63X10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-5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0.06875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0.06188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11.11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4.484X10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-6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0.06188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0.06875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0.06531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5.263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-2.593X10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-5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0.06188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0.06531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0.06359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2.702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-1.080X10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-5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0.06188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0.06359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0.06273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1.370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-3.176X10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-6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0.06188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0.06273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0.6897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6.497X10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-7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0.06273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0.06252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0.3436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-1.265X10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-6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0.06252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0.06241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0.1721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-3.077X10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-7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2239" name="Object 15"/>
          <p:cNvGraphicFramePr>
            <a:graphicFrameLocks noChangeAspect="1"/>
          </p:cNvGraphicFramePr>
          <p:nvPr/>
        </p:nvGraphicFramePr>
        <p:xfrm>
          <a:off x="0" y="0"/>
          <a:ext cx="14287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0" name="Equation" r:id="rId3" imgW="164885" imgH="215619" progId="Equation.3">
                  <p:embed/>
                </p:oleObj>
              </mc:Choice>
              <mc:Fallback>
                <p:oleObj name="Equation" r:id="rId3" imgW="164885" imgH="215619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287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0" y="0"/>
          <a:ext cx="1524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1" name="Equation" r:id="rId5" imgW="177646" imgH="228402" progId="Equation.3">
                  <p:embed/>
                </p:oleObj>
              </mc:Choice>
              <mc:Fallback>
                <p:oleObj name="Equation" r:id="rId5" imgW="177646" imgH="228402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2400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/>
        </p:nvGraphicFramePr>
        <p:xfrm>
          <a:off x="0" y="0"/>
          <a:ext cx="1809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2" name="Equation" r:id="rId7" imgW="203112" imgH="228501" progId="Equation.3">
                  <p:embed/>
                </p:oleObj>
              </mc:Choice>
              <mc:Fallback>
                <p:oleObj name="Equation" r:id="rId7" imgW="203112" imgH="228501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0" y="0"/>
          <a:ext cx="2095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3" name="Equation" r:id="rId9" imgW="241195" imgH="253890" progId="Equation.3">
                  <p:embed/>
                </p:oleObj>
              </mc:Choice>
              <mc:Fallback>
                <p:oleObj name="Equation" r:id="rId9" imgW="241195" imgH="25389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0955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0" y="0"/>
          <a:ext cx="3810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4" name="Equation" r:id="rId11" imgW="431613" imgH="228501" progId="Equation.3">
                  <p:embed/>
                </p:oleObj>
              </mc:Choice>
              <mc:Fallback>
                <p:oleObj name="Equation" r:id="rId11" imgW="431613" imgH="228501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81000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0" y="0"/>
          <a:ext cx="6572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5" name="Equation" r:id="rId13" imgW="748975" imgH="203112" progId="Equation.3">
                  <p:embed/>
                </p:oleObj>
              </mc:Choice>
              <mc:Fallback>
                <p:oleObj name="Equation" r:id="rId13" imgW="748975" imgH="203112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572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0" y="0"/>
          <a:ext cx="7334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6" name="Equation" r:id="rId15" imgW="837836" imgH="203112" progId="Equation.3">
                  <p:embed/>
                </p:oleObj>
              </mc:Choice>
              <mc:Fallback>
                <p:oleObj name="Equation" r:id="rId15" imgW="837836" imgH="203112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334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0" y="0"/>
          <a:ext cx="74295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7" name="Equation" r:id="rId17" imgW="850531" imgH="203112" progId="Equation.3">
                  <p:embed/>
                </p:oleObj>
              </mc:Choice>
              <mc:Fallback>
                <p:oleObj name="Equation" r:id="rId17" imgW="850531" imgH="203112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4295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0" y="0"/>
          <a:ext cx="6572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8" name="Equation" r:id="rId19" imgW="748975" imgH="203112" progId="Equation.3">
                  <p:embed/>
                </p:oleObj>
              </mc:Choice>
              <mc:Fallback>
                <p:oleObj name="Equation" r:id="rId19" imgW="748975" imgH="203112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572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0" y="0"/>
          <a:ext cx="74295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9" name="Equation" r:id="rId21" imgW="850531" imgH="203112" progId="Equation.3">
                  <p:embed/>
                </p:oleObj>
              </mc:Choice>
              <mc:Fallback>
                <p:oleObj name="Equation" r:id="rId21" imgW="850531" imgH="203112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4295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0" y="0"/>
          <a:ext cx="8001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0" name="Equation" r:id="rId23" imgW="914400" imgH="203200" progId="Equation.3">
                  <p:embed/>
                </p:oleObj>
              </mc:Choice>
              <mc:Fallback>
                <p:oleObj name="Equation" r:id="rId23" imgW="914400" imgH="203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0010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0" y="0"/>
          <a:ext cx="74295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1" name="Equation" r:id="rId25" imgW="850531" imgH="203112" progId="Equation.3">
                  <p:embed/>
                </p:oleObj>
              </mc:Choice>
              <mc:Fallback>
                <p:oleObj name="Equation" r:id="rId25" imgW="850531" imgH="203112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4295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0" y="0"/>
          <a:ext cx="6572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2" name="Equation" r:id="rId27" imgW="748975" imgH="203112" progId="Equation.3">
                  <p:embed/>
                </p:oleObj>
              </mc:Choice>
              <mc:Fallback>
                <p:oleObj name="Equation" r:id="rId27" imgW="748975" imgH="203112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572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0" y="0"/>
          <a:ext cx="7334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3" name="Equation" r:id="rId29" imgW="837836" imgH="203112" progId="Equation.3">
                  <p:embed/>
                </p:oleObj>
              </mc:Choice>
              <mc:Fallback>
                <p:oleObj name="Equation" r:id="rId29" imgW="837836" imgH="203112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334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" name="Object 1"/>
          <p:cNvGraphicFramePr>
            <a:graphicFrameLocks noChangeAspect="1"/>
          </p:cNvGraphicFramePr>
          <p:nvPr/>
        </p:nvGraphicFramePr>
        <p:xfrm>
          <a:off x="0" y="0"/>
          <a:ext cx="8096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4" name="Equation" r:id="rId31" imgW="926698" imgH="203112" progId="Equation.3">
                  <p:embed/>
                </p:oleObj>
              </mc:Choice>
              <mc:Fallback>
                <p:oleObj name="Equation" r:id="rId31" imgW="926698" imgH="203112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096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of bisection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Since the method brackets the root, the method is guaranteed to converge.</a:t>
            </a:r>
          </a:p>
          <a:p>
            <a:pPr lvl="0"/>
            <a:r>
              <a:rPr lang="en-US" sz="2400" dirty="0" smtClean="0"/>
              <a:t>As iterations are conducted, the interval gets halved.   So one can guarantee the error in the solution of the equation.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Bisection Method</a:t>
            </a:r>
            <a:endParaRPr lang="en-US" sz="40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8929718" cy="25431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One of the first numerical methods developed to find the root of a nonlinear equation </a:t>
            </a:r>
            <a:r>
              <a:rPr lang="en-US" sz="2400" i="1" dirty="0" smtClean="0"/>
              <a:t>f(x)=0</a:t>
            </a:r>
            <a:r>
              <a:rPr lang="en-US" sz="2400" dirty="0" smtClean="0"/>
              <a:t> </a:t>
            </a:r>
            <a:r>
              <a:rPr lang="en-US" sz="2400" dirty="0"/>
              <a:t>was the bisection method (also called </a:t>
            </a:r>
            <a:r>
              <a:rPr lang="en-US" sz="2400" i="1" dirty="0"/>
              <a:t>binary-search</a:t>
            </a:r>
            <a:r>
              <a:rPr lang="en-US" sz="2400" dirty="0"/>
              <a:t> method). 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method is based on the following theorem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b="1" dirty="0"/>
              <a:t>Theorem</a:t>
            </a:r>
            <a:endParaRPr lang="en-US" sz="2400" dirty="0"/>
          </a:p>
          <a:p>
            <a:r>
              <a:rPr lang="en-US" sz="2400" dirty="0"/>
              <a:t>An equation , where  is a real continuous function, has at least one root between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l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u</a:t>
            </a:r>
            <a:r>
              <a:rPr lang="en-US" sz="2400" dirty="0" smtClean="0"/>
              <a:t> </a:t>
            </a:r>
            <a:r>
              <a:rPr lang="en-US" sz="2400" dirty="0"/>
              <a:t>and  if  </a:t>
            </a:r>
            <a:r>
              <a:rPr lang="en-US" sz="2400" i="1" dirty="0" smtClean="0"/>
              <a:t>f(x</a:t>
            </a:r>
            <a:r>
              <a:rPr lang="en-US" sz="2400" i="1" baseline="-25000" dirty="0" smtClean="0"/>
              <a:t>l</a:t>
            </a:r>
            <a:r>
              <a:rPr lang="en-US" sz="2400" i="1" dirty="0" smtClean="0"/>
              <a:t>)f(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u</a:t>
            </a:r>
            <a:r>
              <a:rPr lang="en-US" sz="2400" i="1" dirty="0" smtClean="0"/>
              <a:t>)&lt;0</a:t>
            </a:r>
            <a:r>
              <a:rPr lang="en-US" sz="2400" dirty="0" smtClean="0"/>
              <a:t>   </a:t>
            </a:r>
            <a:endParaRPr lang="en-US" sz="2400" dirty="0"/>
          </a:p>
          <a:p>
            <a:endParaRPr lang="en-US" dirty="0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045" name="Group 21"/>
          <p:cNvGrpSpPr>
            <a:grpSpLocks noChangeAspect="1"/>
          </p:cNvGrpSpPr>
          <p:nvPr/>
        </p:nvGrpSpPr>
        <p:grpSpPr bwMode="auto">
          <a:xfrm>
            <a:off x="2070107" y="3857628"/>
            <a:ext cx="4144967" cy="3025403"/>
            <a:chOff x="3319" y="1722"/>
            <a:chExt cx="5628" cy="4107"/>
          </a:xfrm>
        </p:grpSpPr>
        <p:sp>
          <p:nvSpPr>
            <p:cNvPr id="1055" name="AutoShape 31"/>
            <p:cNvSpPr>
              <a:spLocks noChangeAspect="1" noChangeArrowheads="1" noTextEdit="1"/>
            </p:cNvSpPr>
            <p:nvPr/>
          </p:nvSpPr>
          <p:spPr bwMode="auto">
            <a:xfrm>
              <a:off x="3319" y="1722"/>
              <a:ext cx="5628" cy="410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AutoShape 30"/>
            <p:cNvSpPr>
              <a:spLocks noChangeShapeType="1"/>
            </p:cNvSpPr>
            <p:nvPr/>
          </p:nvSpPr>
          <p:spPr bwMode="auto">
            <a:xfrm flipV="1">
              <a:off x="3639" y="2427"/>
              <a:ext cx="1" cy="259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AutoShape 29"/>
            <p:cNvSpPr>
              <a:spLocks noChangeShapeType="1"/>
            </p:cNvSpPr>
            <p:nvPr/>
          </p:nvSpPr>
          <p:spPr bwMode="auto">
            <a:xfrm>
              <a:off x="3640" y="5023"/>
              <a:ext cx="4752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3638" y="2457"/>
              <a:ext cx="4290" cy="3241"/>
            </a:xfrm>
            <a:custGeom>
              <a:avLst/>
              <a:gdLst/>
              <a:ahLst/>
              <a:cxnLst>
                <a:cxn ang="0">
                  <a:pos x="0" y="3240"/>
                </a:cxn>
                <a:cxn ang="0">
                  <a:pos x="1800" y="2790"/>
                </a:cxn>
                <a:cxn ang="0">
                  <a:pos x="3060" y="2160"/>
                </a:cxn>
                <a:cxn ang="0">
                  <a:pos x="3825" y="1380"/>
                </a:cxn>
                <a:cxn ang="0">
                  <a:pos x="4290" y="0"/>
                </a:cxn>
              </a:cxnLst>
              <a:rect l="0" t="0" r="r" b="b"/>
              <a:pathLst>
                <a:path w="4290" h="3240">
                  <a:moveTo>
                    <a:pt x="0" y="3240"/>
                  </a:moveTo>
                  <a:cubicBezTo>
                    <a:pt x="300" y="3165"/>
                    <a:pt x="1290" y="2970"/>
                    <a:pt x="1800" y="2790"/>
                  </a:cubicBezTo>
                  <a:cubicBezTo>
                    <a:pt x="2310" y="2610"/>
                    <a:pt x="2723" y="2395"/>
                    <a:pt x="3060" y="2160"/>
                  </a:cubicBezTo>
                  <a:cubicBezTo>
                    <a:pt x="3397" y="1925"/>
                    <a:pt x="3620" y="1740"/>
                    <a:pt x="3825" y="1380"/>
                  </a:cubicBezTo>
                  <a:cubicBezTo>
                    <a:pt x="4030" y="1020"/>
                    <a:pt x="4193" y="287"/>
                    <a:pt x="429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AutoShape 27"/>
            <p:cNvSpPr>
              <a:spLocks noChangeShapeType="1"/>
            </p:cNvSpPr>
            <p:nvPr/>
          </p:nvSpPr>
          <p:spPr bwMode="auto">
            <a:xfrm>
              <a:off x="5017" y="5022"/>
              <a:ext cx="2" cy="360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AutoShape 26"/>
            <p:cNvSpPr>
              <a:spLocks noChangeShapeType="1"/>
            </p:cNvSpPr>
            <p:nvPr/>
          </p:nvSpPr>
          <p:spPr bwMode="auto">
            <a:xfrm>
              <a:off x="6899" y="4506"/>
              <a:ext cx="4" cy="517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Text Box 25"/>
            <p:cNvSpPr txBox="1">
              <a:spLocks noChangeArrowheads="1"/>
            </p:cNvSpPr>
            <p:nvPr/>
          </p:nvSpPr>
          <p:spPr bwMode="auto">
            <a:xfrm>
              <a:off x="3393" y="2083"/>
              <a:ext cx="663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8" name="Text Box 24"/>
            <p:cNvSpPr txBox="1">
              <a:spLocks noChangeArrowheads="1"/>
            </p:cNvSpPr>
            <p:nvPr/>
          </p:nvSpPr>
          <p:spPr bwMode="auto">
            <a:xfrm>
              <a:off x="4792" y="4633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ℓ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Text Box 23"/>
            <p:cNvSpPr txBox="1">
              <a:spLocks noChangeArrowheads="1"/>
            </p:cNvSpPr>
            <p:nvPr/>
          </p:nvSpPr>
          <p:spPr bwMode="auto">
            <a:xfrm>
              <a:off x="6697" y="4933"/>
              <a:ext cx="585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Text Box 22"/>
            <p:cNvSpPr txBox="1">
              <a:spLocks noChangeArrowheads="1"/>
            </p:cNvSpPr>
            <p:nvPr/>
          </p:nvSpPr>
          <p:spPr bwMode="auto">
            <a:xfrm>
              <a:off x="8362" y="4797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Drawbacks of bisection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The convergence of the bisection method is slow as it is simply based on halving the interval.  </a:t>
            </a:r>
          </a:p>
          <a:p>
            <a:pPr lvl="0"/>
            <a:r>
              <a:rPr lang="en-US" sz="2400" dirty="0" smtClean="0"/>
              <a:t>If one of the initial guesses is closer to the root, it will take larger number of iterations to reach the root.</a:t>
            </a:r>
          </a:p>
          <a:p>
            <a:pPr lvl="0"/>
            <a:r>
              <a:rPr lang="en-US" sz="2400" dirty="0" smtClean="0"/>
              <a:t>If a function  is such that it just touches the x-axis (Figure 6) such as</a:t>
            </a:r>
          </a:p>
          <a:p>
            <a:pPr>
              <a:buNone/>
            </a:pPr>
            <a:r>
              <a:rPr lang="en-US" sz="2400" dirty="0" smtClean="0"/>
              <a:t>	 </a:t>
            </a:r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it will be unable to find the lower guess,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l</a:t>
            </a:r>
            <a:r>
              <a:rPr lang="en-US" sz="2400" dirty="0" smtClean="0"/>
              <a:t> , and upper guess,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u</a:t>
            </a:r>
            <a:r>
              <a:rPr lang="en-US" sz="2400" dirty="0" smtClean="0"/>
              <a:t> , such that</a:t>
            </a:r>
          </a:p>
          <a:p>
            <a:pPr>
              <a:buNone/>
            </a:pPr>
            <a:r>
              <a:rPr lang="en-US" dirty="0" smtClean="0"/>
              <a:t>	 </a:t>
            </a:r>
          </a:p>
          <a:p>
            <a:endParaRPr lang="en-US" dirty="0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2043967" y="3890764"/>
          <a:ext cx="1519921" cy="40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8" name="Equation" r:id="rId3" imgW="863280" imgH="228600" progId="Equation.3">
                  <p:embed/>
                </p:oleObj>
              </mc:Choice>
              <mc:Fallback>
                <p:oleObj name="Equation" r:id="rId3" imgW="8632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967" y="3890764"/>
                        <a:ext cx="1519921" cy="402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1979712" y="5157192"/>
          <a:ext cx="1872208" cy="437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9" name="Equation" r:id="rId5" imgW="977760" imgH="228600" progId="Equation.3">
                  <p:embed/>
                </p:oleObj>
              </mc:Choice>
              <mc:Fallback>
                <p:oleObj name="Equation" r:id="rId5" imgW="9777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157192"/>
                        <a:ext cx="1872208" cy="437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n-BD" sz="3600" dirty="0" smtClean="0"/>
              <a:t>Figure 6 : </a:t>
            </a:r>
            <a:r>
              <a:rPr lang="en-US" sz="3600" dirty="0" smtClean="0"/>
              <a:t>The equation  </a:t>
            </a:r>
            <a:r>
              <a:rPr lang="bn-BD" sz="3600" dirty="0" smtClean="0"/>
              <a:t>               </a:t>
            </a:r>
            <a:r>
              <a:rPr lang="en-US" sz="3600" dirty="0" smtClean="0"/>
              <a:t>has a single root a</a:t>
            </a:r>
            <a:r>
              <a:rPr lang="bn-BD" sz="3600" dirty="0" smtClean="0"/>
              <a:t>nd</a:t>
            </a:r>
            <a:r>
              <a:rPr lang="en-US" sz="3600" dirty="0" smtClean="0"/>
              <a:t> that cannot be bracketed</a:t>
            </a:r>
            <a:endParaRPr lang="en-US" sz="3600" dirty="0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5297" name="Group 1"/>
          <p:cNvGrpSpPr>
            <a:grpSpLocks noChangeAspect="1"/>
          </p:cNvGrpSpPr>
          <p:nvPr/>
        </p:nvGrpSpPr>
        <p:grpSpPr bwMode="auto">
          <a:xfrm>
            <a:off x="107504" y="1988840"/>
            <a:ext cx="8976075" cy="4176464"/>
            <a:chOff x="2527" y="2562"/>
            <a:chExt cx="6233" cy="2900"/>
          </a:xfrm>
        </p:grpSpPr>
        <p:sp>
          <p:nvSpPr>
            <p:cNvPr id="55303" name="AutoShape 7"/>
            <p:cNvSpPr>
              <a:spLocks noChangeAspect="1" noChangeArrowheads="1" noTextEdit="1"/>
            </p:cNvSpPr>
            <p:nvPr/>
          </p:nvSpPr>
          <p:spPr bwMode="auto">
            <a:xfrm>
              <a:off x="2527" y="2562"/>
              <a:ext cx="6233" cy="29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2" name="AutoShape 6"/>
            <p:cNvSpPr>
              <a:spLocks noChangeShapeType="1"/>
            </p:cNvSpPr>
            <p:nvPr/>
          </p:nvSpPr>
          <p:spPr bwMode="auto">
            <a:xfrm flipV="1">
              <a:off x="5319" y="2792"/>
              <a:ext cx="1" cy="221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1" name="AutoShape 5"/>
            <p:cNvSpPr>
              <a:spLocks noChangeShapeType="1"/>
            </p:cNvSpPr>
            <p:nvPr/>
          </p:nvSpPr>
          <p:spPr bwMode="auto">
            <a:xfrm>
              <a:off x="2619" y="5019"/>
              <a:ext cx="5366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0" name="Freeform 4"/>
            <p:cNvSpPr>
              <a:spLocks/>
            </p:cNvSpPr>
            <p:nvPr/>
          </p:nvSpPr>
          <p:spPr bwMode="auto">
            <a:xfrm>
              <a:off x="3635" y="3023"/>
              <a:ext cx="3519" cy="20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0" y="2595"/>
                </a:cxn>
                <a:cxn ang="0">
                  <a:pos x="4575" y="45"/>
                </a:cxn>
              </a:cxnLst>
              <a:rect l="0" t="0" r="r" b="b"/>
              <a:pathLst>
                <a:path w="4575" h="2602">
                  <a:moveTo>
                    <a:pt x="0" y="0"/>
                  </a:moveTo>
                  <a:cubicBezTo>
                    <a:pt x="714" y="1294"/>
                    <a:pt x="1428" y="2588"/>
                    <a:pt x="2190" y="2595"/>
                  </a:cubicBezTo>
                  <a:cubicBezTo>
                    <a:pt x="2952" y="2602"/>
                    <a:pt x="3763" y="1323"/>
                    <a:pt x="4575" y="4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99" name="Text Box 3"/>
            <p:cNvSpPr txBox="1">
              <a:spLocks noChangeArrowheads="1"/>
            </p:cNvSpPr>
            <p:nvPr/>
          </p:nvSpPr>
          <p:spPr bwMode="auto">
            <a:xfrm>
              <a:off x="4822" y="2735"/>
              <a:ext cx="775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298" name="Text Box 2"/>
            <p:cNvSpPr txBox="1">
              <a:spLocks noChangeArrowheads="1"/>
            </p:cNvSpPr>
            <p:nvPr/>
          </p:nvSpPr>
          <p:spPr bwMode="auto">
            <a:xfrm>
              <a:off x="7985" y="4858"/>
              <a:ext cx="77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5091046" y="200688"/>
          <a:ext cx="2160240" cy="571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4" name="Equation" r:id="rId3" imgW="863280" imgH="228600" progId="Equation.3">
                  <p:embed/>
                </p:oleObj>
              </mc:Choice>
              <mc:Fallback>
                <p:oleObj name="Equation" r:id="rId3" imgW="863280" imgH="228600" progId="Equation.3">
                  <p:embed/>
                  <p:pic>
                    <p:nvPicPr>
                      <p:cNvPr id="0" name="Picture 11" descr="Parchmen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046" y="200688"/>
                        <a:ext cx="2160240" cy="571828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Drawbacks of bisection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9416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 singularity in a function is defined as a point where the function becomes infinite.  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For functions  where there is a singularity  and it reverses sign at the singularity, the bisection method may not converge on the singularity (Figure 7).  An example includes</a:t>
            </a:r>
            <a:endParaRPr lang="bn-BD" sz="2400" dirty="0" smtClean="0"/>
          </a:p>
          <a:p>
            <a:pPr lvl="0"/>
            <a:endParaRPr lang="bn-BD" sz="2400" dirty="0" smtClean="0"/>
          </a:p>
          <a:p>
            <a:pPr lvl="0"/>
            <a:endParaRPr lang="bn-BD" sz="2400" dirty="0" smtClean="0"/>
          </a:p>
          <a:p>
            <a:pPr lvl="0"/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	</a:t>
            </a:r>
            <a:r>
              <a:rPr lang="en-US" sz="2400" dirty="0" smtClean="0"/>
              <a:t>where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=-2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dirty="0" smtClean="0"/>
              <a:t>=3</a:t>
            </a:r>
            <a:r>
              <a:rPr lang="en-US" sz="2400" dirty="0" smtClean="0"/>
              <a:t>  are valid initial guesses which satisfy</a:t>
            </a:r>
          </a:p>
          <a:p>
            <a:pPr lvl="0"/>
            <a:endParaRPr lang="en-US" sz="2400" dirty="0" smtClean="0"/>
          </a:p>
          <a:p>
            <a:endParaRPr lang="bn-BD" sz="2400" dirty="0" smtClean="0"/>
          </a:p>
          <a:p>
            <a:r>
              <a:rPr lang="en-US" sz="2400" dirty="0" smtClean="0"/>
              <a:t>However, the function is not continuous and the theorem that a root exists is also not applicable.</a:t>
            </a:r>
            <a:endParaRPr lang="bn-BD" sz="2400" dirty="0" smtClean="0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3621959" y="3707912"/>
          <a:ext cx="1310081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0" name="Equation" r:id="rId3" imgW="596880" imgH="393480" progId="Equation.3">
                  <p:embed/>
                </p:oleObj>
              </mc:Choice>
              <mc:Fallback>
                <p:oleObj name="Equation" r:id="rId3" imgW="5968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959" y="3707912"/>
                        <a:ext cx="1310081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3214678" y="5230964"/>
          <a:ext cx="2376264" cy="555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1" name="Equation" r:id="rId5" imgW="977760" imgH="228600" progId="Equation.3">
                  <p:embed/>
                </p:oleObj>
              </mc:Choice>
              <mc:Fallback>
                <p:oleObj name="Equation" r:id="rId5" imgW="9777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5230964"/>
                        <a:ext cx="2376264" cy="55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30" y="11047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bn-BD" dirty="0" smtClean="0"/>
              <a:t>Figure 7 : </a:t>
            </a:r>
            <a:r>
              <a:rPr lang="en-US" dirty="0" smtClean="0"/>
              <a:t>The equation  </a:t>
            </a:r>
            <a:r>
              <a:rPr lang="bn-BD" dirty="0" smtClean="0"/>
              <a:t>         </a:t>
            </a:r>
            <a:r>
              <a:rPr lang="en-US" dirty="0" smtClean="0"/>
              <a:t>has no root but changes sign</a:t>
            </a:r>
            <a:endParaRPr lang="en-US" dirty="0"/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8371" name="Group 3"/>
          <p:cNvGrpSpPr>
            <a:grpSpLocks noChangeAspect="1"/>
          </p:cNvGrpSpPr>
          <p:nvPr/>
        </p:nvGrpSpPr>
        <p:grpSpPr bwMode="auto">
          <a:xfrm>
            <a:off x="599429" y="1844824"/>
            <a:ext cx="8077027" cy="4464496"/>
            <a:chOff x="1440" y="5988"/>
            <a:chExt cx="7893" cy="4362"/>
          </a:xfrm>
        </p:grpSpPr>
        <p:sp>
          <p:nvSpPr>
            <p:cNvPr id="58378" name="AutoShape 10"/>
            <p:cNvSpPr>
              <a:spLocks noChangeAspect="1" noChangeArrowheads="1" noTextEdit="1"/>
            </p:cNvSpPr>
            <p:nvPr/>
          </p:nvSpPr>
          <p:spPr bwMode="auto">
            <a:xfrm>
              <a:off x="1440" y="5988"/>
              <a:ext cx="7893" cy="436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77" name="AutoShape 9"/>
            <p:cNvSpPr>
              <a:spLocks noChangeShapeType="1"/>
            </p:cNvSpPr>
            <p:nvPr/>
          </p:nvSpPr>
          <p:spPr bwMode="auto">
            <a:xfrm flipV="1">
              <a:off x="5357" y="6168"/>
              <a:ext cx="1" cy="3959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76" name="AutoShape 8"/>
            <p:cNvSpPr>
              <a:spLocks noChangeShapeType="1"/>
            </p:cNvSpPr>
            <p:nvPr/>
          </p:nvSpPr>
          <p:spPr bwMode="auto">
            <a:xfrm>
              <a:off x="1665" y="8072"/>
              <a:ext cx="7364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75" name="Text Box 7"/>
            <p:cNvSpPr txBox="1">
              <a:spLocks noChangeArrowheads="1"/>
            </p:cNvSpPr>
            <p:nvPr/>
          </p:nvSpPr>
          <p:spPr bwMode="auto">
            <a:xfrm>
              <a:off x="4738" y="6168"/>
              <a:ext cx="663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374" name="Text Box 6"/>
            <p:cNvSpPr txBox="1">
              <a:spLocks noChangeArrowheads="1"/>
            </p:cNvSpPr>
            <p:nvPr/>
          </p:nvSpPr>
          <p:spPr bwMode="auto">
            <a:xfrm>
              <a:off x="8938" y="7864"/>
              <a:ext cx="393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373" name="Freeform 5"/>
            <p:cNvSpPr>
              <a:spLocks/>
            </p:cNvSpPr>
            <p:nvPr/>
          </p:nvSpPr>
          <p:spPr bwMode="auto">
            <a:xfrm>
              <a:off x="5311" y="6248"/>
              <a:ext cx="2519" cy="1849"/>
            </a:xfrm>
            <a:custGeom>
              <a:avLst/>
              <a:gdLst/>
              <a:ahLst/>
              <a:cxnLst>
                <a:cxn ang="0">
                  <a:pos x="91" y="366"/>
                </a:cxn>
                <a:cxn ang="0">
                  <a:pos x="89" y="203"/>
                </a:cxn>
                <a:cxn ang="0">
                  <a:pos x="240" y="1584"/>
                </a:cxn>
                <a:cxn ang="0">
                  <a:pos x="1531" y="1792"/>
                </a:cxn>
                <a:cxn ang="0">
                  <a:pos x="2519" y="1808"/>
                </a:cxn>
              </a:cxnLst>
              <a:rect l="0" t="0" r="r" b="b"/>
              <a:pathLst>
                <a:path w="2519" h="1849">
                  <a:moveTo>
                    <a:pt x="91" y="366"/>
                  </a:moveTo>
                  <a:cubicBezTo>
                    <a:pt x="91" y="339"/>
                    <a:pt x="64" y="0"/>
                    <a:pt x="89" y="203"/>
                  </a:cubicBezTo>
                  <a:cubicBezTo>
                    <a:pt x="114" y="406"/>
                    <a:pt x="0" y="1319"/>
                    <a:pt x="240" y="1584"/>
                  </a:cubicBezTo>
                  <a:cubicBezTo>
                    <a:pt x="480" y="1849"/>
                    <a:pt x="1151" y="1755"/>
                    <a:pt x="1531" y="1792"/>
                  </a:cubicBezTo>
                  <a:cubicBezTo>
                    <a:pt x="1911" y="1829"/>
                    <a:pt x="2313" y="1805"/>
                    <a:pt x="2519" y="1808"/>
                  </a:cubicBez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72" name="Freeform 4"/>
            <p:cNvSpPr>
              <a:spLocks/>
            </p:cNvSpPr>
            <p:nvPr/>
          </p:nvSpPr>
          <p:spPr bwMode="auto">
            <a:xfrm>
              <a:off x="2835" y="8073"/>
              <a:ext cx="2566" cy="1781"/>
            </a:xfrm>
            <a:custGeom>
              <a:avLst/>
              <a:gdLst/>
              <a:ahLst/>
              <a:cxnLst>
                <a:cxn ang="0">
                  <a:pos x="2475" y="1473"/>
                </a:cxn>
                <a:cxn ang="0">
                  <a:pos x="2475" y="1578"/>
                </a:cxn>
                <a:cxn ang="0">
                  <a:pos x="2326" y="255"/>
                </a:cxn>
                <a:cxn ang="0">
                  <a:pos x="1035" y="47"/>
                </a:cxn>
                <a:cxn ang="0">
                  <a:pos x="0" y="28"/>
                </a:cxn>
              </a:cxnLst>
              <a:rect l="0" t="0" r="r" b="b"/>
              <a:pathLst>
                <a:path w="2566" h="1781">
                  <a:moveTo>
                    <a:pt x="2475" y="1473"/>
                  </a:moveTo>
                  <a:cubicBezTo>
                    <a:pt x="2488" y="1627"/>
                    <a:pt x="2500" y="1781"/>
                    <a:pt x="2475" y="1578"/>
                  </a:cubicBezTo>
                  <a:cubicBezTo>
                    <a:pt x="2450" y="1375"/>
                    <a:pt x="2566" y="510"/>
                    <a:pt x="2326" y="255"/>
                  </a:cubicBezTo>
                  <a:cubicBezTo>
                    <a:pt x="2086" y="0"/>
                    <a:pt x="1423" y="85"/>
                    <a:pt x="1035" y="47"/>
                  </a:cubicBezTo>
                  <a:cubicBezTo>
                    <a:pt x="647" y="9"/>
                    <a:pt x="216" y="32"/>
                    <a:pt x="0" y="28"/>
                  </a:cubicBez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8382" name="Object 14"/>
          <p:cNvGraphicFramePr>
            <a:graphicFrameLocks noChangeAspect="1"/>
          </p:cNvGraphicFramePr>
          <p:nvPr/>
        </p:nvGraphicFramePr>
        <p:xfrm>
          <a:off x="5712080" y="35798"/>
          <a:ext cx="1523638" cy="73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9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Picture 14" descr="Parchmen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080" y="35798"/>
                        <a:ext cx="1523638" cy="738012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 flipH="1" flipV="1">
            <a:off x="7246566" y="2646189"/>
            <a:ext cx="1214446" cy="1599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2393538" y="4178702"/>
            <a:ext cx="5072098" cy="7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-672008" y="3992854"/>
            <a:ext cx="4251526" cy="5005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43480"/>
            <a:ext cx="8229600" cy="465240"/>
          </a:xfrm>
        </p:spPr>
        <p:txBody>
          <a:bodyPr>
            <a:noAutofit/>
          </a:bodyPr>
          <a:lstStyle/>
          <a:p>
            <a:r>
              <a:rPr lang="en-US" sz="3600" dirty="0" smtClean="0"/>
              <a:t>Flow Chart of Bisection Method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272728" y="2878336"/>
            <a:ext cx="2376264" cy="40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1171" y="2850183"/>
            <a:ext cx="2316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Read </a:t>
            </a:r>
            <a:r>
              <a:rPr 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baseline="-25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428" y="1988840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6846" y="2001034"/>
            <a:ext cx="1824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66"/>
                </a:solidFill>
              </a:rPr>
              <a:t>Define the function</a:t>
            </a:r>
            <a:r>
              <a:rPr lang="en-US" sz="1600" dirty="0" smtClean="0">
                <a:solidFill>
                  <a:srgbClr val="000066"/>
                </a:solidFill>
              </a:rPr>
              <a:t>  </a:t>
            </a:r>
            <a:endParaRPr lang="en-US" sz="1600" dirty="0">
              <a:solidFill>
                <a:srgbClr val="000066"/>
              </a:solidFill>
            </a:endParaRPr>
          </a:p>
        </p:txBody>
      </p:sp>
      <p:sp>
        <p:nvSpPr>
          <p:cNvPr id="14" name="Flowchart: Decision 13"/>
          <p:cNvSpPr/>
          <p:nvPr/>
        </p:nvSpPr>
        <p:spPr>
          <a:xfrm>
            <a:off x="300948" y="3391929"/>
            <a:ext cx="2314479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42830" y="357187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002060"/>
                </a:solidFill>
              </a:rPr>
              <a:t>f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i="1" dirty="0" smtClean="0">
                <a:solidFill>
                  <a:srgbClr val="002060"/>
                </a:solidFill>
              </a:rPr>
              <a:t>x</a:t>
            </a:r>
            <a:r>
              <a:rPr lang="en-US" sz="2400" i="1" baseline="-25000" dirty="0" smtClean="0">
                <a:solidFill>
                  <a:srgbClr val="002060"/>
                </a:solidFill>
              </a:rPr>
              <a:t>l</a:t>
            </a:r>
            <a:r>
              <a:rPr lang="en-US" sz="2400" dirty="0" smtClean="0">
                <a:solidFill>
                  <a:srgbClr val="002060"/>
                </a:solidFill>
              </a:rPr>
              <a:t>)</a:t>
            </a:r>
            <a:r>
              <a:rPr lang="en-US" sz="2400" i="1" dirty="0" smtClean="0">
                <a:solidFill>
                  <a:srgbClr val="002060"/>
                </a:solidFill>
              </a:rPr>
              <a:t>f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i="1" dirty="0" err="1" smtClean="0">
                <a:solidFill>
                  <a:srgbClr val="002060"/>
                </a:solidFill>
              </a:rPr>
              <a:t>x</a:t>
            </a:r>
            <a:r>
              <a:rPr lang="en-US" sz="2400" i="1" baseline="-25000" dirty="0" err="1" smtClean="0">
                <a:solidFill>
                  <a:srgbClr val="002060"/>
                </a:solidFill>
              </a:rPr>
              <a:t>u</a:t>
            </a:r>
            <a:r>
              <a:rPr lang="en-US" sz="2400" dirty="0" smtClean="0">
                <a:solidFill>
                  <a:srgbClr val="002060"/>
                </a:solidFill>
              </a:rPr>
              <a:t>) : 0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91110" y="2581397"/>
            <a:ext cx="2328970" cy="322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03856" y="247559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i="1" dirty="0" smtClean="0">
                <a:solidFill>
                  <a:srgbClr val="002060"/>
                </a:solidFill>
              </a:rPr>
              <a:t>x</a:t>
            </a:r>
            <a:r>
              <a:rPr lang="bn-BD" sz="2400" i="1" baseline="-25000" dirty="0" smtClean="0">
                <a:solidFill>
                  <a:srgbClr val="002060"/>
                </a:solidFill>
              </a:rPr>
              <a:t>u </a:t>
            </a:r>
            <a:r>
              <a:rPr lang="bn-BD" sz="2400" dirty="0" smtClean="0">
                <a:solidFill>
                  <a:srgbClr val="002060"/>
                </a:solidFill>
              </a:rPr>
              <a:t>= </a:t>
            </a:r>
            <a:r>
              <a:rPr lang="bn-BD" sz="2400" i="1" dirty="0" smtClean="0">
                <a:solidFill>
                  <a:srgbClr val="002060"/>
                </a:solidFill>
              </a:rPr>
              <a:t>x</a:t>
            </a:r>
            <a:r>
              <a:rPr lang="bn-BD" sz="2400" i="1" baseline="-25000" dirty="0" smtClean="0">
                <a:solidFill>
                  <a:srgbClr val="002060"/>
                </a:solidFill>
              </a:rPr>
              <a:t>m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3528" y="6140224"/>
            <a:ext cx="24482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3528" y="6068217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Find </a:t>
            </a:r>
            <a:r>
              <a:rPr lang="en-US" sz="2000" i="1" dirty="0" err="1" smtClean="0">
                <a:solidFill>
                  <a:srgbClr val="002060"/>
                </a:solidFill>
              </a:rPr>
              <a:t>x</a:t>
            </a:r>
            <a:r>
              <a:rPr lang="en-US" sz="2000" i="1" baseline="-25000" dirty="0" err="1" smtClean="0">
                <a:solidFill>
                  <a:srgbClr val="002060"/>
                </a:solidFill>
              </a:rPr>
              <a:t>m</a:t>
            </a:r>
            <a:r>
              <a:rPr lang="en-US" sz="2000" dirty="0" smtClean="0">
                <a:solidFill>
                  <a:srgbClr val="002060"/>
                </a:solidFill>
              </a:rPr>
              <a:t>=(</a:t>
            </a:r>
            <a:r>
              <a:rPr lang="en-US" sz="2000" i="1" dirty="0" err="1" smtClean="0">
                <a:solidFill>
                  <a:srgbClr val="002060"/>
                </a:solidFill>
              </a:rPr>
              <a:t>x</a:t>
            </a:r>
            <a:r>
              <a:rPr lang="en-US" sz="2000" i="1" baseline="-25000" dirty="0" err="1" smtClean="0">
                <a:solidFill>
                  <a:srgbClr val="002060"/>
                </a:solidFill>
              </a:rPr>
              <a:t>l</a:t>
            </a:r>
            <a:r>
              <a:rPr lang="en-US" sz="2000" dirty="0" err="1" smtClean="0">
                <a:solidFill>
                  <a:srgbClr val="002060"/>
                </a:solidFill>
              </a:rPr>
              <a:t>+</a:t>
            </a:r>
            <a:r>
              <a:rPr lang="en-US" sz="2000" i="1" dirty="0" err="1" smtClean="0">
                <a:solidFill>
                  <a:srgbClr val="002060"/>
                </a:solidFill>
              </a:rPr>
              <a:t>x</a:t>
            </a:r>
            <a:r>
              <a:rPr lang="en-US" sz="2000" i="1" baseline="-25000" dirty="0" err="1" smtClean="0">
                <a:solidFill>
                  <a:srgbClr val="002060"/>
                </a:solidFill>
              </a:rPr>
              <a:t>u</a:t>
            </a:r>
            <a:r>
              <a:rPr lang="en-US" sz="2000" dirty="0" smtClean="0">
                <a:solidFill>
                  <a:srgbClr val="002060"/>
                </a:solidFill>
              </a:rPr>
              <a:t>)/2 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91110" y="337006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1510" y="4332980"/>
            <a:ext cx="237626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4210" y="4306248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Read </a:t>
            </a:r>
            <a:r>
              <a:rPr lang="bn-BD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baseline="-25000" dirty="0" smtClean="0">
                <a:solidFill>
                  <a:srgbClr val="002060"/>
                </a:solidFill>
              </a:rPr>
              <a:t>limit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bn-BD" dirty="0" smtClean="0">
                <a:solidFill>
                  <a:srgbClr val="002060"/>
                </a:solidFill>
              </a:rPr>
              <a:t>&amp;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max_iteration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3" name="Flowchart: Decision 22"/>
          <p:cNvSpPr/>
          <p:nvPr/>
        </p:nvSpPr>
        <p:spPr>
          <a:xfrm>
            <a:off x="3692734" y="1623853"/>
            <a:ext cx="2448272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110" y="186082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000" i="1" dirty="0" smtClean="0">
                <a:solidFill>
                  <a:srgbClr val="002060"/>
                </a:solidFill>
              </a:rPr>
              <a:t>f</a:t>
            </a:r>
            <a:r>
              <a:rPr lang="bn-BD" sz="2000" dirty="0" smtClean="0">
                <a:solidFill>
                  <a:srgbClr val="002060"/>
                </a:solidFill>
              </a:rPr>
              <a:t>(</a:t>
            </a:r>
            <a:r>
              <a:rPr lang="bn-BD" sz="2000" i="1" dirty="0" smtClean="0">
                <a:solidFill>
                  <a:srgbClr val="002060"/>
                </a:solidFill>
              </a:rPr>
              <a:t>x</a:t>
            </a:r>
            <a:r>
              <a:rPr lang="bn-BD" sz="2000" i="1" baseline="-25000" dirty="0" smtClean="0">
                <a:solidFill>
                  <a:srgbClr val="002060"/>
                </a:solidFill>
              </a:rPr>
              <a:t>l</a:t>
            </a:r>
            <a:r>
              <a:rPr lang="bn-BD" sz="2000" dirty="0" smtClean="0">
                <a:solidFill>
                  <a:srgbClr val="002060"/>
                </a:solidFill>
              </a:rPr>
              <a:t>)</a:t>
            </a:r>
            <a:r>
              <a:rPr lang="bn-BD" sz="2000" i="1" dirty="0" smtClean="0">
                <a:solidFill>
                  <a:srgbClr val="002060"/>
                </a:solidFill>
              </a:rPr>
              <a:t>f</a:t>
            </a:r>
            <a:r>
              <a:rPr lang="bn-BD" sz="2000" dirty="0" smtClean="0">
                <a:solidFill>
                  <a:srgbClr val="002060"/>
                </a:solidFill>
              </a:rPr>
              <a:t>(</a:t>
            </a:r>
            <a:r>
              <a:rPr lang="bn-BD" sz="2000" i="1" dirty="0" smtClean="0">
                <a:solidFill>
                  <a:srgbClr val="002060"/>
                </a:solidFill>
              </a:rPr>
              <a:t>x</a:t>
            </a:r>
            <a:r>
              <a:rPr lang="bn-BD" sz="2000" i="1" baseline="-25000" dirty="0" smtClean="0">
                <a:solidFill>
                  <a:srgbClr val="002060"/>
                </a:solidFill>
              </a:rPr>
              <a:t>m</a:t>
            </a:r>
            <a:r>
              <a:rPr lang="bn-BD" sz="2000" dirty="0" smtClean="0">
                <a:solidFill>
                  <a:srgbClr val="002060"/>
                </a:solidFill>
              </a:rPr>
              <a:t>):0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18992" y="3010025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70444" y="3034739"/>
            <a:ext cx="319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000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sz="2000" baseline="-25000" dirty="0" smtClean="0">
                <a:solidFill>
                  <a:srgbClr val="002060"/>
                </a:solidFill>
              </a:rPr>
              <a:t>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bn-BD" sz="2000" dirty="0" smtClean="0">
                <a:solidFill>
                  <a:srgbClr val="002060"/>
                </a:solidFill>
              </a:rPr>
              <a:t>=</a:t>
            </a:r>
            <a:r>
              <a:rPr lang="en-US" sz="2000" dirty="0" smtClean="0">
                <a:solidFill>
                  <a:srgbClr val="002060"/>
                </a:solidFill>
              </a:rPr>
              <a:t> |(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</a:t>
            </a:r>
            <a:r>
              <a:rPr lang="en-US" sz="2000" dirty="0" smtClean="0">
                <a:solidFill>
                  <a:srgbClr val="002060"/>
                </a:solidFill>
              </a:rPr>
              <a:t>-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mold</a:t>
            </a:r>
            <a:r>
              <a:rPr lang="en-US" sz="2000" dirty="0" smtClean="0">
                <a:solidFill>
                  <a:srgbClr val="002060"/>
                </a:solidFill>
              </a:rPr>
              <a:t>)*100/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</a:t>
            </a:r>
            <a:r>
              <a:rPr lang="en-US" dirty="0" smtClean="0">
                <a:solidFill>
                  <a:srgbClr val="002060"/>
                </a:solidFill>
              </a:rPr>
              <a:t>|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34380" y="2574448"/>
            <a:ext cx="2351550" cy="33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57950" y="2500306"/>
            <a:ext cx="1919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i="1" dirty="0" smtClean="0">
                <a:solidFill>
                  <a:srgbClr val="002060"/>
                </a:solidFill>
              </a:rPr>
              <a:t>x</a:t>
            </a:r>
            <a:r>
              <a:rPr lang="bn-BD" sz="2400" i="1" baseline="-25000" dirty="0" smtClean="0">
                <a:solidFill>
                  <a:srgbClr val="002060"/>
                </a:solidFill>
              </a:rPr>
              <a:t>l </a:t>
            </a:r>
            <a:r>
              <a:rPr lang="bn-BD" sz="2400" dirty="0" smtClean="0">
                <a:solidFill>
                  <a:srgbClr val="002060"/>
                </a:solidFill>
              </a:rPr>
              <a:t>= </a:t>
            </a:r>
            <a:r>
              <a:rPr lang="bn-BD" sz="2400" i="1" dirty="0" smtClean="0">
                <a:solidFill>
                  <a:srgbClr val="002060"/>
                </a:solidFill>
              </a:rPr>
              <a:t>x</a:t>
            </a:r>
            <a:r>
              <a:rPr lang="bn-BD" sz="2400" i="1" baseline="-25000" dirty="0" smtClean="0">
                <a:solidFill>
                  <a:srgbClr val="002060"/>
                </a:solidFill>
              </a:rPr>
              <a:t>m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1" name="Flowchart: Decision 30"/>
          <p:cNvSpPr/>
          <p:nvPr/>
        </p:nvSpPr>
        <p:spPr>
          <a:xfrm>
            <a:off x="3690030" y="4197901"/>
            <a:ext cx="2448272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66228" y="422850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sz="2400" baseline="-25000" dirty="0" smtClean="0">
                <a:solidFill>
                  <a:srgbClr val="002060"/>
                </a:solidFill>
              </a:rPr>
              <a:t>a </a:t>
            </a:r>
            <a:r>
              <a:rPr lang="bn-BD" sz="2400" dirty="0" smtClean="0">
                <a:solidFill>
                  <a:srgbClr val="002060"/>
                </a:solidFill>
              </a:rPr>
              <a:t>:</a:t>
            </a:r>
            <a:r>
              <a:rPr lang="bn-BD" sz="2400" i="1" dirty="0" smtClean="0">
                <a:solidFill>
                  <a:srgbClr val="002060"/>
                </a:solidFill>
                <a:latin typeface="French Script MT" pitchFamily="66" charset="0"/>
              </a:rPr>
              <a:t> E</a:t>
            </a:r>
            <a:r>
              <a:rPr lang="bn-BD" sz="2400" baseline="-25000" dirty="0" smtClean="0">
                <a:solidFill>
                  <a:srgbClr val="002060"/>
                </a:solidFill>
              </a:rPr>
              <a:t>limit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3" name="Flowchart: Decision 32"/>
          <p:cNvSpPr/>
          <p:nvPr/>
        </p:nvSpPr>
        <p:spPr>
          <a:xfrm>
            <a:off x="3442452" y="5500702"/>
            <a:ext cx="3024336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23913" y="559685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2060"/>
                </a:solidFill>
                <a:cs typeface="Times New Roman" pitchFamily="18" charset="0"/>
              </a:rPr>
              <a:t>Iteration_count</a:t>
            </a:r>
            <a:r>
              <a:rPr lang="en-US" dirty="0" smtClean="0">
                <a:solidFill>
                  <a:srgbClr val="002060"/>
                </a:solidFill>
                <a:cs typeface="Times New Roman" pitchFamily="18" charset="0"/>
              </a:rPr>
              <a:t> : </a:t>
            </a:r>
            <a:r>
              <a:rPr lang="en-US" dirty="0" err="1" smtClean="0">
                <a:solidFill>
                  <a:srgbClr val="002060"/>
                </a:solidFill>
                <a:cs typeface="Times New Roman" pitchFamily="18" charset="0"/>
              </a:rPr>
              <a:t>max_iteration</a:t>
            </a:r>
            <a:endParaRPr lang="en-US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66396" y="4929198"/>
            <a:ext cx="2351550" cy="39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684165" y="4806679"/>
            <a:ext cx="256757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aseline="-25000" dirty="0" err="1" smtClean="0">
                <a:solidFill>
                  <a:srgbClr val="002060"/>
                </a:solidFill>
              </a:rPr>
              <a:t>Iteration_count</a:t>
            </a:r>
            <a:r>
              <a:rPr lang="en-US" sz="3200" baseline="-25000" dirty="0" smtClean="0">
                <a:solidFill>
                  <a:srgbClr val="002060"/>
                </a:solidFill>
              </a:rPr>
              <a:t>++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60232" y="4139244"/>
            <a:ext cx="2351550" cy="699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727497" y="4152578"/>
            <a:ext cx="228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Print  Count, 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</a:t>
            </a:r>
            <a:r>
              <a:rPr lang="en-US" sz="1600" dirty="0" smtClean="0">
                <a:solidFill>
                  <a:srgbClr val="002060"/>
                </a:solidFill>
              </a:rPr>
              <a:t>  &amp; </a:t>
            </a:r>
            <a:r>
              <a:rPr lang="en-US" sz="2000" dirty="0" smtClean="0">
                <a:solidFill>
                  <a:srgbClr val="002060"/>
                </a:solidFill>
              </a:rPr>
              <a:t>f(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</a:t>
            </a:r>
            <a:r>
              <a:rPr lang="en-US" sz="2000" dirty="0" smtClean="0">
                <a:solidFill>
                  <a:srgbClr val="002060"/>
                </a:solidFill>
              </a:rPr>
              <a:t>)</a:t>
            </a:r>
            <a:endParaRPr lang="en-US" sz="1600" baseline="30000" dirty="0">
              <a:solidFill>
                <a:srgbClr val="00206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19883" y="5761740"/>
            <a:ext cx="23515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600581" y="5749383"/>
            <a:ext cx="2567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No convergence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99592" y="1556793"/>
            <a:ext cx="1152128" cy="325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59243" y="1460070"/>
            <a:ext cx="10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Start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638007" y="3820557"/>
            <a:ext cx="290166" cy="1235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 flipV="1">
            <a:off x="2549114" y="3414551"/>
            <a:ext cx="785818" cy="2619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655874" y="3034739"/>
            <a:ext cx="2880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V="1">
            <a:off x="-220526" y="6292701"/>
            <a:ext cx="739097" cy="123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784157" y="6276297"/>
            <a:ext cx="360040" cy="102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131840" y="1606000"/>
            <a:ext cx="72008" cy="46805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79512" y="6669360"/>
            <a:ext cx="4732082" cy="1235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203848" y="1605979"/>
            <a:ext cx="172819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>
            <a:off x="6117947" y="4488779"/>
            <a:ext cx="529929" cy="117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9" idx="1"/>
            <a:endCxn id="33" idx="3"/>
          </p:cNvCxnSpPr>
          <p:nvPr/>
        </p:nvCxnSpPr>
        <p:spPr>
          <a:xfrm rot="10800000">
            <a:off x="6466789" y="5932750"/>
            <a:ext cx="253095" cy="90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178756" y="2046964"/>
            <a:ext cx="165831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407137" y="3273767"/>
            <a:ext cx="144016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89742" y="3904352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08482" y="3429000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934555" y="2152769"/>
            <a:ext cx="106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&lt;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40152" y="1700808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85567" y="4559651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78750" y="4084299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2476" y="6247535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&lt;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252898" y="5829978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&gt;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271233" y="5140092"/>
            <a:ext cx="115212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/>
          <p:cNvSpPr txBox="1"/>
          <p:nvPr/>
        </p:nvSpPr>
        <p:spPr>
          <a:xfrm>
            <a:off x="7345375" y="5110475"/>
            <a:ext cx="10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Stop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5" name="Straight Arrow Connector 64"/>
          <p:cNvCxnSpPr>
            <a:stCxn id="37" idx="2"/>
            <a:endCxn id="63" idx="0"/>
          </p:cNvCxnSpPr>
          <p:nvPr/>
        </p:nvCxnSpPr>
        <p:spPr>
          <a:xfrm rot="16200000" flipH="1">
            <a:off x="7690833" y="4983628"/>
            <a:ext cx="301638" cy="112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4" idx="2"/>
            <a:endCxn id="39" idx="0"/>
          </p:cNvCxnSpPr>
          <p:nvPr/>
        </p:nvCxnSpPr>
        <p:spPr>
          <a:xfrm rot="16200000" flipH="1">
            <a:off x="7793650" y="5659732"/>
            <a:ext cx="189600" cy="1441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154798" y="5938983"/>
            <a:ext cx="128592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lide Number Placeholder 6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47963" y="5180583"/>
            <a:ext cx="2376264" cy="65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56113" y="5214950"/>
            <a:ext cx="2376264" cy="62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 err="1" smtClean="0">
                <a:solidFill>
                  <a:srgbClr val="002060"/>
                </a:solidFill>
              </a:rPr>
              <a:t>iteration_c</a:t>
            </a:r>
            <a:r>
              <a:rPr lang="bn-BD" sz="2000" dirty="0" smtClean="0">
                <a:solidFill>
                  <a:srgbClr val="002060"/>
                </a:solidFill>
              </a:rPr>
              <a:t>ount</a:t>
            </a:r>
            <a:r>
              <a:rPr lang="en-US" sz="2000" dirty="0" smtClean="0">
                <a:solidFill>
                  <a:srgbClr val="002060"/>
                </a:solidFill>
              </a:rPr>
              <a:t>=0</a:t>
            </a:r>
          </a:p>
          <a:p>
            <a:pPr algn="ctr">
              <a:lnSpc>
                <a:spcPts val="2000"/>
              </a:lnSpc>
            </a:pP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mold</a:t>
            </a:r>
            <a:r>
              <a:rPr lang="en-US" sz="2000" dirty="0" smtClean="0">
                <a:solidFill>
                  <a:srgbClr val="002060"/>
                </a:solidFill>
              </a:rPr>
              <a:t> = x</a:t>
            </a:r>
            <a:r>
              <a:rPr lang="en-US" sz="2000" i="1" baseline="-25000" dirty="0" smtClean="0">
                <a:solidFill>
                  <a:srgbClr val="002060"/>
                </a:solidFill>
              </a:rPr>
              <a:t>l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500430" y="3583517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391921" y="3588037"/>
            <a:ext cx="319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mold</a:t>
            </a:r>
            <a:r>
              <a:rPr lang="en-US" sz="2000" baseline="-25000" dirty="0" smtClean="0">
                <a:solidFill>
                  <a:srgbClr val="002060"/>
                </a:solidFill>
              </a:rPr>
              <a:t>=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95" name="Straight Connector 94"/>
          <p:cNvCxnSpPr>
            <a:stCxn id="23" idx="1"/>
          </p:cNvCxnSpPr>
          <p:nvPr/>
        </p:nvCxnSpPr>
        <p:spPr>
          <a:xfrm rot="10800000" flipV="1">
            <a:off x="3000364" y="2055900"/>
            <a:ext cx="692370" cy="15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 flipH="1" flipV="1">
            <a:off x="2737974" y="1809289"/>
            <a:ext cx="500068" cy="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988007" y="1537245"/>
            <a:ext cx="5870273" cy="158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 flipH="1" flipV="1">
            <a:off x="7542857" y="2815601"/>
            <a:ext cx="2571770" cy="5907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214678" y="1680121"/>
            <a:ext cx="695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=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bn-BD" sz="6000" dirty="0" smtClean="0"/>
          </a:p>
          <a:p>
            <a:pPr algn="ctr">
              <a:buNone/>
            </a:pPr>
            <a:r>
              <a:rPr lang="bn-BD" sz="9600" dirty="0" smtClean="0"/>
              <a:t>Thanks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Bisection method</a:t>
            </a:r>
            <a:r>
              <a:rPr lang="bn-BD" sz="4000" b="1" dirty="0" smtClean="0"/>
              <a:t> (continued)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Since the method is based on finding the root between two points, the method falls under the category of bracketing methods.</a:t>
            </a:r>
          </a:p>
          <a:p>
            <a:r>
              <a:rPr lang="en-US" sz="2400" dirty="0" smtClean="0"/>
              <a:t>Since the root is bracketed between two points,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l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u</a:t>
            </a:r>
            <a:r>
              <a:rPr lang="en-US" sz="2400" dirty="0" smtClean="0"/>
              <a:t> one can find the mid-point,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m</a:t>
            </a:r>
            <a:r>
              <a:rPr lang="en-US" sz="2400" dirty="0" smtClean="0"/>
              <a:t> between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l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u</a:t>
            </a:r>
            <a:r>
              <a:rPr lang="en-US" sz="2400" dirty="0" smtClean="0"/>
              <a:t>. This gives us two new intervals </a:t>
            </a:r>
          </a:p>
          <a:p>
            <a:pPr lvl="0"/>
            <a:r>
              <a:rPr lang="en-US" sz="2400" dirty="0" smtClean="0"/>
              <a:t>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l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m</a:t>
            </a:r>
            <a:r>
              <a:rPr lang="en-US" sz="2400" dirty="0" smtClean="0"/>
              <a:t> and 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m</a:t>
            </a:r>
            <a:r>
              <a:rPr lang="en-US" sz="2400" dirty="0" smtClean="0"/>
              <a:t> and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u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-24"/>
            <a:ext cx="8229600" cy="1428760"/>
          </a:xfrm>
        </p:spPr>
        <p:txBody>
          <a:bodyPr>
            <a:noAutofit/>
          </a:bodyPr>
          <a:lstStyle/>
          <a:p>
            <a:r>
              <a:rPr lang="bn-BD" sz="3000" dirty="0" smtClean="0">
                <a:solidFill>
                  <a:schemeClr val="accent1"/>
                </a:solidFill>
              </a:rPr>
              <a:t>T</a:t>
            </a:r>
            <a:r>
              <a:rPr lang="en-US" sz="3000" dirty="0" smtClean="0">
                <a:solidFill>
                  <a:schemeClr val="accent1"/>
                </a:solidFill>
              </a:rPr>
              <a:t>here may not be any roots between the two points</a:t>
            </a:r>
            <a:r>
              <a:rPr lang="bn-BD" sz="3000" dirty="0" smtClean="0">
                <a:solidFill>
                  <a:schemeClr val="accent1"/>
                </a:solidFill>
              </a:rPr>
              <a:t>, i</a:t>
            </a:r>
            <a:r>
              <a:rPr lang="en-US" sz="3000" dirty="0" smtClean="0">
                <a:solidFill>
                  <a:schemeClr val="accent1"/>
                </a:solidFill>
              </a:rPr>
              <a:t>f the function  does not change sign</a:t>
            </a:r>
            <a:endParaRPr lang="en-US" sz="3000" dirty="0"/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1"/>
          <p:cNvGrpSpPr>
            <a:grpSpLocks noChangeAspect="1"/>
          </p:cNvGrpSpPr>
          <p:nvPr/>
        </p:nvGrpSpPr>
        <p:grpSpPr bwMode="auto">
          <a:xfrm>
            <a:off x="142844" y="2249497"/>
            <a:ext cx="8858903" cy="3465519"/>
            <a:chOff x="1455" y="1440"/>
            <a:chExt cx="10499" cy="4107"/>
          </a:xfrm>
        </p:grpSpPr>
        <p:sp>
          <p:nvSpPr>
            <p:cNvPr id="7" name="AutoShape 20"/>
            <p:cNvSpPr>
              <a:spLocks noChangeAspect="1" noChangeArrowheads="1" noTextEdit="1"/>
            </p:cNvSpPr>
            <p:nvPr/>
          </p:nvSpPr>
          <p:spPr bwMode="auto">
            <a:xfrm>
              <a:off x="1455" y="1440"/>
              <a:ext cx="10499" cy="410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ShapeType="1"/>
            </p:cNvSpPr>
            <p:nvPr/>
          </p:nvSpPr>
          <p:spPr bwMode="auto">
            <a:xfrm flipV="1">
              <a:off x="1771" y="2190"/>
              <a:ext cx="3" cy="256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AutoShape 18"/>
            <p:cNvSpPr>
              <a:spLocks noChangeShapeType="1"/>
            </p:cNvSpPr>
            <p:nvPr/>
          </p:nvSpPr>
          <p:spPr bwMode="auto">
            <a:xfrm>
              <a:off x="1770" y="4740"/>
              <a:ext cx="3888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AutoShape 17"/>
            <p:cNvSpPr>
              <a:spLocks noChangeShapeType="1"/>
            </p:cNvSpPr>
            <p:nvPr/>
          </p:nvSpPr>
          <p:spPr bwMode="auto">
            <a:xfrm>
              <a:off x="2908" y="3733"/>
              <a:ext cx="2" cy="100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AutoShape 16"/>
            <p:cNvSpPr>
              <a:spLocks noChangeShapeType="1"/>
            </p:cNvSpPr>
            <p:nvPr/>
          </p:nvSpPr>
          <p:spPr bwMode="auto">
            <a:xfrm>
              <a:off x="3630" y="3733"/>
              <a:ext cx="1" cy="100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1529" y="1801"/>
              <a:ext cx="663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2668" y="4723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ℓ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376" y="4723"/>
              <a:ext cx="585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5579" y="4515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2114" y="3424"/>
              <a:ext cx="3465" cy="2007"/>
            </a:xfrm>
            <a:custGeom>
              <a:avLst/>
              <a:gdLst/>
              <a:ahLst/>
              <a:cxnLst>
                <a:cxn ang="0">
                  <a:pos x="0" y="1855"/>
                </a:cxn>
                <a:cxn ang="0">
                  <a:pos x="1185" y="25"/>
                </a:cxn>
                <a:cxn ang="0">
                  <a:pos x="2639" y="2004"/>
                </a:cxn>
                <a:cxn ang="0">
                  <a:pos x="3465" y="40"/>
                </a:cxn>
              </a:cxnLst>
              <a:rect l="0" t="0" r="r" b="b"/>
              <a:pathLst>
                <a:path w="3465" h="2007">
                  <a:moveTo>
                    <a:pt x="0" y="1855"/>
                  </a:moveTo>
                  <a:cubicBezTo>
                    <a:pt x="200" y="1550"/>
                    <a:pt x="745" y="0"/>
                    <a:pt x="1185" y="25"/>
                  </a:cubicBezTo>
                  <a:cubicBezTo>
                    <a:pt x="1625" y="50"/>
                    <a:pt x="2259" y="2001"/>
                    <a:pt x="2639" y="2004"/>
                  </a:cubicBezTo>
                  <a:cubicBezTo>
                    <a:pt x="3019" y="2007"/>
                    <a:pt x="3327" y="367"/>
                    <a:pt x="3465" y="4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AutoShape 10"/>
            <p:cNvSpPr>
              <a:spLocks noChangeShapeType="1"/>
            </p:cNvSpPr>
            <p:nvPr/>
          </p:nvSpPr>
          <p:spPr bwMode="auto">
            <a:xfrm flipV="1">
              <a:off x="6727" y="2175"/>
              <a:ext cx="4" cy="256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AutoShape 9"/>
            <p:cNvSpPr>
              <a:spLocks noChangeShapeType="1"/>
            </p:cNvSpPr>
            <p:nvPr/>
          </p:nvSpPr>
          <p:spPr bwMode="auto">
            <a:xfrm>
              <a:off x="6727" y="4740"/>
              <a:ext cx="3888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AutoShape 8"/>
            <p:cNvSpPr>
              <a:spLocks noChangeShapeType="1"/>
            </p:cNvSpPr>
            <p:nvPr/>
          </p:nvSpPr>
          <p:spPr bwMode="auto">
            <a:xfrm>
              <a:off x="9984" y="4741"/>
              <a:ext cx="4" cy="43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AutoShape 7"/>
            <p:cNvSpPr>
              <a:spLocks noChangeShapeType="1"/>
            </p:cNvSpPr>
            <p:nvPr/>
          </p:nvSpPr>
          <p:spPr bwMode="auto">
            <a:xfrm>
              <a:off x="9524" y="4723"/>
              <a:ext cx="3" cy="53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6486" y="1801"/>
              <a:ext cx="909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9316" y="4292"/>
              <a:ext cx="585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ℓ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4"/>
            <p:cNvSpPr txBox="1">
              <a:spLocks noChangeArrowheads="1"/>
            </p:cNvSpPr>
            <p:nvPr/>
          </p:nvSpPr>
          <p:spPr bwMode="auto">
            <a:xfrm>
              <a:off x="9715" y="4274"/>
              <a:ext cx="585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3"/>
            <p:cNvSpPr txBox="1">
              <a:spLocks noChangeArrowheads="1"/>
            </p:cNvSpPr>
            <p:nvPr/>
          </p:nvSpPr>
          <p:spPr bwMode="auto">
            <a:xfrm>
              <a:off x="10578" y="4515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7104" y="3424"/>
              <a:ext cx="3464" cy="2007"/>
            </a:xfrm>
            <a:custGeom>
              <a:avLst/>
              <a:gdLst/>
              <a:ahLst/>
              <a:cxnLst>
                <a:cxn ang="0">
                  <a:pos x="0" y="1855"/>
                </a:cxn>
                <a:cxn ang="0">
                  <a:pos x="1185" y="25"/>
                </a:cxn>
                <a:cxn ang="0">
                  <a:pos x="2639" y="2004"/>
                </a:cxn>
                <a:cxn ang="0">
                  <a:pos x="3465" y="40"/>
                </a:cxn>
              </a:cxnLst>
              <a:rect l="0" t="0" r="r" b="b"/>
              <a:pathLst>
                <a:path w="3465" h="2007">
                  <a:moveTo>
                    <a:pt x="0" y="1855"/>
                  </a:moveTo>
                  <a:cubicBezTo>
                    <a:pt x="200" y="1550"/>
                    <a:pt x="745" y="0"/>
                    <a:pt x="1185" y="25"/>
                  </a:cubicBezTo>
                  <a:cubicBezTo>
                    <a:pt x="1625" y="50"/>
                    <a:pt x="2259" y="2001"/>
                    <a:pt x="2639" y="2004"/>
                  </a:cubicBezTo>
                  <a:cubicBezTo>
                    <a:pt x="3019" y="2007"/>
                    <a:pt x="3327" y="367"/>
                    <a:pt x="3465" y="4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If the function  does not change sign between the two points, roots of the equation  may still </a:t>
            </a:r>
            <a:r>
              <a:rPr lang="en-US" sz="3000" dirty="0" err="1" smtClean="0"/>
              <a:t>exis</a:t>
            </a:r>
            <a:r>
              <a:rPr lang="bn-BD" sz="3000" dirty="0" smtClean="0"/>
              <a:t>t</a:t>
            </a:r>
            <a:endParaRPr lang="en-US" sz="30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050" name="Group 2"/>
          <p:cNvGrpSpPr>
            <a:grpSpLocks noChangeAspect="1"/>
          </p:cNvGrpSpPr>
          <p:nvPr/>
        </p:nvGrpSpPr>
        <p:grpSpPr bwMode="auto">
          <a:xfrm>
            <a:off x="1214414" y="1643050"/>
            <a:ext cx="6851178" cy="5000660"/>
            <a:chOff x="1440" y="1440"/>
            <a:chExt cx="5628" cy="4107"/>
          </a:xfrm>
        </p:grpSpPr>
        <p:sp>
          <p:nvSpPr>
            <p:cNvPr id="2060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440"/>
              <a:ext cx="5628" cy="410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AutoShape 11"/>
            <p:cNvSpPr>
              <a:spLocks noChangeShapeType="1"/>
            </p:cNvSpPr>
            <p:nvPr/>
          </p:nvSpPr>
          <p:spPr bwMode="auto">
            <a:xfrm flipV="1">
              <a:off x="1756" y="2145"/>
              <a:ext cx="3" cy="25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8" name="AutoShape 10"/>
            <p:cNvSpPr>
              <a:spLocks noChangeShapeType="1"/>
            </p:cNvSpPr>
            <p:nvPr/>
          </p:nvSpPr>
          <p:spPr bwMode="auto">
            <a:xfrm>
              <a:off x="1756" y="4740"/>
              <a:ext cx="475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7" name="AutoShape 9"/>
            <p:cNvSpPr>
              <a:spLocks noChangeShapeType="1"/>
            </p:cNvSpPr>
            <p:nvPr/>
          </p:nvSpPr>
          <p:spPr bwMode="auto">
            <a:xfrm>
              <a:off x="3138" y="3442"/>
              <a:ext cx="1" cy="129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AutoShape 8"/>
            <p:cNvSpPr>
              <a:spLocks noChangeShapeType="1"/>
            </p:cNvSpPr>
            <p:nvPr/>
          </p:nvSpPr>
          <p:spPr bwMode="auto">
            <a:xfrm>
              <a:off x="5024" y="3442"/>
              <a:ext cx="2" cy="12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1514" y="1801"/>
              <a:ext cx="663" cy="3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2923" y="4651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ℓ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4818" y="4651"/>
              <a:ext cx="585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6483" y="4515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2269" y="3384"/>
              <a:ext cx="2755" cy="1947"/>
            </a:xfrm>
            <a:custGeom>
              <a:avLst/>
              <a:gdLst/>
              <a:ahLst/>
              <a:cxnLst>
                <a:cxn ang="0">
                  <a:pos x="0" y="1948"/>
                </a:cxn>
                <a:cxn ang="0">
                  <a:pos x="869" y="60"/>
                </a:cxn>
                <a:cxn ang="0">
                  <a:pos x="1784" y="1844"/>
                </a:cxn>
                <a:cxn ang="0">
                  <a:pos x="2536" y="299"/>
                </a:cxn>
                <a:cxn ang="0">
                  <a:pos x="2755" y="49"/>
                </a:cxn>
              </a:cxnLst>
              <a:rect l="0" t="0" r="r" b="b"/>
              <a:pathLst>
                <a:path w="2755" h="1948">
                  <a:moveTo>
                    <a:pt x="0" y="1948"/>
                  </a:moveTo>
                  <a:cubicBezTo>
                    <a:pt x="278" y="1010"/>
                    <a:pt x="572" y="77"/>
                    <a:pt x="869" y="60"/>
                  </a:cubicBezTo>
                  <a:cubicBezTo>
                    <a:pt x="1166" y="43"/>
                    <a:pt x="1506" y="1804"/>
                    <a:pt x="1784" y="1844"/>
                  </a:cubicBezTo>
                  <a:cubicBezTo>
                    <a:pt x="2062" y="1884"/>
                    <a:pt x="2374" y="598"/>
                    <a:pt x="2536" y="299"/>
                  </a:cubicBezTo>
                  <a:cubicBezTo>
                    <a:pt x="2698" y="0"/>
                    <a:pt x="2710" y="101"/>
                    <a:pt x="2755" y="49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9457" name="Group 1"/>
          <p:cNvGrpSpPr>
            <a:grpSpLocks noChangeAspect="1"/>
          </p:cNvGrpSpPr>
          <p:nvPr/>
        </p:nvGrpSpPr>
        <p:grpSpPr bwMode="auto">
          <a:xfrm>
            <a:off x="1396010" y="1857364"/>
            <a:ext cx="6176386" cy="4571238"/>
            <a:chOff x="1440" y="1440"/>
            <a:chExt cx="5628" cy="4165"/>
          </a:xfrm>
        </p:grpSpPr>
        <p:sp>
          <p:nvSpPr>
            <p:cNvPr id="19467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440" y="1440"/>
              <a:ext cx="5628" cy="416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6" name="AutoShape 10"/>
            <p:cNvSpPr>
              <a:spLocks noChangeShapeType="1"/>
            </p:cNvSpPr>
            <p:nvPr/>
          </p:nvSpPr>
          <p:spPr bwMode="auto">
            <a:xfrm flipV="1">
              <a:off x="1756" y="2145"/>
              <a:ext cx="3" cy="259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5" name="AutoShape 9"/>
            <p:cNvSpPr>
              <a:spLocks noChangeShapeType="1"/>
            </p:cNvSpPr>
            <p:nvPr/>
          </p:nvSpPr>
          <p:spPr bwMode="auto">
            <a:xfrm>
              <a:off x="1759" y="4732"/>
              <a:ext cx="4753" cy="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4" name="Freeform 8"/>
            <p:cNvSpPr>
              <a:spLocks/>
            </p:cNvSpPr>
            <p:nvPr/>
          </p:nvSpPr>
          <p:spPr bwMode="auto">
            <a:xfrm>
              <a:off x="1814" y="2404"/>
              <a:ext cx="4185" cy="3201"/>
            </a:xfrm>
            <a:custGeom>
              <a:avLst/>
              <a:gdLst/>
              <a:ahLst/>
              <a:cxnLst>
                <a:cxn ang="0">
                  <a:pos x="0" y="2830"/>
                </a:cxn>
                <a:cxn ang="0">
                  <a:pos x="1005" y="10"/>
                </a:cxn>
                <a:cxn ang="0">
                  <a:pos x="2460" y="2891"/>
                </a:cxn>
                <a:cxn ang="0">
                  <a:pos x="3225" y="1871"/>
                </a:cxn>
                <a:cxn ang="0">
                  <a:pos x="3825" y="2666"/>
                </a:cxn>
                <a:cxn ang="0">
                  <a:pos x="4185" y="2336"/>
                </a:cxn>
              </a:cxnLst>
              <a:rect l="0" t="0" r="r" b="b"/>
              <a:pathLst>
                <a:path w="4185" h="3201">
                  <a:moveTo>
                    <a:pt x="0" y="2830"/>
                  </a:moveTo>
                  <a:cubicBezTo>
                    <a:pt x="165" y="2360"/>
                    <a:pt x="595" y="0"/>
                    <a:pt x="1005" y="10"/>
                  </a:cubicBezTo>
                  <a:cubicBezTo>
                    <a:pt x="1415" y="20"/>
                    <a:pt x="2090" y="2581"/>
                    <a:pt x="2460" y="2891"/>
                  </a:cubicBezTo>
                  <a:cubicBezTo>
                    <a:pt x="2830" y="3201"/>
                    <a:pt x="2998" y="1908"/>
                    <a:pt x="3225" y="1871"/>
                  </a:cubicBezTo>
                  <a:cubicBezTo>
                    <a:pt x="3452" y="1834"/>
                    <a:pt x="3665" y="2588"/>
                    <a:pt x="3825" y="2666"/>
                  </a:cubicBezTo>
                  <a:cubicBezTo>
                    <a:pt x="3985" y="2744"/>
                    <a:pt x="4110" y="2405"/>
                    <a:pt x="4185" y="2336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3" name="AutoShape 7"/>
            <p:cNvSpPr>
              <a:spLocks noChangeShapeType="1"/>
            </p:cNvSpPr>
            <p:nvPr/>
          </p:nvSpPr>
          <p:spPr bwMode="auto">
            <a:xfrm>
              <a:off x="2832" y="2430"/>
              <a:ext cx="2" cy="23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2" name="AutoShape 6"/>
            <p:cNvSpPr>
              <a:spLocks noChangeShapeType="1"/>
            </p:cNvSpPr>
            <p:nvPr/>
          </p:nvSpPr>
          <p:spPr bwMode="auto">
            <a:xfrm>
              <a:off x="5715" y="4734"/>
              <a:ext cx="4" cy="3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1" name="Text Box 5"/>
            <p:cNvSpPr txBox="1">
              <a:spLocks noChangeArrowheads="1"/>
            </p:cNvSpPr>
            <p:nvPr/>
          </p:nvSpPr>
          <p:spPr bwMode="auto">
            <a:xfrm>
              <a:off x="1514" y="1801"/>
              <a:ext cx="603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60" name="Text Box 4"/>
            <p:cNvSpPr txBox="1">
              <a:spLocks noChangeArrowheads="1"/>
            </p:cNvSpPr>
            <p:nvPr/>
          </p:nvSpPr>
          <p:spPr bwMode="auto">
            <a:xfrm>
              <a:off x="2598" y="4630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ℓ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59" name="Text Box 3"/>
            <p:cNvSpPr txBox="1">
              <a:spLocks noChangeArrowheads="1"/>
            </p:cNvSpPr>
            <p:nvPr/>
          </p:nvSpPr>
          <p:spPr bwMode="auto">
            <a:xfrm>
              <a:off x="5488" y="4351"/>
              <a:ext cx="585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58" name="Text Box 2"/>
            <p:cNvSpPr txBox="1">
              <a:spLocks noChangeArrowheads="1"/>
            </p:cNvSpPr>
            <p:nvPr/>
          </p:nvSpPr>
          <p:spPr bwMode="auto">
            <a:xfrm>
              <a:off x="6483" y="4515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7158" y="71414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dirty="0" smtClean="0"/>
              <a:t>jjjjkkk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5752" y="198759"/>
            <a:ext cx="8715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3000" dirty="0" smtClean="0">
                <a:solidFill>
                  <a:schemeClr val="accent1"/>
                </a:solidFill>
              </a:rPr>
              <a:t>M</a:t>
            </a:r>
            <a:r>
              <a:rPr lang="en-US" sz="3000" dirty="0" smtClean="0">
                <a:solidFill>
                  <a:schemeClr val="accent1"/>
                </a:solidFill>
              </a:rPr>
              <a:t>ore than one root  may exist between the two points</a:t>
            </a:r>
            <a:r>
              <a:rPr lang="bn-BD" sz="3000" dirty="0" smtClean="0">
                <a:solidFill>
                  <a:schemeClr val="accent1"/>
                </a:solidFill>
              </a:rPr>
              <a:t> i</a:t>
            </a:r>
            <a:r>
              <a:rPr lang="en-US" sz="3000" dirty="0" smtClean="0">
                <a:solidFill>
                  <a:schemeClr val="accent1"/>
                </a:solidFill>
              </a:rPr>
              <a:t>f the function  changes sign between the two points 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Decision making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Is the root now between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en-US" sz="2400" dirty="0" smtClean="0"/>
              <a:t> 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or between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?  </a:t>
            </a:r>
            <a:endParaRPr lang="bn-BD" sz="2400" dirty="0" smtClean="0"/>
          </a:p>
          <a:p>
            <a:r>
              <a:rPr lang="en-US" sz="2400" dirty="0" smtClean="0"/>
              <a:t>Well, one can find the sign of</a:t>
            </a:r>
            <a:r>
              <a:rPr lang="bn-BD" sz="2400" dirty="0" smtClean="0"/>
              <a:t>       </a:t>
            </a:r>
            <a:r>
              <a:rPr lang="en-US" sz="2400" dirty="0" smtClean="0"/>
              <a:t>                       , </a:t>
            </a:r>
            <a:r>
              <a:rPr lang="bn-BD" sz="2400" dirty="0" smtClean="0"/>
              <a:t> </a:t>
            </a:r>
            <a:r>
              <a:rPr lang="en-US" sz="2400" dirty="0" smtClean="0"/>
              <a:t>and if</a:t>
            </a:r>
            <a:r>
              <a:rPr lang="bn-BD" sz="2400" dirty="0" smtClean="0"/>
              <a:t>          </a:t>
            </a:r>
            <a:r>
              <a:rPr lang="en-US" sz="2400" dirty="0" smtClean="0"/>
              <a:t>  </a:t>
            </a:r>
            <a:r>
              <a:rPr lang="bn-BD" sz="2400" dirty="0" smtClean="0"/>
              <a:t>     </a:t>
            </a:r>
          </a:p>
          <a:p>
            <a:pPr>
              <a:buNone/>
            </a:pPr>
            <a:r>
              <a:rPr lang="bn-BD" sz="2400" dirty="0" smtClean="0"/>
              <a:t>               </a:t>
            </a:r>
            <a:r>
              <a:rPr lang="en-US" sz="2400" dirty="0" smtClean="0"/>
              <a:t>                        then the new bracket is between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en-US" sz="2400" dirty="0" smtClean="0"/>
              <a:t> 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otherwise, it is between </a:t>
            </a:r>
            <a:r>
              <a:rPr lang="bn-BD" sz="2400" dirty="0" smtClean="0"/>
              <a:t>x</a:t>
            </a:r>
            <a:r>
              <a:rPr lang="bn-BD" sz="2400" baseline="-25000" dirty="0" smtClean="0"/>
              <a:t>m</a:t>
            </a:r>
            <a:r>
              <a:rPr lang="en-US" sz="2400" dirty="0" smtClean="0"/>
              <a:t> and </a:t>
            </a:r>
            <a:r>
              <a:rPr lang="bn-BD" sz="2400" dirty="0" smtClean="0"/>
              <a:t>x</a:t>
            </a:r>
            <a:r>
              <a:rPr lang="bn-BD" sz="2400" baseline="-25000" dirty="0" smtClean="0"/>
              <a:t>u</a:t>
            </a:r>
            <a:r>
              <a:rPr lang="en-US" sz="2400" dirty="0" smtClean="0"/>
              <a:t>.  </a:t>
            </a:r>
            <a:endParaRPr lang="bn-BD" sz="2400" dirty="0" smtClean="0"/>
          </a:p>
          <a:p>
            <a:r>
              <a:rPr lang="en-US" sz="2400" dirty="0" smtClean="0"/>
              <a:t>So, you can see that you are literally halving the interval.  </a:t>
            </a:r>
            <a:endParaRPr lang="bn-BD" sz="2400" dirty="0" smtClean="0"/>
          </a:p>
          <a:p>
            <a:r>
              <a:rPr lang="en-US" sz="2400" dirty="0" smtClean="0"/>
              <a:t>As one repeats this process, the width of the interval</a:t>
            </a:r>
            <a:r>
              <a:rPr lang="bn-BD" sz="2400" dirty="0" smtClean="0"/>
              <a:t>     [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,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dirty="0" smtClean="0"/>
              <a:t>]</a:t>
            </a:r>
            <a:r>
              <a:rPr lang="en-US" sz="2400" dirty="0" smtClean="0"/>
              <a:t>  becomes smaller and smaller, and you can reach to the root of the equation </a:t>
            </a:r>
            <a:r>
              <a:rPr lang="bn-BD" sz="2400" i="1" dirty="0" smtClean="0"/>
              <a:t>f(x)=0</a:t>
            </a:r>
            <a:r>
              <a:rPr lang="en-US" sz="2400" dirty="0" smtClean="0"/>
              <a:t>.  </a:t>
            </a:r>
            <a:endParaRPr lang="bn-BD" sz="2400" dirty="0" smtClean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357925"/>
              </p:ext>
            </p:extLst>
          </p:nvPr>
        </p:nvGraphicFramePr>
        <p:xfrm>
          <a:off x="4644008" y="2181246"/>
          <a:ext cx="1616994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Equation" r:id="rId3" imgW="774360" imgH="228600" progId="Equation.3">
                  <p:embed/>
                </p:oleObj>
              </mc:Choice>
              <mc:Fallback>
                <p:oleObj name="Equation" r:id="rId3" imgW="7743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2181246"/>
                        <a:ext cx="1616994" cy="428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812686"/>
              </p:ext>
            </p:extLst>
          </p:nvPr>
        </p:nvGraphicFramePr>
        <p:xfrm>
          <a:off x="899592" y="2592861"/>
          <a:ext cx="2419829" cy="387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Equation" r:id="rId5" imgW="990360" imgH="228600" progId="Equation.3">
                  <p:embed/>
                </p:oleObj>
              </mc:Choice>
              <mc:Fallback>
                <p:oleObj name="Equation" r:id="rId5" imgW="9903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592861"/>
                        <a:ext cx="2419829" cy="387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BD" dirty="0" smtClean="0"/>
              <a:t>Complete</a:t>
            </a:r>
            <a:r>
              <a:rPr lang="en-US" dirty="0" smtClean="0"/>
              <a:t> </a:t>
            </a:r>
            <a:r>
              <a:rPr lang="bn-BD" dirty="0" smtClean="0"/>
              <a:t>A</a:t>
            </a:r>
            <a:r>
              <a:rPr lang="en-US" dirty="0" err="1" smtClean="0"/>
              <a:t>lgorithm</a:t>
            </a:r>
            <a:r>
              <a:rPr lang="en-US" dirty="0" smtClean="0"/>
              <a:t> for the </a:t>
            </a:r>
            <a:r>
              <a:rPr lang="bn-BD" dirty="0" smtClean="0"/>
              <a:t>B</a:t>
            </a:r>
            <a:r>
              <a:rPr lang="en-US" dirty="0" err="1" smtClean="0"/>
              <a:t>isection</a:t>
            </a:r>
            <a:r>
              <a:rPr lang="en-US" dirty="0" smtClean="0"/>
              <a:t> </a:t>
            </a:r>
            <a:r>
              <a:rPr lang="bn-BD" dirty="0" smtClean="0"/>
              <a:t>M</a:t>
            </a:r>
            <a:r>
              <a:rPr lang="en-US" dirty="0" err="1" smtClean="0"/>
              <a:t>ethod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50153"/>
          </a:xfrm>
        </p:spPr>
        <p:txBody>
          <a:bodyPr>
            <a:normAutofit/>
          </a:bodyPr>
          <a:lstStyle/>
          <a:p>
            <a:pPr lvl="0"/>
            <a:r>
              <a:rPr lang="bn-BD" sz="2400" dirty="0" smtClean="0"/>
              <a:t>Step #1: </a:t>
            </a:r>
            <a:r>
              <a:rPr lang="en-US" sz="2400" dirty="0" smtClean="0"/>
              <a:t>Choose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en-US" sz="2400" dirty="0" smtClean="0"/>
              <a:t>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 as two guesses for the root such that</a:t>
            </a:r>
            <a:r>
              <a:rPr lang="bn-BD" sz="2400" dirty="0" smtClean="0"/>
              <a:t> </a:t>
            </a:r>
            <a:r>
              <a:rPr lang="en-US" sz="2400" dirty="0" smtClean="0"/>
              <a:t> </a:t>
            </a:r>
            <a:r>
              <a:rPr lang="bn-BD" sz="2400" i="1" dirty="0" smtClean="0"/>
              <a:t>        </a:t>
            </a:r>
            <a:r>
              <a:rPr lang="en-US" sz="2400" i="1" dirty="0" smtClean="0"/>
              <a:t>               </a:t>
            </a:r>
            <a:r>
              <a:rPr lang="bn-BD" sz="2400" i="1" dirty="0" smtClean="0"/>
              <a:t> </a:t>
            </a:r>
            <a:r>
              <a:rPr lang="en-US" sz="2400" i="1" dirty="0" smtClean="0"/>
              <a:t>  </a:t>
            </a:r>
            <a:r>
              <a:rPr lang="bn-BD" sz="2400" i="1" dirty="0" smtClean="0"/>
              <a:t>, </a:t>
            </a:r>
            <a:r>
              <a:rPr lang="en-US" sz="2400" dirty="0" smtClean="0"/>
              <a:t>in other words,</a:t>
            </a:r>
            <a:r>
              <a:rPr lang="bn-BD" sz="2400" dirty="0" smtClean="0"/>
              <a:t> </a:t>
            </a:r>
            <a:r>
              <a:rPr lang="bn-BD" sz="2400" i="1" dirty="0" smtClean="0"/>
              <a:t>f(x)</a:t>
            </a:r>
            <a:r>
              <a:rPr lang="en-US" sz="2400" dirty="0" smtClean="0"/>
              <a:t>  changes sign between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baseline="-250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.</a:t>
            </a:r>
            <a:endParaRPr lang="bn-BD" sz="2400" dirty="0" smtClean="0"/>
          </a:p>
          <a:p>
            <a:r>
              <a:rPr lang="bn-BD" sz="2400" dirty="0" smtClean="0"/>
              <a:t>Step #2: </a:t>
            </a:r>
            <a:r>
              <a:rPr lang="en-US" sz="2400" dirty="0" smtClean="0"/>
              <a:t>Estimate the root,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 of the equation  as the mid-point between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 as</a:t>
            </a:r>
            <a:r>
              <a:rPr lang="bn-BD" sz="2400" dirty="0" smtClean="0"/>
              <a:t>,</a:t>
            </a:r>
          </a:p>
          <a:p>
            <a:pPr lvl="0"/>
            <a:endParaRPr lang="bn-BD" sz="2400" dirty="0" smtClean="0"/>
          </a:p>
          <a:p>
            <a:pPr lvl="0"/>
            <a:r>
              <a:rPr lang="bn-BD" sz="2400" dirty="0" smtClean="0"/>
              <a:t>Step #3: </a:t>
            </a:r>
            <a:r>
              <a:rPr lang="en-US" sz="2400" dirty="0" smtClean="0"/>
              <a:t>Now check the following</a:t>
            </a:r>
            <a:endParaRPr lang="bn-BD" sz="2400" dirty="0" smtClean="0"/>
          </a:p>
          <a:p>
            <a:pPr lvl="1"/>
            <a:r>
              <a:rPr lang="en-US" sz="2400" dirty="0" smtClean="0"/>
              <a:t>If</a:t>
            </a:r>
            <a:r>
              <a:rPr lang="bn-BD" sz="2400" dirty="0" smtClean="0"/>
              <a:t>     </a:t>
            </a:r>
            <a:r>
              <a:rPr lang="en-US" sz="2400" dirty="0" smtClean="0"/>
              <a:t>  </a:t>
            </a:r>
            <a:r>
              <a:rPr lang="bn-BD" sz="2400" dirty="0" smtClean="0"/>
              <a:t>  </a:t>
            </a:r>
            <a:r>
              <a:rPr lang="en-US" sz="2400" dirty="0" smtClean="0"/>
              <a:t>              </a:t>
            </a:r>
            <a:r>
              <a:rPr lang="bn-BD" sz="2400" dirty="0" smtClean="0"/>
              <a:t> </a:t>
            </a:r>
            <a:r>
              <a:rPr lang="en-US" sz="2400" dirty="0" smtClean="0"/>
              <a:t>then the root lies between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then  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i="1" dirty="0" smtClean="0"/>
              <a:t> </a:t>
            </a:r>
            <a:r>
              <a:rPr lang="bn-BD" sz="2400" dirty="0" smtClean="0"/>
              <a:t>=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dirty="0" smtClean="0"/>
              <a:t> =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.   </a:t>
            </a:r>
          </a:p>
          <a:p>
            <a:pPr lvl="1"/>
            <a:r>
              <a:rPr lang="en-US" sz="2400" dirty="0" smtClean="0"/>
              <a:t>If </a:t>
            </a:r>
            <a:r>
              <a:rPr lang="bn-BD" sz="2400" dirty="0" smtClean="0"/>
              <a:t>        </a:t>
            </a:r>
            <a:r>
              <a:rPr lang="en-US" sz="2400" dirty="0" smtClean="0"/>
              <a:t>               then the root lies between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bn-BD" sz="2400" i="1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 then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=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 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i="1" dirty="0" smtClean="0"/>
              <a:t> </a:t>
            </a:r>
            <a:r>
              <a:rPr lang="bn-BD" sz="2400" dirty="0" smtClean="0"/>
              <a:t>=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.   </a:t>
            </a:r>
          </a:p>
          <a:p>
            <a:pPr lvl="1"/>
            <a:r>
              <a:rPr lang="en-US" sz="2400" dirty="0" smtClean="0"/>
              <a:t>If </a:t>
            </a:r>
            <a:r>
              <a:rPr lang="bn-BD" sz="2400" dirty="0" smtClean="0"/>
              <a:t>        </a:t>
            </a:r>
            <a:r>
              <a:rPr lang="en-US" sz="2400" dirty="0" smtClean="0"/>
              <a:t> </a:t>
            </a:r>
            <a:r>
              <a:rPr lang="bn-BD" sz="2400" dirty="0" smtClean="0"/>
              <a:t> </a:t>
            </a:r>
            <a:r>
              <a:rPr lang="en-US" sz="2400" dirty="0" smtClean="0"/>
              <a:t>                 then the root </a:t>
            </a:r>
            <a:r>
              <a:rPr lang="bn-BD" sz="2400" dirty="0" smtClean="0"/>
              <a:t>is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and </a:t>
            </a:r>
            <a:r>
              <a:rPr lang="bn-BD" sz="2400" dirty="0" smtClean="0"/>
              <a:t>stop the iteration</a:t>
            </a:r>
            <a:r>
              <a:rPr lang="en-US" sz="2400" dirty="0" smtClean="0"/>
              <a:t>.   </a:t>
            </a:r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320807"/>
              </p:ext>
            </p:extLst>
          </p:nvPr>
        </p:nvGraphicFramePr>
        <p:xfrm>
          <a:off x="1517879" y="2204864"/>
          <a:ext cx="1833574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1" name="Equation" r:id="rId3" imgW="977760" imgH="228600" progId="Equation.3">
                  <p:embed/>
                </p:oleObj>
              </mc:Choice>
              <mc:Fallback>
                <p:oleObj name="Equation" r:id="rId3" imgW="9777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879" y="2204864"/>
                        <a:ext cx="1833574" cy="428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4572000" y="3212976"/>
          <a:ext cx="1571636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2" name="Equation" r:id="rId5" imgW="787320" imgH="393480" progId="Equation.3">
                  <p:embed/>
                </p:oleObj>
              </mc:Choice>
              <mc:Fallback>
                <p:oleObj name="Equation" r:id="rId5" imgW="78732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12976"/>
                        <a:ext cx="1571636" cy="785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818208"/>
              </p:ext>
            </p:extLst>
          </p:nvPr>
        </p:nvGraphicFramePr>
        <p:xfrm>
          <a:off x="1588934" y="4493260"/>
          <a:ext cx="1357322" cy="371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3" name="Equation" r:id="rId7" imgW="990360" imgH="228600" progId="Equation.3">
                  <p:embed/>
                </p:oleObj>
              </mc:Choice>
              <mc:Fallback>
                <p:oleObj name="Equation" r:id="rId7" imgW="99036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934" y="4493260"/>
                        <a:ext cx="1357322" cy="371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713735"/>
              </p:ext>
            </p:extLst>
          </p:nvPr>
        </p:nvGraphicFramePr>
        <p:xfrm>
          <a:off x="1411402" y="5358923"/>
          <a:ext cx="1514330" cy="367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4" name="Equation" r:id="rId9" imgW="990360" imgH="228600" progId="Equation.3">
                  <p:embed/>
                </p:oleObj>
              </mc:Choice>
              <mc:Fallback>
                <p:oleObj name="Equation" r:id="rId9" imgW="99036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402" y="5358923"/>
                        <a:ext cx="1514330" cy="367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475993"/>
              </p:ext>
            </p:extLst>
          </p:nvPr>
        </p:nvGraphicFramePr>
        <p:xfrm>
          <a:off x="1517879" y="6094169"/>
          <a:ext cx="1647757" cy="380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5" name="Equation" r:id="rId11" imgW="990360" imgH="228600" progId="Equation.3">
                  <p:embed/>
                </p:oleObj>
              </mc:Choice>
              <mc:Fallback>
                <p:oleObj name="Equation" r:id="rId11" imgW="99036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879" y="6094169"/>
                        <a:ext cx="1647757" cy="380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BD" dirty="0" smtClean="0"/>
              <a:t>Complete</a:t>
            </a:r>
            <a:r>
              <a:rPr lang="en-US" dirty="0" smtClean="0"/>
              <a:t> </a:t>
            </a:r>
            <a:r>
              <a:rPr lang="bn-BD" dirty="0" smtClean="0"/>
              <a:t>A</a:t>
            </a:r>
            <a:r>
              <a:rPr lang="en-US" dirty="0" err="1" smtClean="0"/>
              <a:t>lgorithm</a:t>
            </a:r>
            <a:r>
              <a:rPr lang="en-US" dirty="0" smtClean="0"/>
              <a:t> for the </a:t>
            </a:r>
            <a:r>
              <a:rPr lang="bn-BD" dirty="0" smtClean="0"/>
              <a:t>B</a:t>
            </a:r>
            <a:r>
              <a:rPr lang="en-US" dirty="0" err="1" smtClean="0"/>
              <a:t>isection</a:t>
            </a:r>
            <a:r>
              <a:rPr lang="en-US" dirty="0" smtClean="0"/>
              <a:t> </a:t>
            </a:r>
            <a:r>
              <a:rPr lang="bn-BD" dirty="0" smtClean="0"/>
              <a:t>M</a:t>
            </a:r>
            <a:r>
              <a:rPr lang="en-US" dirty="0" err="1" smtClean="0"/>
              <a:t>ethod</a:t>
            </a:r>
            <a:r>
              <a:rPr lang="en-US" dirty="0" smtClean="0"/>
              <a:t> </a:t>
            </a:r>
            <a:r>
              <a:rPr lang="bn-BD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n-BD" sz="2400" dirty="0" smtClean="0"/>
              <a:t>Step #4: </a:t>
            </a:r>
            <a:r>
              <a:rPr lang="en-US" sz="2400" dirty="0" smtClean="0"/>
              <a:t>Find the new estimate of the root</a:t>
            </a:r>
            <a:endParaRPr lang="bn-BD" sz="2400" dirty="0" smtClean="0"/>
          </a:p>
          <a:p>
            <a:pPr lvl="0"/>
            <a:endParaRPr lang="bn-BD" sz="2400" dirty="0" smtClean="0"/>
          </a:p>
          <a:p>
            <a:pPr lvl="0"/>
            <a:r>
              <a:rPr lang="bn-BD" sz="2400" dirty="0" smtClean="0"/>
              <a:t>Step #5: </a:t>
            </a:r>
            <a:r>
              <a:rPr lang="en-US" sz="2400" dirty="0" smtClean="0"/>
              <a:t>Find the absolute relative approximate error as</a:t>
            </a:r>
            <a:endParaRPr lang="bn-BD" sz="2400" dirty="0" smtClean="0"/>
          </a:p>
          <a:p>
            <a:pPr lvl="0">
              <a:buNone/>
            </a:pPr>
            <a:endParaRPr lang="bn-BD" sz="2800" dirty="0" smtClean="0"/>
          </a:p>
          <a:p>
            <a:pPr>
              <a:buNone/>
            </a:pPr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w</a:t>
            </a:r>
            <a:r>
              <a:rPr lang="en-US" sz="2400" dirty="0" smtClean="0"/>
              <a:t>here</a:t>
            </a:r>
            <a:r>
              <a:rPr lang="bn-BD" sz="2400" dirty="0" smtClean="0"/>
              <a:t>,</a:t>
            </a:r>
          </a:p>
          <a:p>
            <a:pPr>
              <a:buNone/>
            </a:pPr>
            <a:r>
              <a:rPr lang="bn-BD" sz="2800" dirty="0" smtClean="0"/>
              <a:t>       </a:t>
            </a:r>
            <a:r>
              <a:rPr lang="en-US" sz="2400" dirty="0" smtClean="0"/>
              <a:t>=                estimated root from present iteration</a:t>
            </a:r>
            <a:endParaRPr lang="bn-BD" sz="2800" dirty="0" smtClean="0"/>
          </a:p>
          <a:p>
            <a:pPr>
              <a:buNone/>
            </a:pPr>
            <a:r>
              <a:rPr lang="bn-BD" sz="2400" dirty="0" smtClean="0"/>
              <a:t>        </a:t>
            </a:r>
          </a:p>
          <a:p>
            <a:pPr>
              <a:buNone/>
            </a:pPr>
            <a:r>
              <a:rPr lang="bn-BD" sz="2400" dirty="0" smtClean="0"/>
              <a:t>        </a:t>
            </a:r>
            <a:r>
              <a:rPr lang="en-US" sz="2400" dirty="0" smtClean="0"/>
              <a:t>=                 estimated root from previous iteration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6315182" y="1579578"/>
          <a:ext cx="1797428" cy="898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8" name="Equation" r:id="rId3" imgW="787320" imgH="393480" progId="Equation.3">
                  <p:embed/>
                </p:oleObj>
              </mc:Choice>
              <mc:Fallback>
                <p:oleObj name="Equation" r:id="rId3" imgW="78732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182" y="1579578"/>
                        <a:ext cx="1797428" cy="898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2609335" y="2897906"/>
          <a:ext cx="3248549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9" name="Equation" r:id="rId5" imgW="1371600" imgH="482400" progId="Equation.3">
                  <p:embed/>
                </p:oleObj>
              </mc:Choice>
              <mc:Fallback>
                <p:oleObj name="Equation" r:id="rId5" imgW="137160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335" y="2897906"/>
                        <a:ext cx="3248549" cy="1143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376099"/>
              </p:ext>
            </p:extLst>
          </p:nvPr>
        </p:nvGraphicFramePr>
        <p:xfrm>
          <a:off x="1619672" y="4010231"/>
          <a:ext cx="714380" cy="590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" name="Equation" r:id="rId7" imgW="291960" imgH="241200" progId="Equation.3">
                  <p:embed/>
                </p:oleObj>
              </mc:Choice>
              <mc:Fallback>
                <p:oleObj name="Equation" r:id="rId7" imgW="29196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010231"/>
                        <a:ext cx="714380" cy="590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27801"/>
              </p:ext>
            </p:extLst>
          </p:nvPr>
        </p:nvGraphicFramePr>
        <p:xfrm>
          <a:off x="1619672" y="4742874"/>
          <a:ext cx="642942" cy="61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1" name="Equation" r:id="rId9" imgW="253800" imgH="241200" progId="Equation.3">
                  <p:embed/>
                </p:oleObj>
              </mc:Choice>
              <mc:Fallback>
                <p:oleObj name="Equation" r:id="rId9" imgW="25380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742874"/>
                        <a:ext cx="642942" cy="610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10850</TotalTime>
  <Words>1404</Words>
  <Application>Microsoft Office PowerPoint</Application>
  <PresentationFormat>On-screen Show (4:3)</PresentationFormat>
  <Paragraphs>272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Corbel</vt:lpstr>
      <vt:lpstr>French Script MT</vt:lpstr>
      <vt:lpstr>Times New Roman</vt:lpstr>
      <vt:lpstr>Vrinda</vt:lpstr>
      <vt:lpstr>Wingdings</vt:lpstr>
      <vt:lpstr>Wingdings 2</vt:lpstr>
      <vt:lpstr>Wingdings 3</vt:lpstr>
      <vt:lpstr>Module</vt:lpstr>
      <vt:lpstr>Equation</vt:lpstr>
      <vt:lpstr>PowerPoint Presentation</vt:lpstr>
      <vt:lpstr>Bisection Method</vt:lpstr>
      <vt:lpstr>Bisection method (continued)</vt:lpstr>
      <vt:lpstr>There may not be any roots between the two points, if the function  does not change sign</vt:lpstr>
      <vt:lpstr>If the function  does not change sign between the two points, roots of the equation  may still exist</vt:lpstr>
      <vt:lpstr>PowerPoint Presentation</vt:lpstr>
      <vt:lpstr>Decision making process</vt:lpstr>
      <vt:lpstr>Complete Algorithm for the Bisection Method </vt:lpstr>
      <vt:lpstr>Complete Algorithm for the Bisection Method (continued)</vt:lpstr>
      <vt:lpstr>Complete Algorithm for the Bisection Method (continued)</vt:lpstr>
      <vt:lpstr>An Exercise</vt:lpstr>
      <vt:lpstr>Boundary of the Solution</vt:lpstr>
      <vt:lpstr>Test for the boundaries of the root</vt:lpstr>
      <vt:lpstr>Iteration 1</vt:lpstr>
      <vt:lpstr>Iteration 2</vt:lpstr>
      <vt:lpstr>Iteration 2 (continued)</vt:lpstr>
      <vt:lpstr>Iteration 3</vt:lpstr>
      <vt:lpstr>Convergence after ten iterations</vt:lpstr>
      <vt:lpstr>Advantages of bisection method</vt:lpstr>
      <vt:lpstr>Drawbacks of bisection method</vt:lpstr>
      <vt:lpstr>Figure 6 : The equation                 has a single root and that cannot be bracketed</vt:lpstr>
      <vt:lpstr>Drawbacks of bisection method</vt:lpstr>
      <vt:lpstr>Figure 7 : The equation           has no root but changes sign</vt:lpstr>
      <vt:lpstr>Flow Chart of Bisection Method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  S. M. Lutful Kabir Visiting Research Professor Brac University</dc:title>
  <dc:creator>S. M. Lutful Kabir</dc:creator>
  <cp:lastModifiedBy>Microsoft account</cp:lastModifiedBy>
  <cp:revision>140</cp:revision>
  <dcterms:created xsi:type="dcterms:W3CDTF">2013-01-12T13:11:26Z</dcterms:created>
  <dcterms:modified xsi:type="dcterms:W3CDTF">2021-11-17T08:40:15Z</dcterms:modified>
</cp:coreProperties>
</file>