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9144000"/>
  <p:notesSz cx="6858000" cy="9144000"/>
  <p:embeddedFontLst>
    <p:embeddedFont>
      <p:font typeface="Tahoma"/>
      <p:regular r:id="rId41"/>
      <p:bold r:id="rId42"/>
    </p:embeddedFont>
    <p:embeddedFont>
      <p:font typeface="Book Antiqu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gkhAW0/CW2n+cUViNAXGZaYOz1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1A3DBD-E9CE-4B5C-978C-9CC5AE00A7CD}">
  <a:tblStyle styleId="{781A3DBD-E9CE-4B5C-978C-9CC5AE00A7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5.xml"/><Relationship Id="rId44" Type="http://schemas.openxmlformats.org/officeDocument/2006/relationships/font" Target="fonts/BookAntiqua-bold.fntdata"/><Relationship Id="rId21" Type="http://schemas.openxmlformats.org/officeDocument/2006/relationships/slide" Target="slides/slide14.xml"/><Relationship Id="rId43" Type="http://schemas.openxmlformats.org/officeDocument/2006/relationships/font" Target="fonts/BookAntiqua-regular.fntdata"/><Relationship Id="rId24" Type="http://schemas.openxmlformats.org/officeDocument/2006/relationships/slide" Target="slides/slide17.xml"/><Relationship Id="rId46" Type="http://schemas.openxmlformats.org/officeDocument/2006/relationships/font" Target="fonts/BookAntiqua-boldItalic.fntdata"/><Relationship Id="rId23" Type="http://schemas.openxmlformats.org/officeDocument/2006/relationships/slide" Target="slides/slide16.xml"/><Relationship Id="rId45" Type="http://schemas.openxmlformats.org/officeDocument/2006/relationships/font" Target="fonts/BookAntiqu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d03c266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d03c2660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fd03c26604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a1e0083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a1e0083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fa1e008339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a1e00833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a1e008339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fa1e008339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3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4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"/>
          <p:cNvSpPr txBox="1"/>
          <p:nvPr>
            <p:ph type="title"/>
          </p:nvPr>
        </p:nvSpPr>
        <p:spPr>
          <a:xfrm>
            <a:off x="685800" y="6096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I/O Interfacing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 or 82C55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Diagram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228600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4059237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676400" y="22860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9"/>
          <p:cNvCxnSpPr/>
          <p:nvPr/>
        </p:nvCxnSpPr>
        <p:spPr>
          <a:xfrm>
            <a:off x="1676400" y="3048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" name="Google Shape;208;p9"/>
          <p:cNvSpPr txBox="1"/>
          <p:nvPr/>
        </p:nvSpPr>
        <p:spPr>
          <a:xfrm>
            <a:off x="1752600" y="1676400"/>
            <a:ext cx="223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Address Bus</a:t>
            </a:r>
            <a:endParaRPr/>
          </a:p>
        </p:txBody>
      </p:sp>
      <p:cxnSp>
        <p:nvCxnSpPr>
          <p:cNvPr id="209" name="Google Shape;209;p9"/>
          <p:cNvCxnSpPr/>
          <p:nvPr/>
        </p:nvCxnSpPr>
        <p:spPr>
          <a:xfrm>
            <a:off x="1676400" y="3733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0" name="Google Shape;210;p9"/>
          <p:cNvCxnSpPr/>
          <p:nvPr/>
        </p:nvCxnSpPr>
        <p:spPr>
          <a:xfrm>
            <a:off x="1676400" y="3352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1" name="Google Shape;211;p9"/>
          <p:cNvCxnSpPr/>
          <p:nvPr/>
        </p:nvCxnSpPr>
        <p:spPr>
          <a:xfrm>
            <a:off x="1676400" y="4038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2" name="Google Shape;212;p9"/>
          <p:cNvCxnSpPr/>
          <p:nvPr/>
        </p:nvCxnSpPr>
        <p:spPr>
          <a:xfrm>
            <a:off x="1676400" y="4419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3" name="Google Shape;213;p9"/>
          <p:cNvCxnSpPr/>
          <p:nvPr/>
        </p:nvCxnSpPr>
        <p:spPr>
          <a:xfrm>
            <a:off x="1676400" y="4724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4" name="Google Shape;214;p9"/>
          <p:cNvSpPr txBox="1"/>
          <p:nvPr/>
        </p:nvSpPr>
        <p:spPr>
          <a:xfrm>
            <a:off x="1905000" y="2754312"/>
            <a:ext cx="189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1884362" y="30480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2616200" y="3440100"/>
            <a:ext cx="708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A0-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2616200" y="3744900"/>
            <a:ext cx="841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A1-1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1854200" y="4125912"/>
            <a:ext cx="1992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1606550" y="4419600"/>
            <a:ext cx="2487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5715000" y="20685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5715000" y="28305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7410450" y="2068512"/>
            <a:ext cx="1447800" cy="265588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devices</a:t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>
            <a:off x="7391400" y="28956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p9"/>
          <p:cNvCxnSpPr/>
          <p:nvPr/>
        </p:nvCxnSpPr>
        <p:spPr>
          <a:xfrm>
            <a:off x="7391400" y="38100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p9"/>
          <p:cNvCxnSpPr/>
          <p:nvPr/>
        </p:nvCxnSpPr>
        <p:spPr>
          <a:xfrm>
            <a:off x="7391400" y="42672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226" name="Google Shape;226;p9"/>
          <p:cNvGraphicFramePr/>
          <p:nvPr/>
        </p:nvGraphicFramePr>
        <p:xfrm>
          <a:off x="28194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450850"/>
                <a:gridCol w="450850"/>
                <a:gridCol w="23749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Registers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9"/>
          <p:cNvSpPr txBox="1"/>
          <p:nvPr/>
        </p:nvSpPr>
        <p:spPr>
          <a:xfrm>
            <a:off x="4179563" y="2114475"/>
            <a:ext cx="1186500" cy="769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457200" y="152400"/>
            <a:ext cx="82296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graphicFrame>
        <p:nvGraphicFramePr>
          <p:cNvPr id="233" name="Google Shape;233;p11"/>
          <p:cNvGraphicFramePr/>
          <p:nvPr/>
        </p:nvGraphicFramePr>
        <p:xfrm>
          <a:off x="368300" y="1447800"/>
          <a:ext cx="7175500" cy="5029200"/>
        </p:xfrm>
        <a:graphic>
          <a:graphicData uri="http://schemas.openxmlformats.org/presentationml/2006/ole">
            <mc:AlternateContent>
              <mc:Choice Requires="v">
                <p:oleObj r:id="rId4" imgH="5029200" imgW="7175500" progId="Paint.Picture" spid="_x0000_s1">
                  <p:embed/>
                </p:oleObj>
              </mc:Choice>
              <mc:Fallback>
                <p:oleObj r:id="rId5" imgH="5029200" imgW="7175500" progId="Paint.Picture">
                  <p:embed/>
                  <p:pic>
                    <p:nvPicPr>
                      <p:cNvPr id="233" name="Google Shape;233;p1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8300" y="1447800"/>
                        <a:ext cx="71755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457200" y="2286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 buffer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8-bit bidirectional Data bus.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interface between 8255 data bus with system bus.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internal data bus and Outer pins D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pins are connected in internally.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of data buffer is decided by Read/Control Logic.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idx="1" type="body"/>
          </p:nvPr>
        </p:nvSpPr>
        <p:spPr>
          <a:xfrm>
            <a:off x="457200" y="3048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Group B control: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B get the Control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Signal from CPU and send the command to the individual control blocks.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send the control signal to port A and Port C (Upper)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 send the control signal to port B and Port C (Lower)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buffered I/O latch.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, mode 1, mode 2 .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 I/O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and   mode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 Unlatched buffer Input and an Output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splitted into two parts.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bit set/reset operation.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152400" y="292100"/>
            <a:ext cx="88392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modes:</a:t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228600" y="10668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SET/RESET MODE: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 C can be Set or Reset by sending OUT instruction to the CONTROL registers.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0(Simple input / Output):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 , port A, port B and port C is used as individually (Simply).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are latched, Inputs are buffered not latched.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Ports do not have Handshake or interrupt capability.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152400" y="152400"/>
            <a:ext cx="87630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1 :(Input/output with Hand shake)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mode, input or output is transferred by hand shaking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Handshaking signals is used to transfer data between whose data transfer is not same.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1676400" y="2514600"/>
            <a:ext cx="1295400" cy="16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82C55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5181600" y="2514600"/>
            <a:ext cx="1219200" cy="175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Keyboard</a:t>
            </a:r>
            <a:endParaRPr/>
          </a:p>
        </p:txBody>
      </p:sp>
      <p:cxnSp>
        <p:nvCxnSpPr>
          <p:cNvPr id="262" name="Google Shape;262;p16"/>
          <p:cNvCxnSpPr/>
          <p:nvPr/>
        </p:nvCxnSpPr>
        <p:spPr>
          <a:xfrm>
            <a:off x="2971800" y="29718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3" name="Google Shape;263;p16"/>
          <p:cNvCxnSpPr/>
          <p:nvPr/>
        </p:nvCxnSpPr>
        <p:spPr>
          <a:xfrm rot="10800000">
            <a:off x="2971800" y="3200400"/>
            <a:ext cx="2209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4" name="Google Shape;264;p16"/>
          <p:cNvCxnSpPr/>
          <p:nvPr/>
        </p:nvCxnSpPr>
        <p:spPr>
          <a:xfrm rot="10800000">
            <a:off x="2971800" y="37338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5" name="Google Shape;265;p16"/>
          <p:cNvSpPr/>
          <p:nvPr/>
        </p:nvSpPr>
        <p:spPr>
          <a:xfrm>
            <a:off x="2895600" y="2590800"/>
            <a:ext cx="2209800" cy="152400"/>
          </a:xfrm>
          <a:prstGeom prst="rightArrow">
            <a:avLst>
              <a:gd fmla="val 2085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DATA BUS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STB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Busy</a:t>
            </a:r>
            <a:endParaRPr/>
          </a:p>
        </p:txBody>
      </p:sp>
      <p:cxnSp>
        <p:nvCxnSpPr>
          <p:cNvPr id="266" name="Google Shape;266;p16"/>
          <p:cNvCxnSpPr/>
          <p:nvPr/>
        </p:nvCxnSpPr>
        <p:spPr>
          <a:xfrm>
            <a:off x="3429000" y="3276600"/>
            <a:ext cx="381000" cy="15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3429000" y="2971800"/>
            <a:ext cx="304800" cy="15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16"/>
          <p:cNvSpPr txBox="1"/>
          <p:nvPr/>
        </p:nvSpPr>
        <p:spPr>
          <a:xfrm>
            <a:off x="0" y="2381250"/>
            <a:ext cx="1295400" cy="16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send the data to the printer large speed compared to the printer.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computer send the data according to the printer speed at the time only, printer can accept.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printer is not ready to accept the data then after sending the data bus , computer uses another handshaking signal to tell printer that valid data is available on the data bus.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port uses three lines from port C as handshake signals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idx="1" type="body"/>
          </p:nvPr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2:bi-directional I/O data transfer: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 allows bidirectional data transfer over a single 8-bit data bus using handshake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is possible only Group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 is working as 8-bi</a:t>
            </a:r>
            <a:r>
              <a:rPr lang="en-US"/>
              <a:t>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bidirectional.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for handshaking purpose.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sent by CPU through this port , when the peripheral request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WORD FORMATS: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INPUT mode , When RESET  is High all 24 pins (3-ports) be a input mode.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 all flip flops are cleared and the interrupts are rest.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condition is maintained even after RESET goes low.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avoid by writing single control word to the control registers , when required.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03c26604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21873" l="14062" r="15625" t="25000"/>
          <a:stretch/>
        </p:blipFill>
        <p:spPr>
          <a:xfrm>
            <a:off x="152400" y="476250"/>
            <a:ext cx="88392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228600" y="152400"/>
            <a:ext cx="89154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BIT SET/RESET MODE: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bit set/reset control word format.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X   X   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Bit select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</a:t>
            </a:r>
            <a:endParaRPr/>
          </a:p>
        </p:txBody>
      </p:sp>
      <p:graphicFrame>
        <p:nvGraphicFramePr>
          <p:cNvPr id="294" name="Google Shape;294;p21"/>
          <p:cNvGraphicFramePr/>
          <p:nvPr/>
        </p:nvGraphicFramePr>
        <p:xfrm>
          <a:off x="609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21"/>
          <p:cNvGraphicFramePr/>
          <p:nvPr/>
        </p:nvGraphicFramePr>
        <p:xfrm>
          <a:off x="59436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21"/>
          <p:cNvSpPr txBox="1"/>
          <p:nvPr/>
        </p:nvSpPr>
        <p:spPr>
          <a:xfrm>
            <a:off x="6477000" y="2057400"/>
            <a:ext cx="1752600" cy="9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1=SET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0=RESET</a:t>
            </a:r>
            <a:endParaRPr/>
          </a:p>
        </p:txBody>
      </p:sp>
      <p:cxnSp>
        <p:nvCxnSpPr>
          <p:cNvPr id="297" name="Google Shape;297;p21"/>
          <p:cNvCxnSpPr/>
          <p:nvPr/>
        </p:nvCxnSpPr>
        <p:spPr>
          <a:xfrm>
            <a:off x="5181600" y="1752600"/>
            <a:ext cx="1295400" cy="800100"/>
          </a:xfrm>
          <a:prstGeom prst="bentConnector3">
            <a:avLst>
              <a:gd fmla="val -12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21"/>
          <p:cNvCxnSpPr/>
          <p:nvPr/>
        </p:nvCxnSpPr>
        <p:spPr>
          <a:xfrm flipH="1" rot="-5400000">
            <a:off x="3886200" y="2286000"/>
            <a:ext cx="2743200" cy="1676400"/>
          </a:xfrm>
          <a:prstGeom prst="bentConnector3">
            <a:avLst>
              <a:gd fmla="val 2176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1"/>
          <p:cNvCxnSpPr/>
          <p:nvPr/>
        </p:nvCxnSpPr>
        <p:spPr>
          <a:xfrm flipH="1" rot="-5400000">
            <a:off x="3390900" y="2171700"/>
            <a:ext cx="3124200" cy="2286000"/>
          </a:xfrm>
          <a:prstGeom prst="bentConnector3">
            <a:avLst>
              <a:gd fmla="val 2127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21"/>
          <p:cNvCxnSpPr/>
          <p:nvPr/>
        </p:nvCxnSpPr>
        <p:spPr>
          <a:xfrm flipH="1" rot="-5400000">
            <a:off x="2933700" y="2019300"/>
            <a:ext cx="3429000" cy="2895600"/>
          </a:xfrm>
          <a:prstGeom prst="bentConnector3">
            <a:avLst>
              <a:gd fmla="val 218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p21"/>
          <p:cNvCxnSpPr/>
          <p:nvPr/>
        </p:nvCxnSpPr>
        <p:spPr>
          <a:xfrm rot="5400000">
            <a:off x="12969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21"/>
          <p:cNvCxnSpPr/>
          <p:nvPr/>
        </p:nvCxnSpPr>
        <p:spPr>
          <a:xfrm rot="5400000">
            <a:off x="19065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21"/>
          <p:cNvCxnSpPr/>
          <p:nvPr/>
        </p:nvCxnSpPr>
        <p:spPr>
          <a:xfrm rot="5400000">
            <a:off x="25161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4" name="Google Shape;304;p21"/>
          <p:cNvSpPr txBox="1"/>
          <p:nvPr/>
        </p:nvSpPr>
        <p:spPr>
          <a:xfrm>
            <a:off x="6019800" y="5867400"/>
            <a:ext cx="26670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 FLAG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=0 Active</a:t>
            </a:r>
            <a:endParaRPr/>
          </a:p>
        </p:txBody>
      </p:sp>
      <p:cxnSp>
        <p:nvCxnSpPr>
          <p:cNvPr id="305" name="Google Shape;305;p21"/>
          <p:cNvCxnSpPr/>
          <p:nvPr/>
        </p:nvCxnSpPr>
        <p:spPr>
          <a:xfrm>
            <a:off x="838200" y="1752600"/>
            <a:ext cx="5181600" cy="4533900"/>
          </a:xfrm>
          <a:prstGeom prst="bentConnector3">
            <a:avLst>
              <a:gd fmla="val 1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set or reset as per the status of 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BSR word is written for each bit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Set then control register will be 0XXX0111.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Reset then control register will be 0XXX1000.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PC</a:t>
            </a:r>
            <a:r>
              <a:rPr lang="en-US" sz="2000"/>
              <a:t>6</a:t>
            </a:r>
            <a:r>
              <a:rPr lang="en-US"/>
              <a:t> is set then control register will be 0XXX0101.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a don’t care.</a:t>
            </a:r>
            <a:endParaRPr/>
          </a:p>
        </p:txBody>
      </p:sp>
      <p:cxnSp>
        <p:nvCxnSpPr>
          <p:cNvPr id="311" name="Google Shape;311;p22"/>
          <p:cNvCxnSpPr/>
          <p:nvPr/>
        </p:nvCxnSpPr>
        <p:spPr>
          <a:xfrm>
            <a:off x="5915025" y="47434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2"/>
          <p:cNvCxnSpPr/>
          <p:nvPr/>
        </p:nvCxnSpPr>
        <p:spPr>
          <a:xfrm>
            <a:off x="5915025" y="48958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/>
          <p:nvPr/>
        </p:nvCxnSpPr>
        <p:spPr>
          <a:xfrm>
            <a:off x="5915025" y="50482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5915025" y="52006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5915025" y="53530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/>
          <p:nvPr/>
        </p:nvCxnSpPr>
        <p:spPr>
          <a:xfrm>
            <a:off x="5915025" y="55054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/>
          <p:nvPr/>
        </p:nvCxnSpPr>
        <p:spPr>
          <a:xfrm>
            <a:off x="5915025" y="56578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/>
          <p:nvPr/>
        </p:nvCxnSpPr>
        <p:spPr>
          <a:xfrm>
            <a:off x="5915025" y="58102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2"/>
          <p:cNvSpPr txBox="1"/>
          <p:nvPr/>
        </p:nvSpPr>
        <p:spPr>
          <a:xfrm>
            <a:off x="5495925" y="56864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5419725" y="43910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228600" y="228600"/>
            <a:ext cx="8763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I/O MODE: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 format for I/O as shown in figure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6" name="Google Shape;326;p24"/>
          <p:cNvGraphicFramePr/>
          <p:nvPr/>
        </p:nvGraphicFramePr>
        <p:xfrm>
          <a:off x="914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Google Shape;327;p24"/>
          <p:cNvGraphicFramePr/>
          <p:nvPr/>
        </p:nvGraphicFramePr>
        <p:xfrm>
          <a:off x="3200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Upper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A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00=mode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01=mode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1x=mode 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24"/>
          <p:cNvGraphicFramePr/>
          <p:nvPr/>
        </p:nvGraphicFramePr>
        <p:xfrm>
          <a:off x="5943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16764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Lower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B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0=mode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1=mode 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24"/>
          <p:cNvGraphicFramePr/>
          <p:nvPr/>
        </p:nvGraphicFramePr>
        <p:xfrm>
          <a:off x="533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13716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set flag=1=Active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0" name="Google Shape;330;p24"/>
          <p:cNvCxnSpPr/>
          <p:nvPr/>
        </p:nvCxnSpPr>
        <p:spPr>
          <a:xfrm>
            <a:off x="1066800" y="19812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1" name="Google Shape;331;p24"/>
          <p:cNvCxnSpPr/>
          <p:nvPr/>
        </p:nvCxnSpPr>
        <p:spPr>
          <a:xfrm>
            <a:off x="16002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21336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16002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1752600" y="22860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1752600" y="2895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2286000" y="28956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2286000" y="5334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2590800" y="1981200"/>
            <a:ext cx="0" cy="23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2590800" y="4343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2971800" y="1981200"/>
            <a:ext cx="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2971800" y="3429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3581400" y="1981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3" name="Google Shape;343;p24"/>
          <p:cNvCxnSpPr/>
          <p:nvPr/>
        </p:nvCxnSpPr>
        <p:spPr>
          <a:xfrm>
            <a:off x="3581400" y="24384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4800600" y="2438400"/>
            <a:ext cx="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" name="Google Shape;345;p24"/>
          <p:cNvCxnSpPr/>
          <p:nvPr/>
        </p:nvCxnSpPr>
        <p:spPr>
          <a:xfrm>
            <a:off x="4800600" y="5334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41148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4114800" y="2286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8" name="Google Shape;348;p24"/>
          <p:cNvCxnSpPr/>
          <p:nvPr/>
        </p:nvCxnSpPr>
        <p:spPr>
          <a:xfrm>
            <a:off x="5029200" y="2286000"/>
            <a:ext cx="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9" name="Google Shape;349;p24"/>
          <p:cNvCxnSpPr/>
          <p:nvPr/>
        </p:nvCxnSpPr>
        <p:spPr>
          <a:xfrm>
            <a:off x="5029200" y="4572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24"/>
          <p:cNvCxnSpPr/>
          <p:nvPr/>
        </p:nvCxnSpPr>
        <p:spPr>
          <a:xfrm>
            <a:off x="4724400" y="1981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4724400" y="2133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5257800" y="2133600"/>
            <a:ext cx="762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5334000" y="3733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a1e008339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a1e008339_0_9"/>
          <p:cNvSpPr txBox="1"/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fa1e008339_0_9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fa1e008339_0_9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fa1e008339_0_9"/>
          <p:cNvSpPr txBox="1"/>
          <p:nvPr>
            <p:ph idx="3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fa1e008339_0_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457200" y="2286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word for both  mode is same.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D7 is used for specifying whether word loaded in to Bit set/reset mode or Mode definition word.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D7=1=Mode definition mode.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D7=0=Bit set/Reset mode.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/>
          </a:p>
        </p:txBody>
      </p:sp>
      <p:sp>
        <p:nvSpPr>
          <p:cNvPr id="381" name="Google Shape;381;p26"/>
          <p:cNvSpPr txBox="1"/>
          <p:nvPr/>
        </p:nvSpPr>
        <p:spPr>
          <a:xfrm>
            <a:off x="533400" y="13716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0:</a:t>
            </a:r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914400" y="1828800"/>
            <a:ext cx="7461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A, B, and C can be individually programmed as input or output ports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divided into two 4-bit ports which are independent from each other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533400" y="255905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1: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914400" y="3016250"/>
            <a:ext cx="5499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 and B are programmed as input or output ports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used for handshaking</a:t>
            </a:r>
            <a:endParaRPr/>
          </a:p>
        </p:txBody>
      </p:sp>
      <p:grpSp>
        <p:nvGrpSpPr>
          <p:cNvPr id="385" name="Google Shape;385;p26"/>
          <p:cNvGrpSpPr/>
          <p:nvPr/>
        </p:nvGrpSpPr>
        <p:grpSpPr>
          <a:xfrm>
            <a:off x="1219200" y="3886200"/>
            <a:ext cx="6324600" cy="2622550"/>
            <a:chOff x="768" y="2448"/>
            <a:chExt cx="3984" cy="1652"/>
          </a:xfrm>
        </p:grpSpPr>
        <p:sp>
          <p:nvSpPr>
            <p:cNvPr id="386" name="Google Shape;386;p26"/>
            <p:cNvSpPr txBox="1"/>
            <p:nvPr/>
          </p:nvSpPr>
          <p:spPr>
            <a:xfrm>
              <a:off x="768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536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8" name="Google Shape;388;p26"/>
            <p:cNvCxnSpPr/>
            <p:nvPr/>
          </p:nvCxnSpPr>
          <p:spPr>
            <a:xfrm rot="10800000">
              <a:off x="1536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9" name="Google Shape;389;p26"/>
            <p:cNvCxnSpPr/>
            <p:nvPr/>
          </p:nvCxnSpPr>
          <p:spPr>
            <a:xfrm>
              <a:off x="1536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0" name="Google Shape;390;p26"/>
            <p:cNvCxnSpPr/>
            <p:nvPr/>
          </p:nvCxnSpPr>
          <p:spPr>
            <a:xfrm>
              <a:off x="1536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1" name="Google Shape;391;p26"/>
            <p:cNvSpPr txBox="1"/>
            <p:nvPr/>
          </p:nvSpPr>
          <p:spPr>
            <a:xfrm>
              <a:off x="1920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1872" y="2688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1877" y="2832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1872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395" name="Google Shape;395;p26"/>
            <p:cNvCxnSpPr/>
            <p:nvPr/>
          </p:nvCxnSpPr>
          <p:spPr>
            <a:xfrm>
              <a:off x="1920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6" name="Google Shape;396;p26"/>
            <p:cNvSpPr txBox="1"/>
            <p:nvPr/>
          </p:nvSpPr>
          <p:spPr>
            <a:xfrm>
              <a:off x="1200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1200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/>
            </a:p>
          </p:txBody>
        </p:sp>
        <p:sp>
          <p:nvSpPr>
            <p:cNvPr id="398" name="Google Shape;398;p26"/>
            <p:cNvSpPr txBox="1"/>
            <p:nvPr/>
          </p:nvSpPr>
          <p:spPr>
            <a:xfrm>
              <a:off x="1200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1536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0" name="Google Shape;400;p26"/>
            <p:cNvCxnSpPr/>
            <p:nvPr/>
          </p:nvCxnSpPr>
          <p:spPr>
            <a:xfrm rot="10800000">
              <a:off x="1536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1536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2" name="Google Shape;402;p26"/>
            <p:cNvCxnSpPr/>
            <p:nvPr/>
          </p:nvCxnSpPr>
          <p:spPr>
            <a:xfrm>
              <a:off x="1536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3" name="Google Shape;403;p26"/>
            <p:cNvSpPr txBox="1"/>
            <p:nvPr/>
          </p:nvSpPr>
          <p:spPr>
            <a:xfrm>
              <a:off x="1920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404" name="Google Shape;404;p26"/>
            <p:cNvSpPr txBox="1"/>
            <p:nvPr/>
          </p:nvSpPr>
          <p:spPr>
            <a:xfrm>
              <a:off x="1872" y="3388"/>
              <a:ext cx="40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05" name="Google Shape;405;p26"/>
            <p:cNvSpPr txBox="1"/>
            <p:nvPr/>
          </p:nvSpPr>
          <p:spPr>
            <a:xfrm>
              <a:off x="1877" y="3532"/>
              <a:ext cx="3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06" name="Google Shape;406;p26"/>
            <p:cNvSpPr txBox="1"/>
            <p:nvPr/>
          </p:nvSpPr>
          <p:spPr>
            <a:xfrm>
              <a:off x="1872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407" name="Google Shape;407;p26"/>
            <p:cNvCxnSpPr/>
            <p:nvPr/>
          </p:nvCxnSpPr>
          <p:spPr>
            <a:xfrm>
              <a:off x="1920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8" name="Google Shape;408;p26"/>
            <p:cNvSpPr txBox="1"/>
            <p:nvPr/>
          </p:nvSpPr>
          <p:spPr>
            <a:xfrm>
              <a:off x="1200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09" name="Google Shape;409;p26"/>
            <p:cNvSpPr txBox="1"/>
            <p:nvPr/>
          </p:nvSpPr>
          <p:spPr>
            <a:xfrm>
              <a:off x="1200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/>
            </a:p>
          </p:txBody>
        </p:sp>
        <p:sp>
          <p:nvSpPr>
            <p:cNvPr id="410" name="Google Shape;410;p26"/>
            <p:cNvSpPr txBox="1"/>
            <p:nvPr/>
          </p:nvSpPr>
          <p:spPr>
            <a:xfrm>
              <a:off x="1200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1536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1056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PC6, 7</a:t>
              </a:r>
              <a:endParaRPr/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912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sp>
          <p:nvSpPr>
            <p:cNvPr id="414" name="Google Shape;414;p26"/>
            <p:cNvSpPr txBox="1"/>
            <p:nvPr/>
          </p:nvSpPr>
          <p:spPr>
            <a:xfrm>
              <a:off x="3071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 flipH="1">
              <a:off x="3839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6" name="Google Shape;416;p26"/>
            <p:cNvCxnSpPr/>
            <p:nvPr/>
          </p:nvCxnSpPr>
          <p:spPr>
            <a:xfrm>
              <a:off x="3839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7" name="Google Shape;417;p26"/>
            <p:cNvCxnSpPr/>
            <p:nvPr/>
          </p:nvCxnSpPr>
          <p:spPr>
            <a:xfrm rot="10800000">
              <a:off x="3839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8" name="Google Shape;418;p26"/>
            <p:cNvCxnSpPr/>
            <p:nvPr/>
          </p:nvCxnSpPr>
          <p:spPr>
            <a:xfrm>
              <a:off x="3839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9" name="Google Shape;419;p26"/>
            <p:cNvSpPr txBox="1"/>
            <p:nvPr/>
          </p:nvSpPr>
          <p:spPr>
            <a:xfrm>
              <a:off x="4223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420" name="Google Shape;420;p26"/>
            <p:cNvSpPr txBox="1"/>
            <p:nvPr/>
          </p:nvSpPr>
          <p:spPr>
            <a:xfrm>
              <a:off x="4175" y="268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21" name="Google Shape;421;p26"/>
            <p:cNvSpPr txBox="1"/>
            <p:nvPr/>
          </p:nvSpPr>
          <p:spPr>
            <a:xfrm>
              <a:off x="4180" y="283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22" name="Google Shape;422;p26"/>
            <p:cNvSpPr txBox="1"/>
            <p:nvPr/>
          </p:nvSpPr>
          <p:spPr>
            <a:xfrm>
              <a:off x="4175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423" name="Google Shape;423;p26"/>
            <p:cNvCxnSpPr/>
            <p:nvPr/>
          </p:nvCxnSpPr>
          <p:spPr>
            <a:xfrm>
              <a:off x="4223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4" name="Google Shape;424;p26"/>
            <p:cNvSpPr txBox="1"/>
            <p:nvPr/>
          </p:nvSpPr>
          <p:spPr>
            <a:xfrm>
              <a:off x="3503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425" name="Google Shape;425;p26"/>
            <p:cNvSpPr txBox="1"/>
            <p:nvPr/>
          </p:nvSpPr>
          <p:spPr>
            <a:xfrm>
              <a:off x="3503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/>
            </a:p>
          </p:txBody>
        </p:sp>
        <p:sp>
          <p:nvSpPr>
            <p:cNvPr id="426" name="Google Shape;426;p26"/>
            <p:cNvSpPr txBox="1"/>
            <p:nvPr/>
          </p:nvSpPr>
          <p:spPr>
            <a:xfrm>
              <a:off x="3503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flipH="1">
              <a:off x="3839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8" name="Google Shape;428;p26"/>
            <p:cNvCxnSpPr/>
            <p:nvPr/>
          </p:nvCxnSpPr>
          <p:spPr>
            <a:xfrm>
              <a:off x="3839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9" name="Google Shape;429;p26"/>
            <p:cNvCxnSpPr/>
            <p:nvPr/>
          </p:nvCxnSpPr>
          <p:spPr>
            <a:xfrm rot="10800000">
              <a:off x="3839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0" name="Google Shape;430;p26"/>
            <p:cNvCxnSpPr/>
            <p:nvPr/>
          </p:nvCxnSpPr>
          <p:spPr>
            <a:xfrm>
              <a:off x="3839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1" name="Google Shape;431;p26"/>
            <p:cNvSpPr txBox="1"/>
            <p:nvPr/>
          </p:nvSpPr>
          <p:spPr>
            <a:xfrm>
              <a:off x="4223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432" name="Google Shape;432;p26"/>
            <p:cNvSpPr txBox="1"/>
            <p:nvPr/>
          </p:nvSpPr>
          <p:spPr>
            <a:xfrm>
              <a:off x="4175" y="3388"/>
              <a:ext cx="42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33" name="Google Shape;433;p26"/>
            <p:cNvSpPr txBox="1"/>
            <p:nvPr/>
          </p:nvSpPr>
          <p:spPr>
            <a:xfrm>
              <a:off x="4180" y="3532"/>
              <a:ext cx="4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34" name="Google Shape;434;p26"/>
            <p:cNvSpPr txBox="1"/>
            <p:nvPr/>
          </p:nvSpPr>
          <p:spPr>
            <a:xfrm>
              <a:off x="4175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435" name="Google Shape;435;p26"/>
            <p:cNvCxnSpPr/>
            <p:nvPr/>
          </p:nvCxnSpPr>
          <p:spPr>
            <a:xfrm>
              <a:off x="4223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6" name="Google Shape;436;p26"/>
            <p:cNvSpPr txBox="1"/>
            <p:nvPr/>
          </p:nvSpPr>
          <p:spPr>
            <a:xfrm>
              <a:off x="3503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37" name="Google Shape;437;p26"/>
            <p:cNvSpPr txBox="1"/>
            <p:nvPr/>
          </p:nvSpPr>
          <p:spPr>
            <a:xfrm>
              <a:off x="3503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/>
            </a:p>
          </p:txBody>
        </p:sp>
        <p:sp>
          <p:nvSpPr>
            <p:cNvPr id="438" name="Google Shape;438;p26"/>
            <p:cNvSpPr txBox="1"/>
            <p:nvPr/>
          </p:nvSpPr>
          <p:spPr>
            <a:xfrm>
              <a:off x="3503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839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26"/>
            <p:cNvSpPr txBox="1"/>
            <p:nvPr/>
          </p:nvSpPr>
          <p:spPr>
            <a:xfrm>
              <a:off x="3359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PC4, 5</a:t>
              </a:r>
              <a:endParaRPr/>
            </a:p>
          </p:txBody>
        </p:sp>
        <p:sp>
          <p:nvSpPr>
            <p:cNvPr id="441" name="Google Shape;441;p26"/>
            <p:cNvSpPr txBox="1"/>
            <p:nvPr/>
          </p:nvSpPr>
          <p:spPr>
            <a:xfrm>
              <a:off x="3215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cxnSp>
          <p:nvCxnSpPr>
            <p:cNvPr id="442" name="Google Shape;442;p26"/>
            <p:cNvCxnSpPr/>
            <p:nvPr/>
          </p:nvCxnSpPr>
          <p:spPr>
            <a:xfrm>
              <a:off x="4272" y="2880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26"/>
            <p:cNvCxnSpPr/>
            <p:nvPr/>
          </p:nvCxnSpPr>
          <p:spPr>
            <a:xfrm>
              <a:off x="4272" y="3568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7" id="448" name="Google Shape;4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61817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8" id="449" name="Google Shape;4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362200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0" id="454" name="Google Shape;4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-228600"/>
            <a:ext cx="61817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1" id="455" name="Google Shape;4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62225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programmable peripheral Interface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57200" y="129540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82C55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peripheral interface (PPI)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very popular low-cost interfacing component that is used found in many applications.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457200" y="262255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range from 7-segment display, stepper motor connection, counters to key pad management.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57200" y="3521075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device is still in use today and is used to interface and detect key presses on modern keyboards, parallel printers and other interfacing chipsets.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57200" y="483235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those of you who are doing computer interfacing course you will be extensively using this device to interface various devices with the PC.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/>
          </a:p>
        </p:txBody>
      </p:sp>
      <p:sp>
        <p:nvSpPr>
          <p:cNvPr id="462" name="Google Shape;462;p29"/>
          <p:cNvSpPr txBox="1"/>
          <p:nvPr/>
        </p:nvSpPr>
        <p:spPr>
          <a:xfrm>
            <a:off x="533400" y="12192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2: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914400" y="1600200"/>
            <a:ext cx="5059362" cy="85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A is programmed to be bi-directional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for handshaking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B can be either input or output in mode 0 or mode 1</a:t>
            </a:r>
            <a:endParaRPr/>
          </a:p>
        </p:txBody>
      </p:sp>
      <p:grpSp>
        <p:nvGrpSpPr>
          <p:cNvPr id="464" name="Google Shape;464;p29"/>
          <p:cNvGrpSpPr/>
          <p:nvPr/>
        </p:nvGrpSpPr>
        <p:grpSpPr>
          <a:xfrm>
            <a:off x="1981200" y="2514600"/>
            <a:ext cx="5815012" cy="3035300"/>
            <a:chOff x="1344" y="1756"/>
            <a:chExt cx="3663" cy="1912"/>
          </a:xfrm>
        </p:grpSpPr>
        <p:sp>
          <p:nvSpPr>
            <p:cNvPr id="465" name="Google Shape;465;p29"/>
            <p:cNvSpPr txBox="1"/>
            <p:nvPr/>
          </p:nvSpPr>
          <p:spPr>
            <a:xfrm>
              <a:off x="1344" y="1776"/>
              <a:ext cx="768" cy="172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6" name="Google Shape;466;p29"/>
            <p:cNvCxnSpPr/>
            <p:nvPr/>
          </p:nvCxnSpPr>
          <p:spPr>
            <a:xfrm>
              <a:off x="2112" y="206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7" name="Google Shape;467;p29"/>
            <p:cNvCxnSpPr/>
            <p:nvPr/>
          </p:nvCxnSpPr>
          <p:spPr>
            <a:xfrm rot="10800000">
              <a:off x="2112" y="220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8" name="Google Shape;468;p29"/>
            <p:cNvCxnSpPr/>
            <p:nvPr/>
          </p:nvCxnSpPr>
          <p:spPr>
            <a:xfrm>
              <a:off x="2113" y="273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9" name="Google Shape;469;p29"/>
            <p:cNvSpPr txBox="1"/>
            <p:nvPr/>
          </p:nvSpPr>
          <p:spPr>
            <a:xfrm>
              <a:off x="2592" y="175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470" name="Google Shape;470;p29"/>
            <p:cNvSpPr txBox="1"/>
            <p:nvPr/>
          </p:nvSpPr>
          <p:spPr>
            <a:xfrm>
              <a:off x="2448" y="196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71" name="Google Shape;471;p29"/>
            <p:cNvSpPr txBox="1"/>
            <p:nvPr/>
          </p:nvSpPr>
          <p:spPr>
            <a:xfrm>
              <a:off x="2449" y="211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2449" y="2640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473" name="Google Shape;473;p29"/>
            <p:cNvCxnSpPr/>
            <p:nvPr/>
          </p:nvCxnSpPr>
          <p:spPr>
            <a:xfrm>
              <a:off x="2496" y="201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29"/>
            <p:cNvSpPr txBox="1"/>
            <p:nvPr/>
          </p:nvSpPr>
          <p:spPr>
            <a:xfrm>
              <a:off x="1776" y="23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/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1776" y="21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/>
            </a:p>
          </p:txBody>
        </p:sp>
        <p:sp>
          <p:nvSpPr>
            <p:cNvPr id="476" name="Google Shape;476;p29"/>
            <p:cNvSpPr txBox="1"/>
            <p:nvPr/>
          </p:nvSpPr>
          <p:spPr>
            <a:xfrm>
              <a:off x="1776" y="196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/>
            </a:p>
          </p:txBody>
        </p:sp>
        <p:cxnSp>
          <p:nvCxnSpPr>
            <p:cNvPr id="477" name="Google Shape;477;p29"/>
            <p:cNvCxnSpPr/>
            <p:nvPr/>
          </p:nvCxnSpPr>
          <p:spPr>
            <a:xfrm rot="10800000">
              <a:off x="2112" y="24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8" name="Google Shape;478;p29"/>
            <p:cNvCxnSpPr/>
            <p:nvPr/>
          </p:nvCxnSpPr>
          <p:spPr>
            <a:xfrm>
              <a:off x="2118" y="25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9" name="Google Shape;479;p29"/>
            <p:cNvCxnSpPr/>
            <p:nvPr/>
          </p:nvCxnSpPr>
          <p:spPr>
            <a:xfrm>
              <a:off x="2112" y="324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80" name="Google Shape;480;p29"/>
            <p:cNvSpPr txBox="1"/>
            <p:nvPr/>
          </p:nvSpPr>
          <p:spPr>
            <a:xfrm>
              <a:off x="2448" y="2304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81" name="Google Shape;481;p29"/>
            <p:cNvSpPr txBox="1"/>
            <p:nvPr/>
          </p:nvSpPr>
          <p:spPr>
            <a:xfrm>
              <a:off x="2459" y="2476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482" name="Google Shape;482;p29"/>
            <p:cNvCxnSpPr/>
            <p:nvPr/>
          </p:nvCxnSpPr>
          <p:spPr>
            <a:xfrm>
              <a:off x="2496" y="23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3" name="Google Shape;483;p29"/>
            <p:cNvSpPr txBox="1"/>
            <p:nvPr/>
          </p:nvSpPr>
          <p:spPr>
            <a:xfrm>
              <a:off x="1776" y="314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84" name="Google Shape;484;p29"/>
            <p:cNvSpPr txBox="1"/>
            <p:nvPr/>
          </p:nvSpPr>
          <p:spPr>
            <a:xfrm>
              <a:off x="1776" y="26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485" name="Google Shape;485;p29"/>
            <p:cNvSpPr txBox="1"/>
            <p:nvPr/>
          </p:nvSpPr>
          <p:spPr>
            <a:xfrm>
              <a:off x="1776" y="24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2" y="3360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29"/>
            <p:cNvSpPr txBox="1"/>
            <p:nvPr/>
          </p:nvSpPr>
          <p:spPr>
            <a:xfrm>
              <a:off x="1345" y="2496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2113" y="1824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9" name="Google Shape;489;p29"/>
            <p:cNvCxnSpPr/>
            <p:nvPr/>
          </p:nvCxnSpPr>
          <p:spPr>
            <a:xfrm>
              <a:off x="2497" y="216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29"/>
            <p:cNvCxnSpPr/>
            <p:nvPr/>
          </p:nvCxnSpPr>
          <p:spPr>
            <a:xfrm>
              <a:off x="2113" y="31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91" name="Google Shape;491;p29"/>
            <p:cNvSpPr txBox="1"/>
            <p:nvPr/>
          </p:nvSpPr>
          <p:spPr>
            <a:xfrm>
              <a:off x="1777" y="30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2113" y="295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93" name="Google Shape;493;p29"/>
            <p:cNvSpPr txBox="1"/>
            <p:nvPr/>
          </p:nvSpPr>
          <p:spPr>
            <a:xfrm>
              <a:off x="1777" y="28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2593" y="3312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495" name="Google Shape;495;p29"/>
            <p:cNvSpPr txBox="1"/>
            <p:nvPr/>
          </p:nvSpPr>
          <p:spPr>
            <a:xfrm>
              <a:off x="3254" y="2832"/>
              <a:ext cx="639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 rot="5400000">
              <a:off x="3504" y="3216"/>
              <a:ext cx="96" cy="38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29"/>
            <p:cNvSpPr txBox="1"/>
            <p:nvPr/>
          </p:nvSpPr>
          <p:spPr>
            <a:xfrm>
              <a:off x="3312" y="3456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0</a:t>
              </a:r>
              <a:endParaRPr/>
            </a:p>
          </p:txBody>
        </p:sp>
        <p:sp>
          <p:nvSpPr>
            <p:cNvPr id="498" name="Google Shape;498;p29"/>
            <p:cNvSpPr txBox="1"/>
            <p:nvPr/>
          </p:nvSpPr>
          <p:spPr>
            <a:xfrm>
              <a:off x="4017" y="2832"/>
              <a:ext cx="990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 rot="5400000">
              <a:off x="4437" y="3045"/>
              <a:ext cx="96" cy="72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29"/>
            <p:cNvSpPr txBox="1"/>
            <p:nvPr/>
          </p:nvSpPr>
          <p:spPr>
            <a:xfrm>
              <a:off x="4272" y="3408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1</a:t>
              </a:r>
              <a:endParaRPr/>
            </a:p>
          </p:txBody>
        </p:sp>
        <p:cxnSp>
          <p:nvCxnSpPr>
            <p:cNvPr id="501" name="Google Shape;501;p29"/>
            <p:cNvCxnSpPr/>
            <p:nvPr/>
          </p:nvCxnSpPr>
          <p:spPr>
            <a:xfrm>
              <a:off x="4080" y="2880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29"/>
            <p:cNvCxnSpPr/>
            <p:nvPr/>
          </p:nvCxnSpPr>
          <p:spPr>
            <a:xfrm>
              <a:off x="4560" y="288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29"/>
            <p:cNvCxnSpPr/>
            <p:nvPr/>
          </p:nvCxnSpPr>
          <p:spPr>
            <a:xfrm>
              <a:off x="4608" y="30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4" name="Google Shape;504;p29"/>
          <p:cNvSpPr txBox="1"/>
          <p:nvPr/>
        </p:nvSpPr>
        <p:spPr>
          <a:xfrm>
            <a:off x="838200" y="5489575"/>
            <a:ext cx="7234237" cy="738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you design a decoder for an 8255 chip such that its base address is 40H?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the instructions that set 8255 into mode 0, port A as input, port B as output, 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PC0-PC3 as input, PC4-PC7 as output 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2" id="509" name="Google Shape;5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1817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3" id="510" name="Google Shape;5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752600"/>
            <a:ext cx="6181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0"/>
          <p:cNvSpPr txBox="1"/>
          <p:nvPr/>
        </p:nvSpPr>
        <p:spPr>
          <a:xfrm>
            <a:off x="1143000" y="52578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diagram is a combination of the Mode 1 Strobed Input and Mode 1 Strobed Output Timing diagrams.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Video</a:t>
            </a:r>
            <a:endParaRPr/>
          </a:p>
        </p:txBody>
      </p:sp>
      <p:sp>
        <p:nvSpPr>
          <p:cNvPr id="517" name="Google Shape;517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https://www.youtube.com/watch?v=QgcGmKt4jXU</a:t>
            </a:r>
            <a:endParaRPr/>
          </a:p>
        </p:txBody>
      </p:sp>
      <p:sp>
        <p:nvSpPr>
          <p:cNvPr id="518" name="Google Shape;518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524" name="Google Shape;524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t/>
            </a:r>
            <a:endParaRPr b="0" i="0" sz="9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0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 Diagram 8255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1219200"/>
            <a:ext cx="3584575" cy="531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Pinout 8255]"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8312" y="1143000"/>
            <a:ext cx="4343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Diagram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2286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40592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16764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>
            <a:off x="16764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8" name="Google Shape;138;p4"/>
          <p:cNvSpPr txBox="1"/>
          <p:nvPr/>
        </p:nvSpPr>
        <p:spPr>
          <a:xfrm>
            <a:off x="1752600" y="2286000"/>
            <a:ext cx="223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Address Bus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>
            <a:off x="16764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" name="Google Shape;140;p4"/>
          <p:cNvCxnSpPr/>
          <p:nvPr/>
        </p:nvCxnSpPr>
        <p:spPr>
          <a:xfrm>
            <a:off x="16764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" name="Google Shape;141;p4"/>
          <p:cNvCxnSpPr/>
          <p:nvPr/>
        </p:nvCxnSpPr>
        <p:spPr>
          <a:xfrm>
            <a:off x="16764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16764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" name="Google Shape;143;p4"/>
          <p:cNvCxnSpPr/>
          <p:nvPr/>
        </p:nvCxnSpPr>
        <p:spPr>
          <a:xfrm>
            <a:off x="16764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4" name="Google Shape;144;p4"/>
          <p:cNvSpPr txBox="1"/>
          <p:nvPr/>
        </p:nvSpPr>
        <p:spPr>
          <a:xfrm>
            <a:off x="1905000" y="3363912"/>
            <a:ext cx="189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(Active low)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1884362" y="36576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(Active low)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2616200" y="40497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2616200" y="43545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1854200" y="4735512"/>
            <a:ext cx="1992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(Active high)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606550" y="5029200"/>
            <a:ext cx="2487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(Active low)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5486400" y="2895600"/>
            <a:ext cx="1905000" cy="468312"/>
          </a:xfrm>
          <a:prstGeom prst="leftRightArrow">
            <a:avLst>
              <a:gd fmla="val 2655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715000" y="26781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5486400" y="4343400"/>
            <a:ext cx="1905000" cy="457200"/>
          </a:xfrm>
          <a:prstGeom prst="leftRightArrow">
            <a:avLst>
              <a:gd fmla="val 2592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624762" y="4659312"/>
            <a:ext cx="985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5492750" y="3581400"/>
            <a:ext cx="1898650" cy="228600"/>
          </a:xfrm>
          <a:prstGeom prst="leftRightArrow">
            <a:avLst>
              <a:gd fmla="val 13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521325" y="3287712"/>
            <a:ext cx="17938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5486400" y="5029200"/>
            <a:ext cx="1905000" cy="174625"/>
          </a:xfrm>
          <a:prstGeom prst="leftRightArrow">
            <a:avLst>
              <a:gd fmla="val 99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503862" y="4735512"/>
            <a:ext cx="1811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7391400" y="4495800"/>
            <a:ext cx="131762" cy="717550"/>
          </a:xfrm>
          <a:prstGeom prst="rightBrace">
            <a:avLst>
              <a:gd fmla="val 331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5715000" y="41259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7624762" y="3211512"/>
            <a:ext cx="985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7391400" y="3048000"/>
            <a:ext cx="131762" cy="717550"/>
          </a:xfrm>
          <a:prstGeom prst="rightBrace">
            <a:avLst>
              <a:gd fmla="val 331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devices has 24 pins for I/O.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57200" y="28194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distinct modes of operation Mode 0, Mode 1 and Mode 2.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381000" y="3886200"/>
            <a:ext cx="81534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connections consists of Port A(PA0-PA7) and the upper half of port C (PC4-PC7)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457200" y="4816475"/>
            <a:ext cx="8153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 connections consists of Port B (PB0-PB7) and the lower half of port C (PC0-PC3)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457200" y="19812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pins can be programmed in groups of 12 pins.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57200" y="292100"/>
            <a:ext cx="82296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pins: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457200" y="1143000"/>
            <a:ext cx="7086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bus(D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:These are 8-bit bi-directional buses, connected to 8085 data bus for transferring data.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CS: This is Active Low signal. When it is low, then data is transfer from 8085.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Read: This is Active Low signal, when it is Low read operation will start.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Write: This is Active Low signal, when it is Low Write operation will start.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" name="Google Shape;179;p6"/>
          <p:cNvCxnSpPr/>
          <p:nvPr/>
        </p:nvCxnSpPr>
        <p:spPr>
          <a:xfrm>
            <a:off x="914400" y="2819400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6"/>
          <p:cNvCxnSpPr/>
          <p:nvPr/>
        </p:nvCxnSpPr>
        <p:spPr>
          <a:xfrm>
            <a:off x="914400" y="4191000"/>
            <a:ext cx="685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6"/>
          <p:cNvCxnSpPr/>
          <p:nvPr/>
        </p:nvCxnSpPr>
        <p:spPr>
          <a:xfrm>
            <a:off x="914400" y="5486400"/>
            <a:ext cx="762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[Pinout 8255]"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14035" r="3508" t="0"/>
          <a:stretch/>
        </p:blipFill>
        <p:spPr>
          <a:xfrm>
            <a:off x="7315200" y="1447800"/>
            <a:ext cx="18288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pin is used to select the device for reading or writing.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457200" y="19050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lines A0 and A1 are used to select the Port that requires interaction.</a:t>
            </a:r>
            <a:endParaRPr/>
          </a:p>
        </p:txBody>
      </p:sp>
      <p:graphicFrame>
        <p:nvGraphicFramePr>
          <p:cNvPr id="191" name="Google Shape;191;p7"/>
          <p:cNvGraphicFramePr/>
          <p:nvPr/>
        </p:nvGraphicFramePr>
        <p:xfrm>
          <a:off x="1524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{781A3DBD-E9CE-4B5C-978C-9CC5AE00A7CD}</a:tableStyleId>
              </a:tblPr>
              <a:tblGrid>
                <a:gridCol w="619125"/>
                <a:gridCol w="619125"/>
                <a:gridCol w="32575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Registers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0" y="2286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RESET: This is used to reset the device. That means clear control registers.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-PA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:It is the 8-bit bi-directional I/O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pins used to send the data to peripheral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to receive the data from peripheral. 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:Similar to PA</a:t>
            </a:r>
            <a:endParaRPr/>
          </a:p>
          <a:p>
            <a:pPr indent="-3556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:This is also 8-bit bidirectional I/O pins. These lines are divided into two groups.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(Lower Groups)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(Higher groups)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These two groups working in separately using 4 data’s.</a:t>
            </a:r>
            <a:endParaRPr/>
          </a:p>
        </p:txBody>
      </p:sp>
      <p:pic>
        <p:nvPicPr>
          <p:cNvPr descr="[Pinout 8255]"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14035" r="3508" t="0"/>
          <a:stretch/>
        </p:blipFill>
        <p:spPr>
          <a:xfrm>
            <a:off x="7315200" y="1066800"/>
            <a:ext cx="18288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MD Khalilur Rhaman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