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iziuxyqMNL1oOGBTVE+QK0PvFn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regular.fntdata"/><Relationship Id="rId50" Type="http://schemas.openxmlformats.org/officeDocument/2006/relationships/slide" Target="slides/slide46.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HelveticaNeue-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48"/>
          <p:cNvPicPr preferRelativeResize="0"/>
          <p:nvPr/>
        </p:nvPicPr>
        <p:blipFill rotWithShape="1">
          <a:blip r:embed="rId2">
            <a:alphaModFix/>
          </a:blip>
          <a:srcRect b="0" l="0" r="0" t="0"/>
          <a:stretch/>
        </p:blipFill>
        <p:spPr>
          <a:xfrm>
            <a:off x="10970879" y="365125"/>
            <a:ext cx="969775" cy="8897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circuitbasics.com/wp-content/uploads/2016/01/Introduction-to-UART-Basic-Connection-Diagram.pn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hyperlink" Target="https://www.circuitbasics.com/wp-content/uploads/2016/01/Introduction-to-I2C-Message-Frame-and-Bit-2.png" TargetMode="External"/><Relationship Id="rId5"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www.circuitbasics.com/wp-content/uploads/2016/01/Introduction-to-I2C-Data-Transmission-Diagram-ADDRESS-FRAME-2.p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960120" y="349885"/>
            <a:ext cx="10515600" cy="18294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br>
              <a:rPr lang="en-US"/>
            </a:br>
            <a:r>
              <a:rPr b="1" lang="en-US" sz="3100"/>
              <a:t>CSE360-Computer Interfacing</a:t>
            </a:r>
            <a:br>
              <a:rPr b="1" lang="en-US" sz="3100"/>
            </a:br>
            <a:r>
              <a:rPr b="1" lang="en-US" sz="3100"/>
              <a:t>BRAC University</a:t>
            </a:r>
            <a:endParaRPr b="1"/>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1939925" y="2371725"/>
            <a:ext cx="7948494" cy="382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64" name="Google Shape;164;p10"/>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None/>
            </a:pPr>
            <a:r>
              <a:rPr b="1" lang="en-US" sz="3600"/>
              <a:t>Advantages:</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Full duplex protocol. Separate MISO and MOSI lines, so data can be sent and received at the same time</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 start and stop bits, so the data can be streamed continuously without interruption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 complicated slave addressing system like I2C</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Higher data transfer rate than I2C (almost twice as fast)</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Not Limited to 8 bit words in case of bit transferring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Arbitrary choice of message size, content and Purpose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Low Power</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p:txBody>
      </p:sp>
      <p:sp>
        <p:nvSpPr>
          <p:cNvPr id="165" name="Google Shape;1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0"/>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72" name="Google Shape;172;p11"/>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b="1" lang="en-US" sz="3600"/>
              <a:t>Disadvantages: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Requires more pins than I2C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hardware flow control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Slave Acknowledgement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Multi Master Difficult to Implement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form of error checking like the parity bit in UART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It usually requires separate SS lines to each slave, which can be problematic if numerous slaves are needed.</a:t>
            </a:r>
            <a:endParaRPr/>
          </a:p>
        </p:txBody>
      </p:sp>
      <p:sp>
        <p:nvSpPr>
          <p:cNvPr id="173" name="Google Shape;1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11"/>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80" name="Google Shape;180;p12"/>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SPI Peripherals: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Converters (ADC, DAC)</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Memories (EEPROM, RAM’s, Flash)</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Sensors (Temperature, Humidity, Pressure)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Real Time Clocks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Misc.- Potentiometers, LCD controllers, UART’s, USB controller, CAN controller, amplifiers</a:t>
            </a:r>
            <a:endParaRPr/>
          </a:p>
        </p:txBody>
      </p:sp>
      <p:sp>
        <p:nvSpPr>
          <p:cNvPr id="181" name="Google Shape;1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12"/>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3"/>
          <p:cNvPicPr preferRelativeResize="0"/>
          <p:nvPr>
            <p:ph idx="1" type="body"/>
          </p:nvPr>
        </p:nvPicPr>
        <p:blipFill rotWithShape="1">
          <a:blip r:embed="rId3">
            <a:alphaModFix/>
          </a:blip>
          <a:srcRect b="0" l="0" r="0" t="0"/>
          <a:stretch/>
        </p:blipFill>
        <p:spPr>
          <a:xfrm>
            <a:off x="0" y="330240"/>
            <a:ext cx="12192000" cy="6054694"/>
          </a:xfrm>
          <a:prstGeom prst="rect">
            <a:avLst/>
          </a:prstGeom>
          <a:noFill/>
          <a:ln>
            <a:noFill/>
          </a:ln>
        </p:spPr>
      </p:pic>
      <p:sp>
        <p:nvSpPr>
          <p:cNvPr id="188" name="Google Shape;1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195" name="Google Shape;195;p14"/>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200"/>
              <a:buNone/>
            </a:pPr>
            <a:r>
              <a:rPr b="1" lang="en-US" sz="3200"/>
              <a:t>Introduction: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Universal Asynchronous Receiver/Transmitter</a:t>
            </a:r>
            <a:endParaRPr b="1" sz="3200"/>
          </a:p>
          <a:p>
            <a:pPr indent="-228600" lvl="0" marL="228600" rtl="0" algn="l">
              <a:lnSpc>
                <a:spcPct val="80000"/>
              </a:lnSpc>
              <a:spcBef>
                <a:spcPts val="1000"/>
              </a:spcBef>
              <a:spcAft>
                <a:spcPts val="0"/>
              </a:spcAft>
              <a:buClr>
                <a:schemeClr val="dk1"/>
              </a:buClr>
              <a:buSzPts val="2800"/>
              <a:buFont typeface="Noto Sans Symbols"/>
              <a:buChar char="⮚"/>
            </a:pPr>
            <a:r>
              <a:rPr lang="en-US"/>
              <a:t>It also called Serial Communication Interface(SCI)</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Full-duplex communication.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Asynchronous communication.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Compatible with PC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The Standard bit rates are: 100, 200, 300, 1200, 2400, 4800, 9600, 19200, 38400, 57600, 115200 bps.</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Example:  Connecting GPS modules, Bluetooth modules, and RFID card reader modules to Raspberry Pi, Arduino, or other microcontrollers.</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p:txBody>
      </p:sp>
      <p:sp>
        <p:nvSpPr>
          <p:cNvPr id="196" name="Google Shape;1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03" name="Google Shape;203;p15"/>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960"/>
              <a:buFont typeface="Noto Sans Symbols"/>
              <a:buChar char="⮚"/>
            </a:pPr>
            <a:r>
              <a:rPr lang="en-US" sz="2960"/>
              <a:t>A UART’s main purpose is to transmit and receive serial data.</a:t>
            </a:r>
            <a:endParaRPr/>
          </a:p>
          <a:p>
            <a:pPr indent="-228600" lvl="0" marL="228600" rtl="0" algn="l">
              <a:lnSpc>
                <a:spcPct val="80000"/>
              </a:lnSpc>
              <a:spcBef>
                <a:spcPts val="1000"/>
              </a:spcBef>
              <a:spcAft>
                <a:spcPts val="0"/>
              </a:spcAft>
              <a:buClr>
                <a:schemeClr val="dk1"/>
              </a:buClr>
              <a:buSzPts val="2960"/>
              <a:buFont typeface="Noto Sans Symbols"/>
              <a:buChar char="⮚"/>
            </a:pPr>
            <a:r>
              <a:rPr lang="en-US" sz="2960"/>
              <a:t>One of the best things about UART is that it only uses two wires to transmit data between devices</a:t>
            </a:r>
            <a:endParaRPr/>
          </a:p>
          <a:p>
            <a:pPr indent="0" lvl="0" marL="0" rtl="0" algn="l">
              <a:lnSpc>
                <a:spcPct val="80000"/>
              </a:lnSpc>
              <a:spcBef>
                <a:spcPts val="1000"/>
              </a:spcBef>
              <a:spcAft>
                <a:spcPts val="0"/>
              </a:spcAft>
              <a:buClr>
                <a:schemeClr val="dk1"/>
              </a:buClr>
              <a:buSzPts val="2960"/>
              <a:buNone/>
            </a:pPr>
            <a:r>
              <a:t/>
            </a:r>
            <a:endParaRPr b="1" sz="2960"/>
          </a:p>
          <a:p>
            <a:pPr indent="0" lvl="0" marL="0" rtl="0" algn="l">
              <a:lnSpc>
                <a:spcPct val="80000"/>
              </a:lnSpc>
              <a:spcBef>
                <a:spcPts val="1000"/>
              </a:spcBef>
              <a:spcAft>
                <a:spcPts val="0"/>
              </a:spcAft>
              <a:buClr>
                <a:schemeClr val="dk1"/>
              </a:buClr>
              <a:buSzPts val="2960"/>
              <a:buNone/>
            </a:pPr>
            <a:r>
              <a:rPr b="1" lang="en-US" sz="2960"/>
              <a:t>Why UART?</a:t>
            </a:r>
            <a:endParaRPr/>
          </a:p>
          <a:p>
            <a:pPr indent="-228600" lvl="0" marL="228600" rtl="0" algn="l">
              <a:lnSpc>
                <a:spcPct val="80000"/>
              </a:lnSpc>
              <a:spcBef>
                <a:spcPts val="1000"/>
              </a:spcBef>
              <a:spcAft>
                <a:spcPts val="0"/>
              </a:spcAft>
              <a:buClr>
                <a:schemeClr val="dk1"/>
              </a:buClr>
              <a:buSzPts val="2590"/>
              <a:buFont typeface="Noto Sans Symbols"/>
              <a:buChar char="⮚"/>
            </a:pPr>
            <a:r>
              <a:rPr lang="en-US" sz="2590"/>
              <a:t>A UART may be used when:-</a:t>
            </a:r>
            <a:endParaRPr/>
          </a:p>
          <a:p>
            <a:pPr indent="-228600" lvl="1" marL="685800" rtl="0" algn="l">
              <a:lnSpc>
                <a:spcPct val="80000"/>
              </a:lnSpc>
              <a:spcBef>
                <a:spcPts val="500"/>
              </a:spcBef>
              <a:spcAft>
                <a:spcPts val="0"/>
              </a:spcAft>
              <a:buClr>
                <a:schemeClr val="dk1"/>
              </a:buClr>
              <a:buSzPts val="2220"/>
              <a:buChar char="•"/>
            </a:pPr>
            <a:r>
              <a:rPr lang="en-US" sz="2220"/>
              <a:t>High speed is not required</a:t>
            </a:r>
            <a:endParaRPr/>
          </a:p>
          <a:p>
            <a:pPr indent="-228600" lvl="1" marL="685800" rtl="0" algn="l">
              <a:lnSpc>
                <a:spcPct val="80000"/>
              </a:lnSpc>
              <a:spcBef>
                <a:spcPts val="500"/>
              </a:spcBef>
              <a:spcAft>
                <a:spcPts val="0"/>
              </a:spcAft>
              <a:buClr>
                <a:schemeClr val="dk1"/>
              </a:buClr>
              <a:buSzPts val="2220"/>
              <a:buChar char="•"/>
            </a:pPr>
            <a:r>
              <a:rPr lang="en-US" sz="2220"/>
              <a:t>An inexpensive communication link between two devices is required.</a:t>
            </a:r>
            <a:endParaRPr/>
          </a:p>
          <a:p>
            <a:pPr indent="-228600" lvl="0" marL="228600" rtl="0" algn="l">
              <a:lnSpc>
                <a:spcPct val="80000"/>
              </a:lnSpc>
              <a:spcBef>
                <a:spcPts val="1000"/>
              </a:spcBef>
              <a:spcAft>
                <a:spcPts val="0"/>
              </a:spcAft>
              <a:buClr>
                <a:schemeClr val="dk1"/>
              </a:buClr>
              <a:buSzPts val="2590"/>
              <a:buFont typeface="Noto Sans Symbols"/>
              <a:buChar char="⮚"/>
            </a:pPr>
            <a:r>
              <a:rPr lang="en-US" sz="2590"/>
              <a:t>UART communication is very cheap:-</a:t>
            </a:r>
            <a:endParaRPr/>
          </a:p>
          <a:p>
            <a:pPr indent="-228600" lvl="1" marL="685800" rtl="0" algn="l">
              <a:lnSpc>
                <a:spcPct val="80000"/>
              </a:lnSpc>
              <a:spcBef>
                <a:spcPts val="500"/>
              </a:spcBef>
              <a:spcAft>
                <a:spcPts val="0"/>
              </a:spcAft>
              <a:buClr>
                <a:schemeClr val="dk1"/>
              </a:buClr>
              <a:buSzPts val="2220"/>
              <a:buChar char="•"/>
            </a:pPr>
            <a:r>
              <a:rPr lang="en-US" sz="2220"/>
              <a:t>Single wire for each direction(and ground wire). </a:t>
            </a:r>
            <a:endParaRPr/>
          </a:p>
          <a:p>
            <a:pPr indent="-228600" lvl="1" marL="685800" rtl="0" algn="l">
              <a:lnSpc>
                <a:spcPct val="80000"/>
              </a:lnSpc>
              <a:spcBef>
                <a:spcPts val="500"/>
              </a:spcBef>
              <a:spcAft>
                <a:spcPts val="0"/>
              </a:spcAft>
              <a:buClr>
                <a:schemeClr val="dk1"/>
              </a:buClr>
              <a:buSzPts val="2220"/>
              <a:buChar char="•"/>
            </a:pPr>
            <a:r>
              <a:rPr lang="en-US" sz="2220"/>
              <a:t>Simple hardware.</a:t>
            </a:r>
            <a:endParaRPr/>
          </a:p>
          <a:p>
            <a:pPr indent="0" lvl="1" marL="114300" rtl="0" algn="l">
              <a:lnSpc>
                <a:spcPct val="80000"/>
              </a:lnSpc>
              <a:spcBef>
                <a:spcPts val="500"/>
              </a:spcBef>
              <a:spcAft>
                <a:spcPts val="0"/>
              </a:spcAft>
              <a:buClr>
                <a:schemeClr val="dk1"/>
              </a:buClr>
              <a:buSzPts val="2220"/>
              <a:buNone/>
            </a:pPr>
            <a:r>
              <a:t/>
            </a:r>
            <a:endParaRPr sz="2220"/>
          </a:p>
          <a:p>
            <a:pPr indent="0" lvl="1" marL="0" rtl="0" algn="l">
              <a:lnSpc>
                <a:spcPct val="80000"/>
              </a:lnSpc>
              <a:spcBef>
                <a:spcPts val="500"/>
              </a:spcBef>
              <a:spcAft>
                <a:spcPts val="0"/>
              </a:spcAft>
              <a:buClr>
                <a:schemeClr val="dk1"/>
              </a:buClr>
              <a:buSzPts val="2220"/>
              <a:buNone/>
            </a:pPr>
            <a:r>
              <a:t/>
            </a:r>
            <a:endParaRPr sz="2220"/>
          </a:p>
        </p:txBody>
      </p:sp>
      <p:sp>
        <p:nvSpPr>
          <p:cNvPr id="204" name="Google Shape;2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11" name="Google Shape;211;p16"/>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In UART communication, two UARTs communicate directly with each other. Data flows from the Tx pin of the transmitting UART to the Rx pin of the receiving UART:</a:t>
            </a:r>
            <a:endParaRPr/>
          </a:p>
          <a:p>
            <a:pPr indent="0" lvl="0" marL="0" rtl="0" algn="just">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12" name="Google Shape;21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Introduction to UART - Basic Connection Diagram" id="214" name="Google Shape;214;p16">
            <a:hlinkClick r:id="rId3"/>
          </p:cNvPr>
          <p:cNvPicPr preferRelativeResize="0"/>
          <p:nvPr/>
        </p:nvPicPr>
        <p:blipFill rotWithShape="1">
          <a:blip r:embed="rId4">
            <a:alphaModFix/>
          </a:blip>
          <a:srcRect b="0" l="0" r="0" t="0"/>
          <a:stretch/>
        </p:blipFill>
        <p:spPr>
          <a:xfrm>
            <a:off x="3092450" y="2919412"/>
            <a:ext cx="4933950" cy="2986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pic>
        <p:nvPicPr>
          <p:cNvPr id="220" name="Google Shape;220;p17"/>
          <p:cNvPicPr preferRelativeResize="0"/>
          <p:nvPr>
            <p:ph idx="1" type="body"/>
          </p:nvPr>
        </p:nvPicPr>
        <p:blipFill rotWithShape="1">
          <a:blip r:embed="rId3">
            <a:alphaModFix/>
          </a:blip>
          <a:srcRect b="0" l="0" r="0" t="0"/>
          <a:stretch/>
        </p:blipFill>
        <p:spPr>
          <a:xfrm>
            <a:off x="571500" y="1417717"/>
            <a:ext cx="10947400" cy="4721066"/>
          </a:xfrm>
          <a:prstGeom prst="rect">
            <a:avLst/>
          </a:prstGeom>
          <a:noFill/>
          <a:ln>
            <a:noFill/>
          </a:ln>
        </p:spPr>
      </p:pic>
      <p:sp>
        <p:nvSpPr>
          <p:cNvPr id="221" name="Google Shape;22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28" name="Google Shape;228;p18"/>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The transmitting UART converts parallel data from a controlling device like a CPU into serial form, transmits it in serial to the receiving UART, which then converts the serial data back into parallel data for the receiving device.</a:t>
            </a:r>
            <a:endParaRPr/>
          </a:p>
          <a:p>
            <a:pPr indent="-50800" lvl="0" marL="228600" rtl="0" algn="just">
              <a:lnSpc>
                <a:spcPct val="90000"/>
              </a:lnSpc>
              <a:spcBef>
                <a:spcPts val="1000"/>
              </a:spcBef>
              <a:spcAft>
                <a:spcPts val="0"/>
              </a:spcAft>
              <a:buClr>
                <a:schemeClr val="dk1"/>
              </a:buClr>
              <a:buSzPts val="2800"/>
              <a:buFont typeface="Noto Sans Symbols"/>
              <a:buNone/>
            </a:pPr>
            <a:r>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The UART that is going to transmit data receives the data from a data bus. The data bus is used to send data to the UART by another device like a CPU, memory, or microcontroller. Data is transferred from the data bus to the transmitting UART in parallel form. After the transmitting UART gets the parallel data from the data bus, it adds a start bit, a parity bit, and a stop bit, creating the data packet.</a:t>
            </a:r>
            <a:endParaRPr/>
          </a:p>
          <a:p>
            <a:pPr indent="0" lvl="0" marL="0" rtl="0" algn="l">
              <a:lnSpc>
                <a:spcPct val="90000"/>
              </a:lnSpc>
              <a:spcBef>
                <a:spcPts val="1000"/>
              </a:spcBef>
              <a:spcAft>
                <a:spcPts val="0"/>
              </a:spcAft>
              <a:buClr>
                <a:schemeClr val="dk1"/>
              </a:buClr>
              <a:buSzPts val="2800"/>
              <a:buNone/>
            </a:pPr>
            <a:r>
              <a:t/>
            </a:r>
            <a:endParaRPr/>
          </a:p>
        </p:txBody>
      </p:sp>
      <p:sp>
        <p:nvSpPr>
          <p:cNvPr id="229" name="Google Shape;22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36" name="Google Shape;236;p1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Font typeface="Noto Sans Symbols"/>
              <a:buChar char="⮚"/>
            </a:pPr>
            <a:r>
              <a:rPr lang="en-US"/>
              <a:t>Next, the data packet is output serially, bit by bit at the Tx pin. The receiving UART reads the data packet bit by bit at its Rx pin. The receiving UART then converts the data back into parallel form and removes the start bit, parity bit, and stop bits. Finally, the receiving UART transfers the data packet in parallel to the data bus on the receiving end.</a:t>
            </a:r>
            <a:endParaRPr/>
          </a:p>
          <a:p>
            <a:pPr indent="-228600" lvl="0" marL="228600" rtl="0" algn="just">
              <a:lnSpc>
                <a:spcPct val="80000"/>
              </a:lnSpc>
              <a:spcBef>
                <a:spcPts val="1000"/>
              </a:spcBef>
              <a:spcAft>
                <a:spcPts val="0"/>
              </a:spcAft>
              <a:buClr>
                <a:schemeClr val="dk1"/>
              </a:buClr>
              <a:buSzPts val="2800"/>
              <a:buFont typeface="Noto Sans Symbols"/>
              <a:buChar char="⮚"/>
            </a:pPr>
            <a:r>
              <a:rPr lang="en-US"/>
              <a:t>When the receiving UART detects a start bit, it starts to read the incoming bits at a specific frequency known as the baud rate. Baud rate is a measure of the speed of data transfer, expressed in bits per second (bps). </a:t>
            </a:r>
            <a:endParaRPr/>
          </a:p>
          <a:p>
            <a:pPr indent="-228600" lvl="0" marL="228600" rtl="0" algn="just">
              <a:lnSpc>
                <a:spcPct val="80000"/>
              </a:lnSpc>
              <a:spcBef>
                <a:spcPts val="1000"/>
              </a:spcBef>
              <a:spcAft>
                <a:spcPts val="0"/>
              </a:spcAft>
              <a:buClr>
                <a:schemeClr val="dk1"/>
              </a:buClr>
              <a:buSzPts val="2800"/>
              <a:buFont typeface="Noto Sans Symbols"/>
              <a:buChar char="⮚"/>
            </a:pPr>
            <a:r>
              <a:rPr lang="en-US"/>
              <a:t>Both UARTs must operate at about the same baud rate. The baud rate between the transmitting and receiving UARTs can only differ by about 10% before the timing of bits gets too far off.</a:t>
            </a:r>
            <a:endParaRPr/>
          </a:p>
          <a:p>
            <a:pPr indent="0" lvl="0" marL="0" rtl="0" algn="l">
              <a:lnSpc>
                <a:spcPct val="80000"/>
              </a:lnSpc>
              <a:spcBef>
                <a:spcPts val="1000"/>
              </a:spcBef>
              <a:spcAft>
                <a:spcPts val="0"/>
              </a:spcAft>
              <a:buClr>
                <a:schemeClr val="dk1"/>
              </a:buClr>
              <a:buSzPts val="2800"/>
              <a:buNone/>
            </a:pPr>
            <a:r>
              <a:t/>
            </a:r>
            <a:endParaRPr/>
          </a:p>
        </p:txBody>
      </p:sp>
      <p:sp>
        <p:nvSpPr>
          <p:cNvPr id="237" name="Google Shape;2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Communication Protocol</a:t>
            </a:r>
            <a:endParaRPr/>
          </a:p>
        </p:txBody>
      </p:sp>
      <p:sp>
        <p:nvSpPr>
          <p:cNvPr id="97" name="Google Shape;97;p2"/>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According to Wikipedia, “A </a:t>
            </a:r>
            <a:r>
              <a:rPr b="1" lang="en-US"/>
              <a:t>communication protocol</a:t>
            </a:r>
            <a:r>
              <a:rPr lang="en-US"/>
              <a:t> is a system of rules that allow two or more entities of a Communication system to transmit information via any kind of variation of a physical quantity. The protocol defines the rules, syntax, semantics and synchronization of communication and possible error recovery methods. Protocols may be implemented by hardware, software, or a combination of both.”</a:t>
            </a:r>
            <a:endParaRPr/>
          </a:p>
          <a:p>
            <a:pPr indent="-228600" lvl="0" marL="228600" rtl="0" algn="l">
              <a:lnSpc>
                <a:spcPct val="90000"/>
              </a:lnSpc>
              <a:spcBef>
                <a:spcPts val="1000"/>
              </a:spcBef>
              <a:spcAft>
                <a:spcPts val="0"/>
              </a:spcAft>
              <a:buClr>
                <a:schemeClr val="dk1"/>
              </a:buClr>
              <a:buSzPts val="2800"/>
              <a:buChar char="•"/>
            </a:pPr>
            <a:r>
              <a:rPr lang="en-US"/>
              <a:t>Examples: SPI, I2C, UART, USB etc.</a:t>
            </a:r>
            <a:endParaRPr/>
          </a:p>
          <a:p>
            <a:pPr indent="0" lvl="0" marL="0" rtl="0" algn="l">
              <a:lnSpc>
                <a:spcPct val="90000"/>
              </a:lnSpc>
              <a:spcBef>
                <a:spcPts val="1000"/>
              </a:spcBef>
              <a:spcAft>
                <a:spcPts val="0"/>
              </a:spcAft>
              <a:buClr>
                <a:schemeClr val="dk1"/>
              </a:buClr>
              <a:buSzPts val="2000"/>
              <a:buNone/>
            </a:pPr>
            <a:r>
              <a:t/>
            </a:r>
            <a:endParaRPr sz="2000"/>
          </a:p>
        </p:txBody>
      </p:sp>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44" name="Google Shape;244;p20"/>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45" name="Google Shape;24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20"/>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47" name="Google Shape;247;p20"/>
          <p:cNvSpPr/>
          <p:nvPr/>
        </p:nvSpPr>
        <p:spPr>
          <a:xfrm>
            <a:off x="1003300" y="3963691"/>
            <a:ext cx="1035050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B3835"/>
              </a:buClr>
              <a:buSzPts val="1800"/>
              <a:buFont typeface="Noto Sans Symbols"/>
              <a:buChar char="⮚"/>
            </a:pPr>
            <a:r>
              <a:rPr b="1" i="0" lang="en-US" sz="1800" u="none" cap="none" strike="noStrike">
                <a:solidFill>
                  <a:srgbClr val="3B3835"/>
                </a:solidFill>
                <a:latin typeface="Helvetica Neue"/>
                <a:ea typeface="Helvetica Neue"/>
                <a:cs typeface="Helvetica Neue"/>
                <a:sym typeface="Helvetica Neue"/>
              </a:rPr>
              <a:t>START BIT: </a:t>
            </a:r>
            <a:r>
              <a:rPr b="0" i="0" lang="en-US" sz="1800" u="none" cap="none" strike="noStrike">
                <a:solidFill>
                  <a:srgbClr val="3B3835"/>
                </a:solidFill>
                <a:latin typeface="Helvetica Neue"/>
                <a:ea typeface="Helvetica Neue"/>
                <a:cs typeface="Helvetica Neue"/>
                <a:sym typeface="Helvetica Neue"/>
              </a:rPr>
              <a:t>The UART data transmission line is normally held at a high voltage level when it’s not transmitting data. </a:t>
            </a:r>
            <a:endParaRPr/>
          </a:p>
          <a:p>
            <a:pPr indent="-285750" lvl="1" marL="742950" marR="0" rtl="0" algn="l">
              <a:spcBef>
                <a:spcPts val="0"/>
              </a:spcBef>
              <a:spcAft>
                <a:spcPts val="0"/>
              </a:spcAft>
              <a:buClr>
                <a:srgbClr val="3B3835"/>
              </a:buClr>
              <a:buSzPts val="1800"/>
              <a:buFont typeface="Arial"/>
              <a:buChar char="•"/>
            </a:pPr>
            <a:r>
              <a:rPr b="0" i="0" lang="en-US" sz="1800" u="none" cap="none" strike="noStrike">
                <a:solidFill>
                  <a:srgbClr val="3B3835"/>
                </a:solidFill>
                <a:latin typeface="Helvetica Neue"/>
                <a:ea typeface="Helvetica Neue"/>
                <a:cs typeface="Helvetica Neue"/>
                <a:sym typeface="Helvetica Neue"/>
              </a:rPr>
              <a:t>To start the transfer of data, the transmitting UART pulls the transmission line from high to low for one clock cycle. </a:t>
            </a:r>
            <a:endParaRPr/>
          </a:p>
          <a:p>
            <a:pPr indent="-285750" lvl="1" marL="742950" marR="0" rtl="0" algn="l">
              <a:spcBef>
                <a:spcPts val="0"/>
              </a:spcBef>
              <a:spcAft>
                <a:spcPts val="0"/>
              </a:spcAft>
              <a:buClr>
                <a:srgbClr val="3B3835"/>
              </a:buClr>
              <a:buSzPts val="1800"/>
              <a:buFont typeface="Arial"/>
              <a:buChar char="•"/>
            </a:pPr>
            <a:r>
              <a:rPr b="0" i="0" lang="en-US" sz="1800" u="none" cap="none" strike="noStrike">
                <a:solidFill>
                  <a:srgbClr val="3B3835"/>
                </a:solidFill>
                <a:latin typeface="Helvetica Neue"/>
                <a:ea typeface="Helvetica Neue"/>
                <a:cs typeface="Helvetica Neue"/>
                <a:sym typeface="Helvetica Neue"/>
              </a:rPr>
              <a:t>When the receiving UART detects the high to low voltage transition, it begins reading the bits in the data frame at the frequency of the baud rate.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53" name="Google Shape;253;p21"/>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54" name="Google Shape;25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1"/>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56" name="Google Shape;256;p21"/>
          <p:cNvSpPr/>
          <p:nvPr/>
        </p:nvSpPr>
        <p:spPr>
          <a:xfrm>
            <a:off x="1003300" y="3961010"/>
            <a:ext cx="103505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DATA FRAME: </a:t>
            </a:r>
            <a:r>
              <a:rPr b="0" i="0" lang="en-US" sz="1800" u="none" cap="none" strike="noStrike">
                <a:solidFill>
                  <a:schemeClr val="dk1"/>
                </a:solidFill>
                <a:latin typeface="Calibri"/>
                <a:ea typeface="Calibri"/>
                <a:cs typeface="Calibri"/>
                <a:sym typeface="Calibri"/>
              </a:rPr>
              <a:t>The data frame contains the actual data being transferred. It can be 5 bits up to 8 bits long if a parity bit is used.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no parity bit is used, the data frame can be 9 bits long. In most cases, the data is sent with the least significant bit first.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62" name="Google Shape;262;p22"/>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63" name="Google Shape;26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22"/>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5" name="Google Shape;265;p22"/>
          <p:cNvSpPr/>
          <p:nvPr/>
        </p:nvSpPr>
        <p:spPr>
          <a:xfrm>
            <a:off x="1003300" y="3961010"/>
            <a:ext cx="103505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PARITY: </a:t>
            </a:r>
            <a:r>
              <a:rPr lang="en-US" sz="1800">
                <a:solidFill>
                  <a:schemeClr val="dk1"/>
                </a:solidFill>
                <a:latin typeface="Calibri"/>
                <a:ea typeface="Calibri"/>
                <a:cs typeface="Calibri"/>
                <a:sym typeface="Calibri"/>
              </a:rPr>
              <a:t>Parity describes the evenness or oddness of a number.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parity bit is a way for the receiving UART to tell if any data has changed during transmission(Bits can be changed by electromagnetic radiation, mismatched baud rates, or long distance data transfers).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the receiving UART reads the data frame, it counts the number of bits with a value of 1 and checks if the total is an even or odd number.</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If the parity bit is a 0 (even parity), the 1 bits in the data frame should total to an even number. If the parity bit is a 1 (odd parity).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71" name="Google Shape;271;p23"/>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72" name="Google Shape;2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74" name="Google Shape;274;p23"/>
          <p:cNvSpPr/>
          <p:nvPr/>
        </p:nvSpPr>
        <p:spPr>
          <a:xfrm>
            <a:off x="1003300" y="4092554"/>
            <a:ext cx="1035050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STOP BITS:</a:t>
            </a:r>
            <a:r>
              <a:rPr lang="en-US" sz="1800">
                <a:solidFill>
                  <a:schemeClr val="dk1"/>
                </a:solidFill>
                <a:latin typeface="Calibri"/>
                <a:ea typeface="Calibri"/>
                <a:cs typeface="Calibri"/>
                <a:sym typeface="Calibri"/>
              </a:rPr>
              <a:t> To signal the end of the data packet, the sending UART drives the data transmission line from a low voltage to a high voltage for at least two bit durations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a:p>
        </p:txBody>
      </p:sp>
      <p:sp>
        <p:nvSpPr>
          <p:cNvPr id="280" name="Google Shape;28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82" name="Google Shape;28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transmitting UART receives data in parallel from the data bus.</a:t>
            </a:r>
            <a:endParaRPr/>
          </a:p>
        </p:txBody>
      </p:sp>
      <p:pic>
        <p:nvPicPr>
          <p:cNvPr id="283" name="Google Shape;283;p24"/>
          <p:cNvPicPr preferRelativeResize="0"/>
          <p:nvPr/>
        </p:nvPicPr>
        <p:blipFill rotWithShape="1">
          <a:blip r:embed="rId3">
            <a:alphaModFix/>
          </a:blip>
          <a:srcRect b="0" l="0" r="0" t="0"/>
          <a:stretch/>
        </p:blipFill>
        <p:spPr>
          <a:xfrm>
            <a:off x="4076471" y="2249967"/>
            <a:ext cx="4229329" cy="41063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289" name="Google Shape;2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2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91" name="Google Shape;29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transmitting UART adds the start bit, parity bit, and the stop bit(s) to the data frame.</a:t>
            </a:r>
            <a:endParaRPr/>
          </a:p>
        </p:txBody>
      </p:sp>
      <p:pic>
        <p:nvPicPr>
          <p:cNvPr id="292" name="Google Shape;292;p25"/>
          <p:cNvPicPr preferRelativeResize="0"/>
          <p:nvPr/>
        </p:nvPicPr>
        <p:blipFill rotWithShape="1">
          <a:blip r:embed="rId3">
            <a:alphaModFix/>
          </a:blip>
          <a:srcRect b="0" l="0" r="0" t="0"/>
          <a:stretch/>
        </p:blipFill>
        <p:spPr>
          <a:xfrm>
            <a:off x="3168254" y="2785590"/>
            <a:ext cx="5677692" cy="33913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298" name="Google Shape;29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00" name="Google Shape;30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entire packet is sent serially from the transmitting UART to the receiving UART. The receiving UART samples the data line at the pre-configured baud rate.</a:t>
            </a:r>
            <a:endParaRPr/>
          </a:p>
        </p:txBody>
      </p:sp>
      <p:pic>
        <p:nvPicPr>
          <p:cNvPr id="301" name="Google Shape;301;p26"/>
          <p:cNvPicPr preferRelativeResize="0"/>
          <p:nvPr/>
        </p:nvPicPr>
        <p:blipFill rotWithShape="1">
          <a:blip r:embed="rId3">
            <a:alphaModFix/>
          </a:blip>
          <a:srcRect b="0" l="0" r="0" t="0"/>
          <a:stretch/>
        </p:blipFill>
        <p:spPr>
          <a:xfrm>
            <a:off x="4470400" y="3071039"/>
            <a:ext cx="6692900" cy="3105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307" name="Google Shape;30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8" name="Google Shape;308;p2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09" name="Google Shape;30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receiving UART discards the start bit, parity bit, and stop bit from the data frame.</a:t>
            </a:r>
            <a:endParaRPr/>
          </a:p>
        </p:txBody>
      </p:sp>
      <p:pic>
        <p:nvPicPr>
          <p:cNvPr id="310" name="Google Shape;310;p27"/>
          <p:cNvPicPr preferRelativeResize="0"/>
          <p:nvPr/>
        </p:nvPicPr>
        <p:blipFill rotWithShape="1">
          <a:blip r:embed="rId3">
            <a:alphaModFix/>
          </a:blip>
          <a:srcRect b="0" l="0" r="0" t="0"/>
          <a:stretch/>
        </p:blipFill>
        <p:spPr>
          <a:xfrm>
            <a:off x="3790554" y="2785590"/>
            <a:ext cx="5677692" cy="33913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316" name="Google Shape;3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2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18" name="Google Shape;31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receiving UART converts the serial data back into parallel and transfers it to the data bus on the receiving end.</a:t>
            </a:r>
            <a:endParaRPr/>
          </a:p>
        </p:txBody>
      </p:sp>
      <p:pic>
        <p:nvPicPr>
          <p:cNvPr id="319" name="Google Shape;319;p28"/>
          <p:cNvPicPr preferRelativeResize="0"/>
          <p:nvPr/>
        </p:nvPicPr>
        <p:blipFill rotWithShape="1">
          <a:blip r:embed="rId3">
            <a:alphaModFix/>
          </a:blip>
          <a:srcRect b="0" l="0" r="0" t="0"/>
          <a:stretch/>
        </p:blipFill>
        <p:spPr>
          <a:xfrm>
            <a:off x="2972964" y="2582418"/>
            <a:ext cx="6068272" cy="39564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325" name="Google Shape;325;p2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cap="none"/>
              <a:t>ADVANTAGES</a:t>
            </a:r>
            <a:endParaRPr/>
          </a:p>
          <a:p>
            <a:pPr indent="-228600" lvl="0" marL="228600" rtl="0" algn="l">
              <a:lnSpc>
                <a:spcPct val="90000"/>
              </a:lnSpc>
              <a:spcBef>
                <a:spcPts val="1000"/>
              </a:spcBef>
              <a:spcAft>
                <a:spcPts val="0"/>
              </a:spcAft>
              <a:buClr>
                <a:schemeClr val="dk1"/>
              </a:buClr>
              <a:buSzPts val="2400"/>
              <a:buChar char="•"/>
            </a:pPr>
            <a:r>
              <a:rPr lang="en-US" sz="2400"/>
              <a:t>Only uses two wires</a:t>
            </a:r>
            <a:endParaRPr/>
          </a:p>
          <a:p>
            <a:pPr indent="-228600" lvl="0" marL="228600" rtl="0" algn="l">
              <a:lnSpc>
                <a:spcPct val="90000"/>
              </a:lnSpc>
              <a:spcBef>
                <a:spcPts val="1000"/>
              </a:spcBef>
              <a:spcAft>
                <a:spcPts val="0"/>
              </a:spcAft>
              <a:buClr>
                <a:schemeClr val="dk1"/>
              </a:buClr>
              <a:buSzPts val="2400"/>
              <a:buChar char="•"/>
            </a:pPr>
            <a:r>
              <a:rPr lang="en-US" sz="2400"/>
              <a:t>No clock signal is necessary</a:t>
            </a:r>
            <a:endParaRPr/>
          </a:p>
          <a:p>
            <a:pPr indent="-228600" lvl="0" marL="228600" rtl="0" algn="l">
              <a:lnSpc>
                <a:spcPct val="90000"/>
              </a:lnSpc>
              <a:spcBef>
                <a:spcPts val="1000"/>
              </a:spcBef>
              <a:spcAft>
                <a:spcPts val="0"/>
              </a:spcAft>
              <a:buClr>
                <a:schemeClr val="dk1"/>
              </a:buClr>
              <a:buSzPts val="2400"/>
              <a:buChar char="•"/>
            </a:pPr>
            <a:r>
              <a:rPr lang="en-US" sz="2400"/>
              <a:t>Has a parity bit to allow for error checking</a:t>
            </a:r>
            <a:endParaRPr/>
          </a:p>
          <a:p>
            <a:pPr indent="-228600" lvl="0" marL="228600" rtl="0" algn="l">
              <a:lnSpc>
                <a:spcPct val="90000"/>
              </a:lnSpc>
              <a:spcBef>
                <a:spcPts val="1000"/>
              </a:spcBef>
              <a:spcAft>
                <a:spcPts val="0"/>
              </a:spcAft>
              <a:buClr>
                <a:schemeClr val="dk1"/>
              </a:buClr>
              <a:buSzPts val="2400"/>
              <a:buChar char="•"/>
            </a:pPr>
            <a:r>
              <a:rPr lang="en-US" sz="2400"/>
              <a:t>The structure of the data packet can be changed as long as both sides are set up for it</a:t>
            </a:r>
            <a:endParaRPr/>
          </a:p>
          <a:p>
            <a:pPr indent="-228600" lvl="0" marL="228600" rtl="0" algn="l">
              <a:lnSpc>
                <a:spcPct val="90000"/>
              </a:lnSpc>
              <a:spcBef>
                <a:spcPts val="1000"/>
              </a:spcBef>
              <a:spcAft>
                <a:spcPts val="0"/>
              </a:spcAft>
              <a:buClr>
                <a:schemeClr val="dk1"/>
              </a:buClr>
              <a:buSzPts val="2400"/>
              <a:buChar char="•"/>
            </a:pPr>
            <a:r>
              <a:rPr lang="en-US" sz="2400"/>
              <a:t>Well documented and widely used method</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cap="none"/>
              <a:t>DISADVANTAGES</a:t>
            </a:r>
            <a:endParaRPr/>
          </a:p>
          <a:p>
            <a:pPr indent="-228600" lvl="0" marL="228600" rtl="0" algn="l">
              <a:lnSpc>
                <a:spcPct val="90000"/>
              </a:lnSpc>
              <a:spcBef>
                <a:spcPts val="1000"/>
              </a:spcBef>
              <a:spcAft>
                <a:spcPts val="0"/>
              </a:spcAft>
              <a:buClr>
                <a:schemeClr val="dk1"/>
              </a:buClr>
              <a:buSzPts val="2400"/>
              <a:buChar char="•"/>
            </a:pPr>
            <a:r>
              <a:rPr lang="en-US" sz="2400"/>
              <a:t>The size of the data frame is limited to a maximum of 9 bits</a:t>
            </a:r>
            <a:endParaRPr/>
          </a:p>
          <a:p>
            <a:pPr indent="-228600" lvl="0" marL="228600" rtl="0" algn="l">
              <a:lnSpc>
                <a:spcPct val="90000"/>
              </a:lnSpc>
              <a:spcBef>
                <a:spcPts val="1000"/>
              </a:spcBef>
              <a:spcAft>
                <a:spcPts val="0"/>
              </a:spcAft>
              <a:buClr>
                <a:schemeClr val="dk1"/>
              </a:buClr>
              <a:buSzPts val="2400"/>
              <a:buChar char="•"/>
            </a:pPr>
            <a:r>
              <a:rPr lang="en-US" sz="2400"/>
              <a:t>Doesn’t support multiple slave or multiple master systems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
        <p:nvSpPr>
          <p:cNvPr id="326" name="Google Shape;3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2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Peripheral Interface (SPI)</a:t>
            </a:r>
            <a:endParaRPr/>
          </a:p>
        </p:txBody>
      </p:sp>
      <p:sp>
        <p:nvSpPr>
          <p:cNvPr id="104" name="Google Shape;104;p3"/>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US" sz="2590"/>
              <a:t> SPI stands for Serial Peripheral Interface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Used for moving data simply and quickly from one device to another</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Master-Slave(Multiple Slaves, Single Master)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Synchronous transmission</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Synchronous- Data clocked with Clock Signal</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Data Rate-10mbps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Full Duplex Protocol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Low power than I2C (no need of Pull ups)</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Supports Single master and multiple slaves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No hardware slave acknowledgement</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p:txBody>
      </p:sp>
      <p:sp>
        <p:nvSpPr>
          <p:cNvPr id="105" name="Google Shape;1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838200" y="365125"/>
            <a:ext cx="10515600" cy="1325563"/>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pic>
        <p:nvPicPr>
          <p:cNvPr id="333" name="Google Shape;333;p30"/>
          <p:cNvPicPr preferRelativeResize="0"/>
          <p:nvPr>
            <p:ph idx="1" type="body"/>
          </p:nvPr>
        </p:nvPicPr>
        <p:blipFill rotWithShape="1">
          <a:blip r:embed="rId4">
            <a:alphaModFix/>
          </a:blip>
          <a:srcRect b="0" l="0" r="0" t="0"/>
          <a:stretch/>
        </p:blipFill>
        <p:spPr>
          <a:xfrm>
            <a:off x="2285468" y="2134133"/>
            <a:ext cx="7621064" cy="37343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39" name="Google Shape;339;p31"/>
          <p:cNvSpPr txBox="1"/>
          <p:nvPr>
            <p:ph idx="1" type="body"/>
          </p:nvPr>
        </p:nvSpPr>
        <p:spPr>
          <a:xfrm>
            <a:off x="900113" y="1219200"/>
            <a:ext cx="9539287"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635"/>
              <a:buChar char="•"/>
            </a:pPr>
            <a:r>
              <a:rPr lang="en-US" sz="2635"/>
              <a:t>I2C is not only used on single boards but also to connect components which are linked via cable. Simplicity and flexibility are key characteristics that make this bus attractive to many applications.</a:t>
            </a:r>
            <a:endParaRPr/>
          </a:p>
          <a:p>
            <a:pPr indent="0" lvl="0" marL="0" rtl="0" algn="l">
              <a:lnSpc>
                <a:spcPct val="70000"/>
              </a:lnSpc>
              <a:spcBef>
                <a:spcPts val="1200"/>
              </a:spcBef>
              <a:spcAft>
                <a:spcPts val="0"/>
              </a:spcAft>
              <a:buClr>
                <a:schemeClr val="dk1"/>
              </a:buClr>
              <a:buSzPts val="2635"/>
              <a:buNone/>
            </a:pPr>
            <a:r>
              <a:rPr b="1" lang="en-US" sz="2635"/>
              <a:t>Most significant features include:</a:t>
            </a:r>
            <a:endParaRPr/>
          </a:p>
          <a:p>
            <a:pPr indent="-228600" lvl="0" marL="228600" rtl="0" algn="l">
              <a:lnSpc>
                <a:spcPct val="70000"/>
              </a:lnSpc>
              <a:spcBef>
                <a:spcPts val="1200"/>
              </a:spcBef>
              <a:spcAft>
                <a:spcPts val="0"/>
              </a:spcAft>
              <a:buClr>
                <a:schemeClr val="dk1"/>
              </a:buClr>
              <a:buSzPts val="2635"/>
              <a:buChar char="•"/>
            </a:pPr>
            <a:r>
              <a:rPr lang="en-US" sz="2635"/>
              <a:t>Only two bus lines are required: SDA (Serial Data), SCL (Serial Clock)</a:t>
            </a:r>
            <a:endParaRPr/>
          </a:p>
          <a:p>
            <a:pPr indent="-228600" lvl="0" marL="228600" rtl="0" algn="l">
              <a:lnSpc>
                <a:spcPct val="70000"/>
              </a:lnSpc>
              <a:spcBef>
                <a:spcPts val="1200"/>
              </a:spcBef>
              <a:spcAft>
                <a:spcPts val="0"/>
              </a:spcAft>
              <a:buClr>
                <a:schemeClr val="dk1"/>
              </a:buClr>
              <a:buSzPts val="2635"/>
              <a:buChar char="•"/>
            </a:pPr>
            <a:r>
              <a:rPr lang="en-US" sz="2635"/>
              <a:t>No strict baud rate requirements like for instance with RS232, the master generates a bus clock</a:t>
            </a:r>
            <a:endParaRPr/>
          </a:p>
          <a:p>
            <a:pPr indent="-228600" lvl="0" marL="228600" rtl="0" algn="l">
              <a:lnSpc>
                <a:spcPct val="70000"/>
              </a:lnSpc>
              <a:spcBef>
                <a:spcPts val="1200"/>
              </a:spcBef>
              <a:spcAft>
                <a:spcPts val="0"/>
              </a:spcAft>
              <a:buClr>
                <a:schemeClr val="dk1"/>
              </a:buClr>
              <a:buSzPts val="2635"/>
              <a:buChar char="•"/>
            </a:pPr>
            <a:r>
              <a:rPr lang="en-US" sz="2635"/>
              <a:t>Simple master/slave relationships exist between all components</a:t>
            </a:r>
            <a:br>
              <a:rPr lang="en-US" sz="2635"/>
            </a:br>
            <a:r>
              <a:rPr lang="en-US" sz="2635"/>
              <a:t>Each device connected to the bus is software-addressable by a unique address</a:t>
            </a:r>
            <a:endParaRPr/>
          </a:p>
          <a:p>
            <a:pPr indent="-228600" lvl="0" marL="228600" rtl="0" algn="l">
              <a:lnSpc>
                <a:spcPct val="70000"/>
              </a:lnSpc>
              <a:spcBef>
                <a:spcPts val="1200"/>
              </a:spcBef>
              <a:spcAft>
                <a:spcPts val="0"/>
              </a:spcAft>
              <a:buClr>
                <a:schemeClr val="dk1"/>
              </a:buClr>
              <a:buSzPts val="2635"/>
              <a:buChar char="•"/>
            </a:pPr>
            <a:r>
              <a:rPr lang="en-US" sz="2635"/>
              <a:t>I2C is a true multi-master bus providing arbitration and collision detection</a:t>
            </a:r>
            <a:endParaRPr/>
          </a:p>
          <a:p>
            <a:pPr indent="0" lvl="0" marL="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pic>
        <p:nvPicPr>
          <p:cNvPr id="345" name="Google Shape;345;p32"/>
          <p:cNvPicPr preferRelativeResize="0"/>
          <p:nvPr>
            <p:ph idx="1" type="body"/>
          </p:nvPr>
        </p:nvPicPr>
        <p:blipFill rotWithShape="1">
          <a:blip r:embed="rId4">
            <a:alphaModFix/>
          </a:blip>
          <a:srcRect b="0" l="0" r="0" t="0"/>
          <a:stretch/>
        </p:blipFill>
        <p:spPr>
          <a:xfrm>
            <a:off x="2708988" y="1447800"/>
            <a:ext cx="7231224" cy="457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
        <p:nvSpPr>
          <p:cNvPr id="351" name="Google Shape;35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Introduction to I2C - Message, Frame, and Bit" id="352" name="Google Shape;352;p33">
            <a:hlinkClick r:id="rId4"/>
          </p:cNvPr>
          <p:cNvPicPr preferRelativeResize="0"/>
          <p:nvPr/>
        </p:nvPicPr>
        <p:blipFill rotWithShape="1">
          <a:blip r:embed="rId5">
            <a:alphaModFix/>
          </a:blip>
          <a:srcRect b="0" l="0" r="0" t="0"/>
          <a:stretch/>
        </p:blipFill>
        <p:spPr>
          <a:xfrm>
            <a:off x="1930400" y="1943735"/>
            <a:ext cx="8966200" cy="32632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34"/>
          <p:cNvPicPr preferRelativeResize="0"/>
          <p:nvPr>
            <p:ph idx="1" type="body"/>
          </p:nvPr>
        </p:nvPicPr>
        <p:blipFill rotWithShape="1">
          <a:blip r:embed="rId3">
            <a:alphaModFix/>
          </a:blip>
          <a:srcRect b="0" l="0" r="0" t="0"/>
          <a:stretch/>
        </p:blipFill>
        <p:spPr>
          <a:xfrm>
            <a:off x="1938634" y="762000"/>
            <a:ext cx="8272166" cy="533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5"/>
          <p:cNvPicPr preferRelativeResize="0"/>
          <p:nvPr>
            <p:ph idx="1" type="body"/>
          </p:nvPr>
        </p:nvPicPr>
        <p:blipFill rotWithShape="1">
          <a:blip r:embed="rId3">
            <a:alphaModFix/>
          </a:blip>
          <a:srcRect b="0" l="0" r="0" t="0"/>
          <a:stretch/>
        </p:blipFill>
        <p:spPr>
          <a:xfrm>
            <a:off x="644839" y="1739483"/>
            <a:ext cx="6192608" cy="4504155"/>
          </a:xfrm>
          <a:prstGeom prst="rect">
            <a:avLst/>
          </a:prstGeom>
          <a:noFill/>
          <a:ln>
            <a:noFill/>
          </a:ln>
        </p:spPr>
      </p:pic>
      <p:pic>
        <p:nvPicPr>
          <p:cNvPr id="363" name="Google Shape;363;p35"/>
          <p:cNvPicPr preferRelativeResize="0"/>
          <p:nvPr/>
        </p:nvPicPr>
        <p:blipFill rotWithShape="1">
          <a:blip r:embed="rId4">
            <a:alphaModFix/>
          </a:blip>
          <a:srcRect b="0" l="0" r="0" t="0"/>
          <a:stretch/>
        </p:blipFill>
        <p:spPr>
          <a:xfrm>
            <a:off x="6684069" y="1691636"/>
            <a:ext cx="4883453" cy="4504155"/>
          </a:xfrm>
          <a:prstGeom prst="rect">
            <a:avLst/>
          </a:prstGeom>
          <a:noFill/>
          <a:ln>
            <a:noFill/>
          </a:ln>
        </p:spPr>
      </p:pic>
      <p:sp>
        <p:nvSpPr>
          <p:cNvPr id="364" name="Google Shape;364;p35"/>
          <p:cNvSpPr txBox="1"/>
          <p:nvPr>
            <p:ph type="title"/>
          </p:nvPr>
        </p:nvSpPr>
        <p:spPr>
          <a:xfrm>
            <a:off x="352425" y="207963"/>
            <a:ext cx="10515600" cy="1325563"/>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70" name="Google Shape;370;p36"/>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I2C Protocol (Basics) Messages are broken up into two types of frame:</a:t>
            </a:r>
            <a:endParaRPr/>
          </a:p>
          <a:p>
            <a:pPr indent="0" lvl="0" marL="0" rtl="0" algn="l">
              <a:lnSpc>
                <a:spcPct val="90000"/>
              </a:lnSpc>
              <a:spcBef>
                <a:spcPts val="1000"/>
              </a:spcBef>
              <a:spcAft>
                <a:spcPts val="0"/>
              </a:spcAft>
              <a:buClr>
                <a:schemeClr val="dk1"/>
              </a:buClr>
              <a:buSzPts val="2800"/>
              <a:buNone/>
            </a:pPr>
            <a:r>
              <a:rPr lang="en-US"/>
              <a:t> • Address frame: The master indicates the slave to which the message is being sent </a:t>
            </a:r>
            <a:endParaRPr/>
          </a:p>
          <a:p>
            <a:pPr indent="0" lvl="0" marL="0" rtl="0" algn="l">
              <a:lnSpc>
                <a:spcPct val="90000"/>
              </a:lnSpc>
              <a:spcBef>
                <a:spcPts val="1000"/>
              </a:spcBef>
              <a:spcAft>
                <a:spcPts val="0"/>
              </a:spcAft>
              <a:buClr>
                <a:schemeClr val="dk1"/>
              </a:buClr>
              <a:buSzPts val="2800"/>
              <a:buNone/>
            </a:pPr>
            <a:r>
              <a:rPr lang="en-US"/>
              <a:t>• Data frame: These are 8-bit data messages passed from master to slave or vice versa. </a:t>
            </a:r>
            <a:endParaRPr/>
          </a:p>
          <a:p>
            <a:pPr indent="0" lvl="0" marL="0" rtl="0" algn="l">
              <a:lnSpc>
                <a:spcPct val="90000"/>
              </a:lnSpc>
              <a:spcBef>
                <a:spcPts val="1000"/>
              </a:spcBef>
              <a:spcAft>
                <a:spcPts val="0"/>
              </a:spcAft>
              <a:buClr>
                <a:schemeClr val="dk1"/>
              </a:buClr>
              <a:buSzPts val="2800"/>
              <a:buNone/>
            </a:pPr>
            <a:r>
              <a:rPr lang="en-US"/>
              <a:t>Data is placed on the SDA line after SCL goes low, and is sampled after the SCL line goes high.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76" name="Google Shape;376;p37"/>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Start Condition </a:t>
            </a:r>
            <a:endParaRPr/>
          </a:p>
          <a:p>
            <a:pPr indent="0" lvl="0" marL="0" rtl="0" algn="l">
              <a:lnSpc>
                <a:spcPct val="90000"/>
              </a:lnSpc>
              <a:spcBef>
                <a:spcPts val="1000"/>
              </a:spcBef>
              <a:spcAft>
                <a:spcPts val="0"/>
              </a:spcAft>
              <a:buClr>
                <a:schemeClr val="dk1"/>
              </a:buClr>
              <a:buSzPts val="2800"/>
              <a:buNone/>
            </a:pPr>
            <a:r>
              <a:rPr lang="en-US"/>
              <a:t>• To initiate the address frame, the master device leaves SCL high and pulls SDA low. </a:t>
            </a:r>
            <a:endParaRPr/>
          </a:p>
          <a:p>
            <a:pPr indent="0" lvl="0" marL="0" rtl="0" algn="l">
              <a:lnSpc>
                <a:spcPct val="90000"/>
              </a:lnSpc>
              <a:spcBef>
                <a:spcPts val="1000"/>
              </a:spcBef>
              <a:spcAft>
                <a:spcPts val="0"/>
              </a:spcAft>
              <a:buClr>
                <a:schemeClr val="dk1"/>
              </a:buClr>
              <a:buSzPts val="2800"/>
              <a:buNone/>
            </a:pPr>
            <a:r>
              <a:rPr lang="en-US"/>
              <a:t>• This puts all slave devices on notice that a transmission is about to start. </a:t>
            </a:r>
            <a:endParaRPr/>
          </a:p>
          <a:p>
            <a:pPr indent="0" lvl="0" marL="0" rtl="0" algn="l">
              <a:lnSpc>
                <a:spcPct val="90000"/>
              </a:lnSpc>
              <a:spcBef>
                <a:spcPts val="1000"/>
              </a:spcBef>
              <a:spcAft>
                <a:spcPts val="0"/>
              </a:spcAft>
              <a:buClr>
                <a:schemeClr val="dk1"/>
              </a:buClr>
              <a:buSzPts val="2800"/>
              <a:buNone/>
            </a:pPr>
            <a:r>
              <a:rPr lang="en-US"/>
              <a:t>• If two master devices wish to take ownership of the bus at one time, whichever device pulls SDA low first wins the race and gains control of the bus. </a:t>
            </a:r>
            <a:endParaRPr/>
          </a:p>
          <a:p>
            <a:pPr indent="0" lvl="0" marL="0" rtl="0" algn="l">
              <a:lnSpc>
                <a:spcPct val="90000"/>
              </a:lnSpc>
              <a:spcBef>
                <a:spcPts val="1000"/>
              </a:spcBef>
              <a:spcAft>
                <a:spcPts val="0"/>
              </a:spcAft>
              <a:buClr>
                <a:schemeClr val="dk1"/>
              </a:buClr>
              <a:buSzPts val="2800"/>
              <a:buNone/>
            </a:pPr>
            <a:r>
              <a:rPr lang="en-US"/>
              <a:t>• It is possible to issue repeated starts, initiating a new communication sequence without relinquishing control of the bus to other masters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82" name="Google Shape;382;p38"/>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Address Frame </a:t>
            </a:r>
            <a:endParaRPr/>
          </a:p>
          <a:p>
            <a:pPr indent="0" lvl="0" marL="0" rtl="0" algn="l">
              <a:lnSpc>
                <a:spcPct val="90000"/>
              </a:lnSpc>
              <a:spcBef>
                <a:spcPts val="1000"/>
              </a:spcBef>
              <a:spcAft>
                <a:spcPts val="0"/>
              </a:spcAft>
              <a:buClr>
                <a:schemeClr val="dk1"/>
              </a:buClr>
              <a:buSzPts val="2800"/>
              <a:buNone/>
            </a:pPr>
            <a:r>
              <a:rPr lang="en-US"/>
              <a:t>• The address frame is always first in any new communication sequence. </a:t>
            </a:r>
            <a:endParaRPr/>
          </a:p>
          <a:p>
            <a:pPr indent="0" lvl="0" marL="0" rtl="0" algn="l">
              <a:lnSpc>
                <a:spcPct val="90000"/>
              </a:lnSpc>
              <a:spcBef>
                <a:spcPts val="1000"/>
              </a:spcBef>
              <a:spcAft>
                <a:spcPts val="0"/>
              </a:spcAft>
              <a:buClr>
                <a:schemeClr val="dk1"/>
              </a:buClr>
              <a:buSzPts val="2800"/>
              <a:buNone/>
            </a:pPr>
            <a:r>
              <a:rPr lang="en-US"/>
              <a:t>• For a 7-bit address, the address is clocked out most significant bit (MSB) first, followed by a R/W bit indicating whether this is a read (1) or write (0) operation.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88" name="Google Shape;388;p39"/>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NACK/ACK bit </a:t>
            </a:r>
            <a:endParaRPr/>
          </a:p>
          <a:p>
            <a:pPr indent="0" lvl="0" marL="0" rtl="0" algn="l">
              <a:lnSpc>
                <a:spcPct val="90000"/>
              </a:lnSpc>
              <a:spcBef>
                <a:spcPts val="1000"/>
              </a:spcBef>
              <a:spcAft>
                <a:spcPts val="0"/>
              </a:spcAft>
              <a:buClr>
                <a:schemeClr val="dk1"/>
              </a:buClr>
              <a:buSzPts val="2800"/>
              <a:buNone/>
            </a:pPr>
            <a:r>
              <a:rPr lang="en-US"/>
              <a:t>• It is the 9th bit of the frame </a:t>
            </a:r>
            <a:endParaRPr/>
          </a:p>
          <a:p>
            <a:pPr indent="0" lvl="0" marL="0" rtl="0" algn="l">
              <a:lnSpc>
                <a:spcPct val="90000"/>
              </a:lnSpc>
              <a:spcBef>
                <a:spcPts val="1000"/>
              </a:spcBef>
              <a:spcAft>
                <a:spcPts val="0"/>
              </a:spcAft>
              <a:buClr>
                <a:schemeClr val="dk1"/>
              </a:buClr>
              <a:buSzPts val="2800"/>
              <a:buNone/>
            </a:pPr>
            <a:r>
              <a:rPr lang="en-US"/>
              <a:t>• This is the case for all frames (data or address). </a:t>
            </a:r>
            <a:endParaRPr/>
          </a:p>
          <a:p>
            <a:pPr indent="0" lvl="0" marL="0" rtl="0" algn="l">
              <a:lnSpc>
                <a:spcPct val="90000"/>
              </a:lnSpc>
              <a:spcBef>
                <a:spcPts val="1000"/>
              </a:spcBef>
              <a:spcAft>
                <a:spcPts val="0"/>
              </a:spcAft>
              <a:buClr>
                <a:schemeClr val="dk1"/>
              </a:buClr>
              <a:buSzPts val="2800"/>
              <a:buNone/>
            </a:pPr>
            <a:r>
              <a:rPr lang="en-US"/>
              <a:t>• Once the first 8 bits of the frame are sent, the receiving device is given control over SDA. </a:t>
            </a:r>
            <a:endParaRPr/>
          </a:p>
          <a:p>
            <a:pPr indent="0" lvl="0" marL="0" rtl="0" algn="l">
              <a:lnSpc>
                <a:spcPct val="90000"/>
              </a:lnSpc>
              <a:spcBef>
                <a:spcPts val="1000"/>
              </a:spcBef>
              <a:spcAft>
                <a:spcPts val="0"/>
              </a:spcAft>
              <a:buClr>
                <a:schemeClr val="dk1"/>
              </a:buClr>
              <a:buSzPts val="2800"/>
              <a:buNone/>
            </a:pPr>
            <a:r>
              <a:rPr lang="en-US"/>
              <a:t>• If the receiving device does not pull the SDA line low before the 9th clock pulse, it can be inferred that the receiving device either did not receive the data or did not know how to parse the message. • In that case, the exchange halts, and it’s up to the master of the system to decide how to proceed.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Master – Slave Protocol</a:t>
            </a:r>
            <a:endParaRPr/>
          </a:p>
        </p:txBody>
      </p:sp>
      <p:sp>
        <p:nvSpPr>
          <p:cNvPr id="112" name="Google Shape;112;p4"/>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Simple SPI Protocol Specifies 4 Signal Wires </a:t>
            </a:r>
            <a:endParaRPr/>
          </a:p>
          <a:p>
            <a:pPr indent="0" lvl="1" marL="457200" rtl="0" algn="l">
              <a:lnSpc>
                <a:spcPct val="90000"/>
              </a:lnSpc>
              <a:spcBef>
                <a:spcPts val="500"/>
              </a:spcBef>
              <a:spcAft>
                <a:spcPts val="0"/>
              </a:spcAft>
              <a:buClr>
                <a:schemeClr val="dk1"/>
              </a:buClr>
              <a:buSzPts val="2000"/>
              <a:buNone/>
            </a:pPr>
            <a:r>
              <a:rPr lang="en-US" sz="2000"/>
              <a:t>1. Master Out Slave In (MOSI) </a:t>
            </a:r>
            <a:endParaRPr/>
          </a:p>
          <a:p>
            <a:pPr indent="0" lvl="1" marL="457200" rtl="0" algn="l">
              <a:lnSpc>
                <a:spcPct val="90000"/>
              </a:lnSpc>
              <a:spcBef>
                <a:spcPts val="500"/>
              </a:spcBef>
              <a:spcAft>
                <a:spcPts val="0"/>
              </a:spcAft>
              <a:buClr>
                <a:schemeClr val="dk1"/>
              </a:buClr>
              <a:buSzPts val="2000"/>
              <a:buNone/>
            </a:pPr>
            <a:r>
              <a:rPr lang="en-US" sz="2000"/>
              <a:t>2. Master In Slave Out (MISO) </a:t>
            </a:r>
            <a:endParaRPr/>
          </a:p>
          <a:p>
            <a:pPr indent="0" lvl="1" marL="457200" rtl="0" algn="l">
              <a:lnSpc>
                <a:spcPct val="90000"/>
              </a:lnSpc>
              <a:spcBef>
                <a:spcPts val="500"/>
              </a:spcBef>
              <a:spcAft>
                <a:spcPts val="0"/>
              </a:spcAft>
              <a:buClr>
                <a:schemeClr val="dk1"/>
              </a:buClr>
              <a:buSzPts val="2000"/>
              <a:buNone/>
            </a:pPr>
            <a:r>
              <a:rPr lang="en-US" sz="2000"/>
              <a:t>3. Serial Clock (SCLK)</a:t>
            </a:r>
            <a:endParaRPr/>
          </a:p>
          <a:p>
            <a:pPr indent="0" lvl="1" marL="457200" rtl="0" algn="l">
              <a:lnSpc>
                <a:spcPct val="90000"/>
              </a:lnSpc>
              <a:spcBef>
                <a:spcPts val="500"/>
              </a:spcBef>
              <a:spcAft>
                <a:spcPts val="0"/>
              </a:spcAft>
              <a:buClr>
                <a:schemeClr val="dk1"/>
              </a:buClr>
              <a:buSzPts val="2000"/>
              <a:buNone/>
            </a:pPr>
            <a:r>
              <a:rPr lang="en-US" sz="2000"/>
              <a:t>4. Slave Select (SS)</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15" name="Google Shape;115;p4"/>
          <p:cNvPicPr preferRelativeResize="0"/>
          <p:nvPr/>
        </p:nvPicPr>
        <p:blipFill rotWithShape="1">
          <a:blip r:embed="rId3">
            <a:alphaModFix/>
          </a:blip>
          <a:srcRect b="0" l="0" r="0" t="0"/>
          <a:stretch/>
        </p:blipFill>
        <p:spPr>
          <a:xfrm>
            <a:off x="3524250" y="3043237"/>
            <a:ext cx="8096250" cy="3495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94" name="Google Shape;394;p40"/>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b="1" lang="en-US" sz="2380"/>
              <a:t>Data Frames </a:t>
            </a:r>
            <a:endParaRPr/>
          </a:p>
          <a:p>
            <a:pPr indent="0" lvl="0" marL="0" rtl="0" algn="l">
              <a:lnSpc>
                <a:spcPct val="80000"/>
              </a:lnSpc>
              <a:spcBef>
                <a:spcPts val="1000"/>
              </a:spcBef>
              <a:spcAft>
                <a:spcPts val="0"/>
              </a:spcAft>
              <a:buClr>
                <a:schemeClr val="dk1"/>
              </a:buClr>
              <a:buSzPts val="2380"/>
              <a:buNone/>
            </a:pPr>
            <a:r>
              <a:rPr lang="en-US" sz="2380"/>
              <a:t>• After the address frame has been sent, data can begin being transmitted. </a:t>
            </a:r>
            <a:endParaRPr/>
          </a:p>
          <a:p>
            <a:pPr indent="0" lvl="0" marL="0" rtl="0" algn="l">
              <a:lnSpc>
                <a:spcPct val="80000"/>
              </a:lnSpc>
              <a:spcBef>
                <a:spcPts val="1000"/>
              </a:spcBef>
              <a:spcAft>
                <a:spcPts val="0"/>
              </a:spcAft>
              <a:buClr>
                <a:schemeClr val="dk1"/>
              </a:buClr>
              <a:buSzPts val="2380"/>
              <a:buNone/>
            </a:pPr>
            <a:r>
              <a:rPr lang="en-US" sz="2380"/>
              <a:t>• The master will simply continue generating clock pulses at a regular interval, and the data will be placed on SDA by either the master or the slave, depending on whether the R/W bit indicated a read or write operation.</a:t>
            </a:r>
            <a:endParaRPr/>
          </a:p>
          <a:p>
            <a:pPr indent="0" lvl="0" marL="0" rtl="0" algn="l">
              <a:lnSpc>
                <a:spcPct val="80000"/>
              </a:lnSpc>
              <a:spcBef>
                <a:spcPts val="1000"/>
              </a:spcBef>
              <a:spcAft>
                <a:spcPts val="0"/>
              </a:spcAft>
              <a:buClr>
                <a:schemeClr val="dk1"/>
              </a:buClr>
              <a:buSzPts val="2380"/>
              <a:buNone/>
            </a:pPr>
            <a:r>
              <a:rPr b="1" lang="en-US" sz="2380"/>
              <a:t>Stop condition </a:t>
            </a:r>
            <a:endParaRPr/>
          </a:p>
          <a:p>
            <a:pPr indent="0" lvl="0" marL="0" rtl="0" algn="l">
              <a:lnSpc>
                <a:spcPct val="80000"/>
              </a:lnSpc>
              <a:spcBef>
                <a:spcPts val="1000"/>
              </a:spcBef>
              <a:spcAft>
                <a:spcPts val="0"/>
              </a:spcAft>
              <a:buClr>
                <a:schemeClr val="dk1"/>
              </a:buClr>
              <a:buSzPts val="2380"/>
              <a:buNone/>
            </a:pPr>
            <a:r>
              <a:rPr lang="en-US" sz="2380"/>
              <a:t>• Once all the data frames have been sent, the master will generate a stop condition. </a:t>
            </a:r>
            <a:endParaRPr/>
          </a:p>
          <a:p>
            <a:pPr indent="0" lvl="0" marL="0" rtl="0" algn="l">
              <a:lnSpc>
                <a:spcPct val="80000"/>
              </a:lnSpc>
              <a:spcBef>
                <a:spcPts val="1000"/>
              </a:spcBef>
              <a:spcAft>
                <a:spcPts val="0"/>
              </a:spcAft>
              <a:buClr>
                <a:schemeClr val="dk1"/>
              </a:buClr>
              <a:buSzPts val="2380"/>
              <a:buNone/>
            </a:pPr>
            <a:r>
              <a:rPr lang="en-US" sz="2380"/>
              <a:t>• Stop conditions are defined by a 0-&gt;1 (low to high) transition on SDA after a 0-&gt;1 transition on SCL, with SCL remaining high. </a:t>
            </a:r>
            <a:endParaRPr/>
          </a:p>
          <a:p>
            <a:pPr indent="0" lvl="0" marL="0" rtl="0" algn="l">
              <a:lnSpc>
                <a:spcPct val="80000"/>
              </a:lnSpc>
              <a:spcBef>
                <a:spcPts val="1000"/>
              </a:spcBef>
              <a:spcAft>
                <a:spcPts val="0"/>
              </a:spcAft>
              <a:buClr>
                <a:schemeClr val="dk1"/>
              </a:buClr>
              <a:buSzPts val="2380"/>
              <a:buNone/>
            </a:pPr>
            <a:r>
              <a:rPr lang="en-US" sz="2380"/>
              <a:t>• During normal data writing operation, the value on SDA should not change when SCL is high, to avoid false stop conditions.</a:t>
            </a:r>
            <a:endParaRPr/>
          </a:p>
          <a:p>
            <a:pPr indent="0" lvl="0" marL="0" rtl="0" algn="l">
              <a:lnSpc>
                <a:spcPct val="80000"/>
              </a:lnSpc>
              <a:spcBef>
                <a:spcPts val="1000"/>
              </a:spcBef>
              <a:spcAft>
                <a:spcPts val="0"/>
              </a:spcAft>
              <a:buClr>
                <a:schemeClr val="dk1"/>
              </a:buClr>
              <a:buSzPts val="2380"/>
              <a:buNone/>
            </a:pPr>
            <a:r>
              <a:rPr lang="en-US" sz="2380"/>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cap="none"/>
              <a:t>STEPS OF I2C DATA TRANSMISSION</a:t>
            </a:r>
            <a:endParaRPr/>
          </a:p>
        </p:txBody>
      </p:sp>
      <p:sp>
        <p:nvSpPr>
          <p:cNvPr id="400" name="Google Shape;400;p41"/>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en-US" sz="2380"/>
              <a:t>1. The master sends the start condition to every connected slave by switching the SDA line from a high voltage level to a low voltage level </a:t>
            </a:r>
            <a:r>
              <a:rPr i="1" lang="en-US" sz="2380"/>
              <a:t>before</a:t>
            </a:r>
            <a:r>
              <a:rPr lang="en-US" sz="2380"/>
              <a:t> switching the SCL line from high to low.</a:t>
            </a:r>
            <a:endParaRPr/>
          </a:p>
          <a:p>
            <a:pPr indent="0" lvl="0" marL="0" rtl="0" algn="l">
              <a:lnSpc>
                <a:spcPct val="70000"/>
              </a:lnSpc>
              <a:spcBef>
                <a:spcPts val="1000"/>
              </a:spcBef>
              <a:spcAft>
                <a:spcPts val="0"/>
              </a:spcAft>
              <a:buClr>
                <a:schemeClr val="dk1"/>
              </a:buClr>
              <a:buSzPts val="2380"/>
              <a:buNone/>
            </a:pPr>
            <a:r>
              <a:rPr lang="en-US" sz="2380"/>
              <a:t>2. The master sends each slave the 7 or 10 bit address of the slave it wants to communicate with, along with the read/write bit.</a:t>
            </a:r>
            <a:endParaRPr/>
          </a:p>
          <a:p>
            <a:pPr indent="0" lvl="0" marL="0" rtl="0" algn="l">
              <a:lnSpc>
                <a:spcPct val="70000"/>
              </a:lnSpc>
              <a:spcBef>
                <a:spcPts val="1000"/>
              </a:spcBef>
              <a:spcAft>
                <a:spcPts val="0"/>
              </a:spcAft>
              <a:buClr>
                <a:schemeClr val="dk1"/>
              </a:buClr>
              <a:buSzPts val="2380"/>
              <a:buNone/>
            </a:pPr>
            <a:r>
              <a:rPr lang="en-US" sz="2380"/>
              <a:t>3. 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a:p>
          <a:p>
            <a:pPr indent="0" lvl="0" marL="0" rtl="0" algn="l">
              <a:lnSpc>
                <a:spcPct val="70000"/>
              </a:lnSpc>
              <a:spcBef>
                <a:spcPts val="1000"/>
              </a:spcBef>
              <a:spcAft>
                <a:spcPts val="0"/>
              </a:spcAft>
              <a:buClr>
                <a:schemeClr val="dk1"/>
              </a:buClr>
              <a:buSzPts val="2380"/>
              <a:buNone/>
            </a:pPr>
            <a:r>
              <a:rPr lang="en-US" sz="2380"/>
              <a:t>4. The master sends or receives the data frame.</a:t>
            </a:r>
            <a:endParaRPr/>
          </a:p>
          <a:p>
            <a:pPr indent="0" lvl="0" marL="0" rtl="0" algn="l">
              <a:lnSpc>
                <a:spcPct val="70000"/>
              </a:lnSpc>
              <a:spcBef>
                <a:spcPts val="1000"/>
              </a:spcBef>
              <a:spcAft>
                <a:spcPts val="0"/>
              </a:spcAft>
              <a:buClr>
                <a:schemeClr val="dk1"/>
              </a:buClr>
              <a:buSzPts val="2380"/>
              <a:buNone/>
            </a:pPr>
            <a:r>
              <a:rPr lang="en-US" sz="2380"/>
              <a:t>5. After each data frame has been transferred, the receiving device returns another ACK bit to the sender to acknowledge successful receipt of the frame.</a:t>
            </a:r>
            <a:endParaRPr/>
          </a:p>
          <a:p>
            <a:pPr indent="0" lvl="0" marL="0" rtl="0" algn="l">
              <a:lnSpc>
                <a:spcPct val="70000"/>
              </a:lnSpc>
              <a:spcBef>
                <a:spcPts val="1000"/>
              </a:spcBef>
              <a:spcAft>
                <a:spcPts val="0"/>
              </a:spcAft>
              <a:buClr>
                <a:schemeClr val="dk1"/>
              </a:buClr>
              <a:buSzPts val="2380"/>
              <a:buNone/>
            </a:pPr>
            <a:r>
              <a:rPr lang="en-US" sz="2380"/>
              <a:t>6. To stop the data transmission, the master sends a stop condition to the slave by switching SCL high before switching SDA high.</a:t>
            </a:r>
            <a:br>
              <a:rPr lang="en-US" sz="2380" u="sng">
                <a:solidFill>
                  <a:schemeClr val="hlink"/>
                </a:solidFill>
                <a:hlinkClick r:id="rId3"/>
              </a:rPr>
            </a:br>
            <a:endParaRPr sz="238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2"/>
          <p:cNvPicPr preferRelativeResize="0"/>
          <p:nvPr>
            <p:ph idx="1" type="body"/>
          </p:nvPr>
        </p:nvPicPr>
        <p:blipFill rotWithShape="1">
          <a:blip r:embed="rId3">
            <a:alphaModFix/>
          </a:blip>
          <a:srcRect b="0" l="0" r="0" t="0"/>
          <a:stretch/>
        </p:blipFill>
        <p:spPr>
          <a:xfrm>
            <a:off x="644839" y="1739483"/>
            <a:ext cx="6192608" cy="4504155"/>
          </a:xfrm>
          <a:prstGeom prst="rect">
            <a:avLst/>
          </a:prstGeom>
          <a:noFill/>
          <a:ln>
            <a:noFill/>
          </a:ln>
        </p:spPr>
      </p:pic>
      <p:pic>
        <p:nvPicPr>
          <p:cNvPr id="406" name="Google Shape;406;p42"/>
          <p:cNvPicPr preferRelativeResize="0"/>
          <p:nvPr/>
        </p:nvPicPr>
        <p:blipFill rotWithShape="1">
          <a:blip r:embed="rId4">
            <a:alphaModFix/>
          </a:blip>
          <a:srcRect b="0" l="0" r="0" t="0"/>
          <a:stretch/>
        </p:blipFill>
        <p:spPr>
          <a:xfrm>
            <a:off x="6684069" y="1691636"/>
            <a:ext cx="4883453" cy="4504155"/>
          </a:xfrm>
          <a:prstGeom prst="rect">
            <a:avLst/>
          </a:prstGeom>
          <a:noFill/>
          <a:ln>
            <a:noFill/>
          </a:ln>
        </p:spPr>
      </p:pic>
      <p:sp>
        <p:nvSpPr>
          <p:cNvPr id="407" name="Google Shape;407;p42"/>
          <p:cNvSpPr txBox="1"/>
          <p:nvPr>
            <p:ph type="title"/>
          </p:nvPr>
        </p:nvSpPr>
        <p:spPr>
          <a:xfrm>
            <a:off x="352425" y="207963"/>
            <a:ext cx="10515600" cy="1325563"/>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pic>
        <p:nvPicPr>
          <p:cNvPr id="413" name="Google Shape;413;p43"/>
          <p:cNvPicPr preferRelativeResize="0"/>
          <p:nvPr>
            <p:ph idx="1" type="body"/>
          </p:nvPr>
        </p:nvPicPr>
        <p:blipFill rotWithShape="1">
          <a:blip r:embed="rId4">
            <a:alphaModFix/>
          </a:blip>
          <a:srcRect b="0" l="0" r="0" t="0"/>
          <a:stretch/>
        </p:blipFill>
        <p:spPr>
          <a:xfrm>
            <a:off x="698500" y="1430337"/>
            <a:ext cx="3733800" cy="4351338"/>
          </a:xfrm>
          <a:prstGeom prst="rect">
            <a:avLst/>
          </a:prstGeom>
          <a:noFill/>
          <a:ln>
            <a:noFill/>
          </a:ln>
        </p:spPr>
      </p:pic>
      <p:pic>
        <p:nvPicPr>
          <p:cNvPr id="414" name="Google Shape;414;p43"/>
          <p:cNvPicPr preferRelativeResize="0"/>
          <p:nvPr/>
        </p:nvPicPr>
        <p:blipFill rotWithShape="1">
          <a:blip r:embed="rId5">
            <a:alphaModFix/>
          </a:blip>
          <a:srcRect b="0" l="0" r="0" t="0"/>
          <a:stretch/>
        </p:blipFill>
        <p:spPr>
          <a:xfrm>
            <a:off x="7999987" y="1179437"/>
            <a:ext cx="2960113" cy="4853138"/>
          </a:xfrm>
          <a:prstGeom prst="rect">
            <a:avLst/>
          </a:prstGeom>
          <a:noFill/>
          <a:ln>
            <a:noFill/>
          </a:ln>
        </p:spPr>
      </p:pic>
      <p:sp>
        <p:nvSpPr>
          <p:cNvPr id="415" name="Google Shape;415;p43"/>
          <p:cNvSpPr txBox="1"/>
          <p:nvPr/>
        </p:nvSpPr>
        <p:spPr>
          <a:xfrm>
            <a:off x="1423078" y="5783969"/>
            <a:ext cx="30092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Single Master – Multiple Slave</a:t>
            </a:r>
            <a:endParaRPr/>
          </a:p>
        </p:txBody>
      </p:sp>
      <p:sp>
        <p:nvSpPr>
          <p:cNvPr id="416" name="Google Shape;416;p43"/>
          <p:cNvSpPr txBox="1"/>
          <p:nvPr/>
        </p:nvSpPr>
        <p:spPr>
          <a:xfrm>
            <a:off x="7950878" y="5847909"/>
            <a:ext cx="3243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Master – Multiple Slave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243840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Advantages</a:t>
            </a:r>
            <a:endParaRPr/>
          </a:p>
        </p:txBody>
      </p:sp>
      <p:sp>
        <p:nvSpPr>
          <p:cNvPr id="422" name="Google Shape;422;p44"/>
          <p:cNvSpPr txBox="1"/>
          <p:nvPr>
            <p:ph idx="1" type="body"/>
          </p:nvPr>
        </p:nvSpPr>
        <p:spPr>
          <a:xfrm>
            <a:off x="1752600" y="990600"/>
            <a:ext cx="8686800" cy="57150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Char char="•"/>
            </a:pPr>
            <a:r>
              <a:rPr lang="en-US" sz="1960"/>
              <a:t>I2C communication or protocol has a significant edge over its peers such as serial port communication and SPI. Let us have a look into the various advantages that renders the I2C protocol so effective for short distance intra-board communication.</a:t>
            </a:r>
            <a:endParaRPr/>
          </a:p>
          <a:p>
            <a:pPr indent="-228600" lvl="0" marL="228600" rtl="0" algn="l">
              <a:lnSpc>
                <a:spcPct val="70000"/>
              </a:lnSpc>
              <a:spcBef>
                <a:spcPts val="1000"/>
              </a:spcBef>
              <a:spcAft>
                <a:spcPts val="0"/>
              </a:spcAft>
              <a:buClr>
                <a:schemeClr val="dk1"/>
              </a:buClr>
              <a:buSzPts val="1960"/>
              <a:buChar char="•"/>
            </a:pPr>
            <a:r>
              <a:rPr b="1" lang="en-US" sz="1960"/>
              <a:t>1. Flexibility</a:t>
            </a:r>
            <a:r>
              <a:rPr lang="en-US" sz="1960"/>
              <a:t> – The I2C protocol supports multi-master, multi-slave communication, which implies you can add a lot of functionality to your design. More than one master IC controlling and communicating with the slave ICs can speed things up and add functionalities to the embedded system.</a:t>
            </a:r>
            <a:endParaRPr/>
          </a:p>
          <a:p>
            <a:pPr indent="-228600" lvl="0" marL="228600" rtl="0" algn="l">
              <a:lnSpc>
                <a:spcPct val="70000"/>
              </a:lnSpc>
              <a:spcBef>
                <a:spcPts val="1000"/>
              </a:spcBef>
              <a:spcAft>
                <a:spcPts val="0"/>
              </a:spcAft>
              <a:buClr>
                <a:schemeClr val="dk1"/>
              </a:buClr>
              <a:buSzPts val="1960"/>
              <a:buChar char="•"/>
            </a:pPr>
            <a:r>
              <a:rPr b="1" lang="en-US" sz="1960"/>
              <a:t>2. Addressing feature</a:t>
            </a:r>
            <a:r>
              <a:rPr lang="en-US" sz="1960"/>
              <a:t> – Yet another advantage of the I2C protocol lies in its inherent ability to use chip addressing. It means that you can easily add components to the bus without any complexity. It eliminates the necessity of CS (chip select) lines.</a:t>
            </a:r>
            <a:endParaRPr/>
          </a:p>
          <a:p>
            <a:pPr indent="-228600" lvl="0" marL="228600" rtl="0" algn="l">
              <a:lnSpc>
                <a:spcPct val="70000"/>
              </a:lnSpc>
              <a:spcBef>
                <a:spcPts val="1000"/>
              </a:spcBef>
              <a:spcAft>
                <a:spcPts val="0"/>
              </a:spcAft>
              <a:buClr>
                <a:schemeClr val="dk1"/>
              </a:buClr>
              <a:buSzPts val="1960"/>
              <a:buChar char="•"/>
            </a:pPr>
            <a:r>
              <a:rPr b="1" lang="en-US" sz="1960"/>
              <a:t>3. Simplicity</a:t>
            </a:r>
            <a:r>
              <a:rPr lang="en-US" sz="1960"/>
              <a:t> – I2C protocol doesn’t complicate the design. It requires only two bidirectional signal lines to establish communication among multiple devices. Further, the pin count is low as well.</a:t>
            </a:r>
            <a:endParaRPr/>
          </a:p>
          <a:p>
            <a:pPr indent="-228600" lvl="0" marL="228600" rtl="0" algn="l">
              <a:lnSpc>
                <a:spcPct val="70000"/>
              </a:lnSpc>
              <a:spcBef>
                <a:spcPts val="1000"/>
              </a:spcBef>
              <a:spcAft>
                <a:spcPts val="0"/>
              </a:spcAft>
              <a:buClr>
                <a:schemeClr val="dk1"/>
              </a:buClr>
              <a:buSzPts val="1960"/>
              <a:buChar char="•"/>
            </a:pPr>
            <a:r>
              <a:rPr b="1" lang="en-US" sz="1960"/>
              <a:t>4. Better error handling mechanism</a:t>
            </a:r>
            <a:r>
              <a:rPr lang="en-US" sz="1960"/>
              <a:t> – To improve the error detection and correction mechanism, the I2C protocol relies on ACK/NACK feature, which is a robust error correction feature. ACK stands for Acknowledgement whereas NACK means No Acknowledgement.</a:t>
            </a:r>
            <a:endParaRPr/>
          </a:p>
          <a:p>
            <a:pPr indent="-228600" lvl="0" marL="228600" rtl="0" algn="l">
              <a:lnSpc>
                <a:spcPct val="70000"/>
              </a:lnSpc>
              <a:spcBef>
                <a:spcPts val="1000"/>
              </a:spcBef>
              <a:spcAft>
                <a:spcPts val="0"/>
              </a:spcAft>
              <a:buClr>
                <a:schemeClr val="dk1"/>
              </a:buClr>
              <a:buSzPts val="1960"/>
              <a:buChar char="•"/>
            </a:pPr>
            <a:r>
              <a:rPr b="1" lang="en-US" sz="1960"/>
              <a:t>5. Adaptable</a:t>
            </a:r>
            <a:r>
              <a:rPr lang="en-US" sz="1960"/>
              <a:t> – The I2C protocol is adaptable in the sense that it can work well with both slow ICs and fast 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Disadvantages</a:t>
            </a:r>
            <a:endParaRPr/>
          </a:p>
        </p:txBody>
      </p:sp>
      <p:sp>
        <p:nvSpPr>
          <p:cNvPr id="428" name="Google Shape;42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 Conflicts</a:t>
            </a:r>
            <a:r>
              <a:rPr lang="en-US"/>
              <a:t> – Due to chip addressing, there’s always a possibility of an address conflict.</a:t>
            </a:r>
            <a:endParaRPr/>
          </a:p>
          <a:p>
            <a:pPr indent="0" lvl="0" marL="0" rtl="0" algn="l">
              <a:lnSpc>
                <a:spcPct val="90000"/>
              </a:lnSpc>
              <a:spcBef>
                <a:spcPts val="1000"/>
              </a:spcBef>
              <a:spcAft>
                <a:spcPts val="0"/>
              </a:spcAft>
              <a:buClr>
                <a:schemeClr val="dk1"/>
              </a:buClr>
              <a:buSzPts val="2800"/>
              <a:buNone/>
            </a:pPr>
            <a:r>
              <a:rPr b="1" lang="en-US"/>
              <a:t>2. Slower speeds</a:t>
            </a:r>
            <a:r>
              <a:rPr lang="en-US"/>
              <a:t> – Slower data transfer rate than SPI</a:t>
            </a:r>
            <a:endParaRPr/>
          </a:p>
          <a:p>
            <a:pPr indent="0" lvl="0" marL="0" rtl="0" algn="l">
              <a:lnSpc>
                <a:spcPct val="90000"/>
              </a:lnSpc>
              <a:spcBef>
                <a:spcPts val="1000"/>
              </a:spcBef>
              <a:spcAft>
                <a:spcPts val="0"/>
              </a:spcAft>
              <a:buClr>
                <a:schemeClr val="dk1"/>
              </a:buClr>
              <a:buSzPts val="2800"/>
              <a:buNone/>
            </a:pPr>
            <a:r>
              <a:rPr b="1" lang="en-US"/>
              <a:t>3. Requires more space</a:t>
            </a:r>
            <a:r>
              <a:rPr lang="en-US"/>
              <a:t> – More complicated hardware needed to implement than SPI</a:t>
            </a:r>
            <a:endParaRPr/>
          </a:p>
          <a:p>
            <a:pPr indent="0" lvl="0" marL="0" rtl="0" algn="l">
              <a:lnSpc>
                <a:spcPct val="90000"/>
              </a:lnSpc>
              <a:spcBef>
                <a:spcPts val="1000"/>
              </a:spcBef>
              <a:spcAft>
                <a:spcPts val="0"/>
              </a:spcAft>
              <a:buClr>
                <a:schemeClr val="dk1"/>
              </a:buClr>
              <a:buSzPts val="2800"/>
              <a:buNone/>
            </a:pPr>
            <a:r>
              <a:rPr b="1" lang="en-US"/>
              <a:t>4. Size of Data Frame -  </a:t>
            </a:r>
            <a:r>
              <a:rPr lang="en-US"/>
              <a:t>Limited to 8 bits.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4" name="Google Shape;434;p4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35" name="Google Shape;435;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30A0"/>
              </a:buClr>
              <a:buSzPts val="8000"/>
              <a:buNone/>
            </a:pPr>
            <a:r>
              <a:rPr lang="en-US" sz="8000">
                <a:solidFill>
                  <a:srgbClr val="7030A0"/>
                </a:solidFill>
              </a:rPr>
              <a:t>Thank You </a:t>
            </a:r>
            <a:br>
              <a:rPr lang="en-US" sz="8000"/>
            </a:br>
            <a:r>
              <a:rPr lang="en-US" sz="6000"/>
              <a:t>For Your Attention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Master – Slave Protocol</a:t>
            </a:r>
            <a:endParaRPr/>
          </a:p>
        </p:txBody>
      </p:sp>
      <p:sp>
        <p:nvSpPr>
          <p:cNvPr id="121" name="Google Shape;121;p5"/>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SPI is a Master-Slave protocol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Master device controls the clock (SCK)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data is transferred unless a clock signal is present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All slaves are controlled by the master clock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slave devices may not manipulate the clock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Master Set Slave Select low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Master Generates Clock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Shift registers shift in and out data Master Slave SCLK MOSI MISO SS</a:t>
            </a:r>
            <a:endParaRPr/>
          </a:p>
        </p:txBody>
      </p:sp>
      <p:sp>
        <p:nvSpPr>
          <p:cNvPr id="122" name="Google Shape;1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29" name="Google Shape;129;p6"/>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single slave</a:t>
            </a:r>
            <a:endParaRPr/>
          </a:p>
        </p:txBody>
      </p:sp>
      <p:sp>
        <p:nvSpPr>
          <p:cNvPr id="130" name="Google Shape;1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32" name="Google Shape;132;p6"/>
          <p:cNvPicPr preferRelativeResize="0"/>
          <p:nvPr/>
        </p:nvPicPr>
        <p:blipFill rotWithShape="1">
          <a:blip r:embed="rId3">
            <a:alphaModFix/>
          </a:blip>
          <a:srcRect b="0" l="0" r="0" t="0"/>
          <a:stretch/>
        </p:blipFill>
        <p:spPr>
          <a:xfrm>
            <a:off x="4672168" y="1384300"/>
            <a:ext cx="6492445" cy="455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38" name="Google Shape;138;p7"/>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Multiple slaves</a:t>
            </a:r>
            <a:endParaRPr/>
          </a:p>
        </p:txBody>
      </p:sp>
      <p:sp>
        <p:nvSpPr>
          <p:cNvPr id="139" name="Google Shape;1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2201260" y="2190749"/>
            <a:ext cx="8010771" cy="416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b="1"/>
          </a:p>
        </p:txBody>
      </p:sp>
      <p:sp>
        <p:nvSpPr>
          <p:cNvPr id="147" name="Google Shape;147;p8"/>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Multiple slaves</a:t>
            </a:r>
            <a:endParaRPr/>
          </a:p>
        </p:txBody>
      </p:sp>
      <p:sp>
        <p:nvSpPr>
          <p:cNvPr id="148" name="Google Shape;1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See the source image" id="150" name="Google Shape;150;p8"/>
          <p:cNvPicPr preferRelativeResize="0"/>
          <p:nvPr/>
        </p:nvPicPr>
        <p:blipFill rotWithShape="1">
          <a:blip r:embed="rId3">
            <a:alphaModFix/>
          </a:blip>
          <a:srcRect b="0" l="0" r="0" t="0"/>
          <a:stretch/>
        </p:blipFill>
        <p:spPr>
          <a:xfrm>
            <a:off x="1466849" y="1966912"/>
            <a:ext cx="10273507" cy="42052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56" name="Google Shape;156;p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summary the steps of </a:t>
            </a:r>
            <a:r>
              <a:rPr b="1" lang="en-US" cap="none"/>
              <a:t>SPI:</a:t>
            </a:r>
            <a:endParaRPr/>
          </a:p>
          <a:p>
            <a:pPr indent="0" lvl="0" marL="0" rtl="0" algn="l">
              <a:lnSpc>
                <a:spcPct val="90000"/>
              </a:lnSpc>
              <a:spcBef>
                <a:spcPts val="1000"/>
              </a:spcBef>
              <a:spcAft>
                <a:spcPts val="0"/>
              </a:spcAft>
              <a:buClr>
                <a:schemeClr val="dk1"/>
              </a:buClr>
              <a:buSzPts val="2800"/>
              <a:buNone/>
            </a:pPr>
            <a:r>
              <a:rPr lang="en-US"/>
              <a:t>1. The master outputs the clock signal</a:t>
            </a:r>
            <a:endParaRPr/>
          </a:p>
          <a:p>
            <a:pPr indent="0" lvl="0" marL="0" rtl="0" algn="l">
              <a:lnSpc>
                <a:spcPct val="90000"/>
              </a:lnSpc>
              <a:spcBef>
                <a:spcPts val="1000"/>
              </a:spcBef>
              <a:spcAft>
                <a:spcPts val="0"/>
              </a:spcAft>
              <a:buClr>
                <a:schemeClr val="dk1"/>
              </a:buClr>
              <a:buSzPts val="2800"/>
              <a:buNone/>
            </a:pPr>
            <a:r>
              <a:rPr lang="en-US"/>
              <a:t>2. The master switches the SS/CS pin to a low voltage state, which activates the slave</a:t>
            </a:r>
            <a:endParaRPr/>
          </a:p>
          <a:p>
            <a:pPr indent="0" lvl="0" marL="0" rtl="0" algn="l">
              <a:lnSpc>
                <a:spcPct val="90000"/>
              </a:lnSpc>
              <a:spcBef>
                <a:spcPts val="1000"/>
              </a:spcBef>
              <a:spcAft>
                <a:spcPts val="0"/>
              </a:spcAft>
              <a:buClr>
                <a:schemeClr val="dk1"/>
              </a:buClr>
              <a:buSzPts val="2800"/>
              <a:buNone/>
            </a:pPr>
            <a:r>
              <a:rPr lang="en-US"/>
              <a:t>3. The master sends the data one bit at a time to the slave along the MOSI line. The slave reads the bits as they are received</a:t>
            </a:r>
            <a:endParaRPr/>
          </a:p>
          <a:p>
            <a:pPr indent="0" lvl="0" marL="0" rtl="0" algn="l">
              <a:lnSpc>
                <a:spcPct val="90000"/>
              </a:lnSpc>
              <a:spcBef>
                <a:spcPts val="1000"/>
              </a:spcBef>
              <a:spcAft>
                <a:spcPts val="0"/>
              </a:spcAft>
              <a:buClr>
                <a:schemeClr val="dk1"/>
              </a:buClr>
              <a:buSzPts val="2800"/>
              <a:buNone/>
            </a:pPr>
            <a:r>
              <a:rPr lang="en-US"/>
              <a:t>4. If a response is needed, the slave returns data one bit at a time to the master along the MISO line. The master reads the bits as they are received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7" name="Google Shape;1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2020-06-16T10:31:33Z</dcterms:created>
  <dc:creator>Nazmus Sakeef</dc:creator>
</cp:coreProperties>
</file>