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1" r:id="rId6"/>
    <p:sldId id="266" r:id="rId7"/>
    <p:sldId id="262" r:id="rId8"/>
    <p:sldId id="264" r:id="rId9"/>
    <p:sldId id="265" r:id="rId10"/>
    <p:sldId id="269" r:id="rId11"/>
    <p:sldId id="263" r:id="rId12"/>
    <p:sldId id="270" r:id="rId13"/>
    <p:sldId id="273" r:id="rId14"/>
    <p:sldId id="272" r:id="rId15"/>
    <p:sldId id="271" r:id="rId16"/>
    <p:sldId id="274" r:id="rId17"/>
    <p:sldId id="278" r:id="rId18"/>
    <p:sldId id="267" r:id="rId19"/>
    <p:sldId id="268" r:id="rId20"/>
    <p:sldId id="275" r:id="rId21"/>
    <p:sldId id="276" r:id="rId22"/>
    <p:sldId id="277" r:id="rId23"/>
    <p:sldId id="279"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69C12-0A25-483C-8C2A-FFC9706D8AD2}"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A01C5-54BE-44E0-B3B6-BD6178C3DB45}" type="slidenum">
              <a:rPr lang="en-US" smtClean="0"/>
              <a:t>‹#›</a:t>
            </a:fld>
            <a:endParaRPr lang="en-US"/>
          </a:p>
        </p:txBody>
      </p:sp>
    </p:spTree>
    <p:extLst>
      <p:ext uri="{BB962C8B-B14F-4D97-AF65-F5344CB8AC3E}">
        <p14:creationId xmlns:p14="http://schemas.microsoft.com/office/powerpoint/2010/main" val="90798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C4D3-87DC-4052-BF1C-8A0FDD781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CE004-120E-45C1-A96B-3B9CE5089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EF4353-CAFB-4AAD-B74A-B04D0C0E2991}"/>
              </a:ext>
            </a:extLst>
          </p:cNvPr>
          <p:cNvSpPr>
            <a:spLocks noGrp="1"/>
          </p:cNvSpPr>
          <p:nvPr>
            <p:ph type="dt" sz="half" idx="10"/>
          </p:nvPr>
        </p:nvSpPr>
        <p:spPr/>
        <p:txBody>
          <a:bodyPr/>
          <a:lstStyle/>
          <a:p>
            <a:fld id="{B663D621-CAEE-48FB-8FA4-2224D42A78BB}" type="datetime1">
              <a:rPr lang="en-US" smtClean="0"/>
              <a:t>7/28/2020</a:t>
            </a:fld>
            <a:endParaRPr lang="en-US"/>
          </a:p>
        </p:txBody>
      </p:sp>
      <p:sp>
        <p:nvSpPr>
          <p:cNvPr id="5" name="Footer Placeholder 4">
            <a:extLst>
              <a:ext uri="{FF2B5EF4-FFF2-40B4-BE49-F238E27FC236}">
                <a16:creationId xmlns:a16="http://schemas.microsoft.com/office/drawing/2014/main" id="{C0BE3834-7B6D-4706-9BA8-EDB692D4E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E9741-5BE2-45C9-BD6A-AFEE3996761D}"/>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316576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0296-BDB9-4CC4-8CEC-1B26A878F5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67567-92C9-4784-BBA3-6E0EEB3C7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97B5F-3E7A-4F09-B0CC-8A98DFF656A7}"/>
              </a:ext>
            </a:extLst>
          </p:cNvPr>
          <p:cNvSpPr>
            <a:spLocks noGrp="1"/>
          </p:cNvSpPr>
          <p:nvPr>
            <p:ph type="dt" sz="half" idx="10"/>
          </p:nvPr>
        </p:nvSpPr>
        <p:spPr/>
        <p:txBody>
          <a:bodyPr/>
          <a:lstStyle/>
          <a:p>
            <a:fld id="{4E1A8204-5752-4495-B634-2395F03013AA}" type="datetime1">
              <a:rPr lang="en-US" smtClean="0"/>
              <a:t>7/28/2020</a:t>
            </a:fld>
            <a:endParaRPr lang="en-US"/>
          </a:p>
        </p:txBody>
      </p:sp>
      <p:sp>
        <p:nvSpPr>
          <p:cNvPr id="5" name="Footer Placeholder 4">
            <a:extLst>
              <a:ext uri="{FF2B5EF4-FFF2-40B4-BE49-F238E27FC236}">
                <a16:creationId xmlns:a16="http://schemas.microsoft.com/office/drawing/2014/main" id="{43DC4FFF-AE31-44B6-BEEE-8BD5B7987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C7435-947B-4C25-9A97-309D9D97A0FB}"/>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421377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FBFB8-70B0-41C2-8EA9-414D6A881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EB8EF5-171F-47D3-8962-72398E57F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FFC17-0AEB-41A2-9492-9CE6242AF993}"/>
              </a:ext>
            </a:extLst>
          </p:cNvPr>
          <p:cNvSpPr>
            <a:spLocks noGrp="1"/>
          </p:cNvSpPr>
          <p:nvPr>
            <p:ph type="dt" sz="half" idx="10"/>
          </p:nvPr>
        </p:nvSpPr>
        <p:spPr/>
        <p:txBody>
          <a:bodyPr/>
          <a:lstStyle/>
          <a:p>
            <a:fld id="{39732532-C021-4D98-92EA-D5328FA62F17}" type="datetime1">
              <a:rPr lang="en-US" smtClean="0"/>
              <a:t>7/28/2020</a:t>
            </a:fld>
            <a:endParaRPr lang="en-US"/>
          </a:p>
        </p:txBody>
      </p:sp>
      <p:sp>
        <p:nvSpPr>
          <p:cNvPr id="5" name="Footer Placeholder 4">
            <a:extLst>
              <a:ext uri="{FF2B5EF4-FFF2-40B4-BE49-F238E27FC236}">
                <a16:creationId xmlns:a16="http://schemas.microsoft.com/office/drawing/2014/main" id="{0A3E6C51-2DEC-4F62-B5C7-069329896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75289-E270-470F-9014-3B2793196728}"/>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130139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FB50-76C9-4E0E-A8B1-8B09909E0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86087-23BE-41E1-AE9C-6EADB48BF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387AF-D0A9-45DA-9B30-64ADFF71E4AC}"/>
              </a:ext>
            </a:extLst>
          </p:cNvPr>
          <p:cNvSpPr>
            <a:spLocks noGrp="1"/>
          </p:cNvSpPr>
          <p:nvPr>
            <p:ph type="dt" sz="half" idx="10"/>
          </p:nvPr>
        </p:nvSpPr>
        <p:spPr/>
        <p:txBody>
          <a:bodyPr/>
          <a:lstStyle/>
          <a:p>
            <a:fld id="{0F838F64-18F3-4D53-BB81-011FCAA22A66}" type="datetime1">
              <a:rPr lang="en-US" smtClean="0"/>
              <a:t>7/28/2020</a:t>
            </a:fld>
            <a:endParaRPr lang="en-US"/>
          </a:p>
        </p:txBody>
      </p:sp>
      <p:sp>
        <p:nvSpPr>
          <p:cNvPr id="5" name="Footer Placeholder 4">
            <a:extLst>
              <a:ext uri="{FF2B5EF4-FFF2-40B4-BE49-F238E27FC236}">
                <a16:creationId xmlns:a16="http://schemas.microsoft.com/office/drawing/2014/main" id="{2EEC43A4-CF0D-401A-8504-B58C886DF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B0BB8-EC9D-478B-836C-827B105E27F9}"/>
              </a:ext>
            </a:extLst>
          </p:cNvPr>
          <p:cNvSpPr>
            <a:spLocks noGrp="1"/>
          </p:cNvSpPr>
          <p:nvPr>
            <p:ph type="sldNum" sz="quarter" idx="12"/>
          </p:nvPr>
        </p:nvSpPr>
        <p:spPr/>
        <p:txBody>
          <a:bodyPr/>
          <a:lstStyle/>
          <a:p>
            <a:fld id="{49533459-CB99-474E-9F75-DFF779850963}" type="slidenum">
              <a:rPr lang="en-US" smtClean="0"/>
              <a:t>‹#›</a:t>
            </a:fld>
            <a:endParaRPr lang="en-US"/>
          </a:p>
        </p:txBody>
      </p:sp>
      <p:pic>
        <p:nvPicPr>
          <p:cNvPr id="8" name="Picture 7">
            <a:extLst>
              <a:ext uri="{FF2B5EF4-FFF2-40B4-BE49-F238E27FC236}">
                <a16:creationId xmlns:a16="http://schemas.microsoft.com/office/drawing/2014/main" id="{CAC2C0EA-84B7-4959-9DBA-9612E17D19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7555" y="185750"/>
            <a:ext cx="872490" cy="652530"/>
          </a:xfrm>
          <a:prstGeom prst="rect">
            <a:avLst/>
          </a:prstGeom>
        </p:spPr>
      </p:pic>
    </p:spTree>
    <p:extLst>
      <p:ext uri="{BB962C8B-B14F-4D97-AF65-F5344CB8AC3E}">
        <p14:creationId xmlns:p14="http://schemas.microsoft.com/office/powerpoint/2010/main" val="93023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5967-F8B2-4CEA-8CDB-FB2F47CD1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BAC1B7-6233-4FB8-AEF3-BF3FC3717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36841-7BF2-4894-B57A-59A30FD7998B}"/>
              </a:ext>
            </a:extLst>
          </p:cNvPr>
          <p:cNvSpPr>
            <a:spLocks noGrp="1"/>
          </p:cNvSpPr>
          <p:nvPr>
            <p:ph type="dt" sz="half" idx="10"/>
          </p:nvPr>
        </p:nvSpPr>
        <p:spPr/>
        <p:txBody>
          <a:bodyPr/>
          <a:lstStyle/>
          <a:p>
            <a:fld id="{E41150B5-3BA8-4C4F-93DB-9D09E1C22AB1}" type="datetime1">
              <a:rPr lang="en-US" smtClean="0"/>
              <a:t>7/28/2020</a:t>
            </a:fld>
            <a:endParaRPr lang="en-US"/>
          </a:p>
        </p:txBody>
      </p:sp>
      <p:sp>
        <p:nvSpPr>
          <p:cNvPr id="5" name="Footer Placeholder 4">
            <a:extLst>
              <a:ext uri="{FF2B5EF4-FFF2-40B4-BE49-F238E27FC236}">
                <a16:creationId xmlns:a16="http://schemas.microsoft.com/office/drawing/2014/main" id="{773C9C93-4A3F-4CFD-A9F5-AEE40D91C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6B6A5-2F50-417B-854B-C5CF10E1EA17}"/>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99246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B5CF-A2ED-4BE3-82CC-83F1D4A75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8ADCD-B0CF-4335-BEFB-E8A1D003B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A8E67-764C-433C-8001-B63686EEA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3AAE2A-99DF-4281-9B47-5B97A31E2148}"/>
              </a:ext>
            </a:extLst>
          </p:cNvPr>
          <p:cNvSpPr>
            <a:spLocks noGrp="1"/>
          </p:cNvSpPr>
          <p:nvPr>
            <p:ph type="dt" sz="half" idx="10"/>
          </p:nvPr>
        </p:nvSpPr>
        <p:spPr/>
        <p:txBody>
          <a:bodyPr/>
          <a:lstStyle/>
          <a:p>
            <a:fld id="{BCC29FF1-733B-4468-A8E7-56CCB2088365}" type="datetime1">
              <a:rPr lang="en-US" smtClean="0"/>
              <a:t>7/28/2020</a:t>
            </a:fld>
            <a:endParaRPr lang="en-US"/>
          </a:p>
        </p:txBody>
      </p:sp>
      <p:sp>
        <p:nvSpPr>
          <p:cNvPr id="6" name="Footer Placeholder 5">
            <a:extLst>
              <a:ext uri="{FF2B5EF4-FFF2-40B4-BE49-F238E27FC236}">
                <a16:creationId xmlns:a16="http://schemas.microsoft.com/office/drawing/2014/main" id="{F48D8D8D-B5D5-4070-B162-F488DCD34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770D8-66D2-4739-9933-CA6027BB6C44}"/>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36064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683F-911C-4803-8837-0881BDC71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084596-869F-425F-8006-6E45FC8B4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56974-EFD6-4330-AD48-BE9391171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8ED10D-AECB-4D8A-AF33-2F89A8BC9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BAF68C-5859-4619-B3A5-B939F5C65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6802A2-4812-4ABC-9613-2F7D6849610C}"/>
              </a:ext>
            </a:extLst>
          </p:cNvPr>
          <p:cNvSpPr>
            <a:spLocks noGrp="1"/>
          </p:cNvSpPr>
          <p:nvPr>
            <p:ph type="dt" sz="half" idx="10"/>
          </p:nvPr>
        </p:nvSpPr>
        <p:spPr/>
        <p:txBody>
          <a:bodyPr/>
          <a:lstStyle/>
          <a:p>
            <a:fld id="{EF4BE87A-38D4-4DA6-ACDB-8E750DDE6250}" type="datetime1">
              <a:rPr lang="en-US" smtClean="0"/>
              <a:t>7/28/2020</a:t>
            </a:fld>
            <a:endParaRPr lang="en-US"/>
          </a:p>
        </p:txBody>
      </p:sp>
      <p:sp>
        <p:nvSpPr>
          <p:cNvPr id="8" name="Footer Placeholder 7">
            <a:extLst>
              <a:ext uri="{FF2B5EF4-FFF2-40B4-BE49-F238E27FC236}">
                <a16:creationId xmlns:a16="http://schemas.microsoft.com/office/drawing/2014/main" id="{BACBAADB-0584-48C0-9A1D-9998AA8B1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0CCC4-6C35-4EB4-8488-2AB13898DB73}"/>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233882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EA3F-A78A-4A9B-A6EF-4A94C09A0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8BAEB-20E6-4A1A-9733-979E85D1BB65}"/>
              </a:ext>
            </a:extLst>
          </p:cNvPr>
          <p:cNvSpPr>
            <a:spLocks noGrp="1"/>
          </p:cNvSpPr>
          <p:nvPr>
            <p:ph type="dt" sz="half" idx="10"/>
          </p:nvPr>
        </p:nvSpPr>
        <p:spPr/>
        <p:txBody>
          <a:bodyPr/>
          <a:lstStyle/>
          <a:p>
            <a:fld id="{76841FC3-3510-4611-BAD2-01B73431EDFD}" type="datetime1">
              <a:rPr lang="en-US" smtClean="0"/>
              <a:t>7/28/2020</a:t>
            </a:fld>
            <a:endParaRPr lang="en-US"/>
          </a:p>
        </p:txBody>
      </p:sp>
      <p:sp>
        <p:nvSpPr>
          <p:cNvPr id="4" name="Footer Placeholder 3">
            <a:extLst>
              <a:ext uri="{FF2B5EF4-FFF2-40B4-BE49-F238E27FC236}">
                <a16:creationId xmlns:a16="http://schemas.microsoft.com/office/drawing/2014/main" id="{3BC493A7-78DC-4245-A51A-3902470B1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5DF0A-0B64-4B17-A222-CABDB1531965}"/>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3595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67DD-8D8A-4647-836A-817E1E9C8A06}"/>
              </a:ext>
            </a:extLst>
          </p:cNvPr>
          <p:cNvSpPr>
            <a:spLocks noGrp="1"/>
          </p:cNvSpPr>
          <p:nvPr>
            <p:ph type="dt" sz="half" idx="10"/>
          </p:nvPr>
        </p:nvSpPr>
        <p:spPr/>
        <p:txBody>
          <a:bodyPr/>
          <a:lstStyle/>
          <a:p>
            <a:fld id="{1B1656EC-7F7B-49CB-A698-344F169011CA}" type="datetime1">
              <a:rPr lang="en-US" smtClean="0"/>
              <a:t>7/28/2020</a:t>
            </a:fld>
            <a:endParaRPr lang="en-US"/>
          </a:p>
        </p:txBody>
      </p:sp>
      <p:sp>
        <p:nvSpPr>
          <p:cNvPr id="3" name="Footer Placeholder 2">
            <a:extLst>
              <a:ext uri="{FF2B5EF4-FFF2-40B4-BE49-F238E27FC236}">
                <a16:creationId xmlns:a16="http://schemas.microsoft.com/office/drawing/2014/main" id="{19B31700-C172-4AAE-BC74-DA48FDE17C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4D4AB7-E979-499E-BE04-4878F92D5859}"/>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198961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4289-A278-4C72-81D6-209BD4E96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6162C-2E07-486B-8E56-695F1605B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87167-4F63-4AB7-B01F-36021E787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39A45-2372-4C1A-885F-7F73DD01B685}"/>
              </a:ext>
            </a:extLst>
          </p:cNvPr>
          <p:cNvSpPr>
            <a:spLocks noGrp="1"/>
          </p:cNvSpPr>
          <p:nvPr>
            <p:ph type="dt" sz="half" idx="10"/>
          </p:nvPr>
        </p:nvSpPr>
        <p:spPr/>
        <p:txBody>
          <a:bodyPr/>
          <a:lstStyle/>
          <a:p>
            <a:fld id="{1B5F81F0-BDCE-4727-80A7-6E7775BA6DE3}" type="datetime1">
              <a:rPr lang="en-US" smtClean="0"/>
              <a:t>7/28/2020</a:t>
            </a:fld>
            <a:endParaRPr lang="en-US"/>
          </a:p>
        </p:txBody>
      </p:sp>
      <p:sp>
        <p:nvSpPr>
          <p:cNvPr id="6" name="Footer Placeholder 5">
            <a:extLst>
              <a:ext uri="{FF2B5EF4-FFF2-40B4-BE49-F238E27FC236}">
                <a16:creationId xmlns:a16="http://schemas.microsoft.com/office/drawing/2014/main" id="{AAF4EC8F-1394-40CE-8F43-0BE36A083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554A1-A11F-412D-9FD1-22DBA4D3E721}"/>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218030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78BA-1BBD-4F62-A1DB-BBF92CC1B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E98602-FB95-42CC-AE57-ACC6CEC50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4DCDE-2A7B-448C-933D-EF53DA352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A29F1-8FE3-403B-8CF5-35AA8BBF340C}"/>
              </a:ext>
            </a:extLst>
          </p:cNvPr>
          <p:cNvSpPr>
            <a:spLocks noGrp="1"/>
          </p:cNvSpPr>
          <p:nvPr>
            <p:ph type="dt" sz="half" idx="10"/>
          </p:nvPr>
        </p:nvSpPr>
        <p:spPr/>
        <p:txBody>
          <a:bodyPr/>
          <a:lstStyle/>
          <a:p>
            <a:fld id="{9A44FE47-D9DF-420B-9CDB-9E0ADECF1536}" type="datetime1">
              <a:rPr lang="en-US" smtClean="0"/>
              <a:t>7/28/2020</a:t>
            </a:fld>
            <a:endParaRPr lang="en-US"/>
          </a:p>
        </p:txBody>
      </p:sp>
      <p:sp>
        <p:nvSpPr>
          <p:cNvPr id="6" name="Footer Placeholder 5">
            <a:extLst>
              <a:ext uri="{FF2B5EF4-FFF2-40B4-BE49-F238E27FC236}">
                <a16:creationId xmlns:a16="http://schemas.microsoft.com/office/drawing/2014/main" id="{2F300929-826C-4F78-838B-4D8C06366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5EEF2-98F8-47D0-91F9-EFF14340CBE4}"/>
              </a:ext>
            </a:extLst>
          </p:cNvPr>
          <p:cNvSpPr>
            <a:spLocks noGrp="1"/>
          </p:cNvSpPr>
          <p:nvPr>
            <p:ph type="sldNum" sz="quarter" idx="12"/>
          </p:nvPr>
        </p:nvSpPr>
        <p:spPr/>
        <p:txBody>
          <a:bodyPr/>
          <a:lstStyle/>
          <a:p>
            <a:fld id="{49533459-CB99-474E-9F75-DFF779850963}" type="slidenum">
              <a:rPr lang="en-US" smtClean="0"/>
              <a:t>‹#›</a:t>
            </a:fld>
            <a:endParaRPr lang="en-US"/>
          </a:p>
        </p:txBody>
      </p:sp>
    </p:spTree>
    <p:extLst>
      <p:ext uri="{BB962C8B-B14F-4D97-AF65-F5344CB8AC3E}">
        <p14:creationId xmlns:p14="http://schemas.microsoft.com/office/powerpoint/2010/main" val="163157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B5318-B509-4B7B-B4B9-B5B42AA36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B14A83-47C8-4317-89D2-BCB295AF9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593D-5396-4A11-95C8-C80973719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28093-14CF-4C27-96B8-18E3BEED5C70}" type="datetime1">
              <a:rPr lang="en-US" smtClean="0"/>
              <a:t>7/28/2020</a:t>
            </a:fld>
            <a:endParaRPr lang="en-US"/>
          </a:p>
        </p:txBody>
      </p:sp>
      <p:sp>
        <p:nvSpPr>
          <p:cNvPr id="5" name="Footer Placeholder 4">
            <a:extLst>
              <a:ext uri="{FF2B5EF4-FFF2-40B4-BE49-F238E27FC236}">
                <a16:creationId xmlns:a16="http://schemas.microsoft.com/office/drawing/2014/main" id="{876701FD-84A7-41DC-8DF5-B29F33359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F0D167-A107-4301-80A9-6CD810795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33459-CB99-474E-9F75-DFF779850963}" type="slidenum">
              <a:rPr lang="en-US" smtClean="0"/>
              <a:t>‹#›</a:t>
            </a:fld>
            <a:endParaRPr lang="en-US"/>
          </a:p>
        </p:txBody>
      </p:sp>
    </p:spTree>
    <p:extLst>
      <p:ext uri="{BB962C8B-B14F-4D97-AF65-F5344CB8AC3E}">
        <p14:creationId xmlns:p14="http://schemas.microsoft.com/office/powerpoint/2010/main" val="409072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xtremetech.com/wp-content/uploads/2015/07/SSD-Latency.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channel/UCBqI6HQbOYCkqWeB3PJpXnQ"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extremetech.com/wp-content/uploads/2015/07/Diagram-1.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channel/UCBqI6HQbOYCkqWeB3PJpXnQ"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BqI6HQbOYCkqWeB3PJpXnQ"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channel/UCBqI6HQbOYCkqWeB3PJpXnQ"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641C-093C-40BE-9A7D-192F3C7C9F7B}"/>
              </a:ext>
            </a:extLst>
          </p:cNvPr>
          <p:cNvSpPr>
            <a:spLocks noGrp="1"/>
          </p:cNvSpPr>
          <p:nvPr>
            <p:ph type="title"/>
          </p:nvPr>
        </p:nvSpPr>
        <p:spPr>
          <a:xfrm>
            <a:off x="838200" y="365125"/>
            <a:ext cx="10515600" cy="2420278"/>
          </a:xfrm>
        </p:spPr>
        <p:txBody>
          <a:bodyPr>
            <a:normAutofit fontScale="90000"/>
          </a:bodyPr>
          <a:lstStyle/>
          <a:p>
            <a:pPr algn="ctr"/>
            <a:br>
              <a:rPr lang="en-US" dirty="0"/>
            </a:br>
            <a:br>
              <a:rPr lang="en-US" dirty="0"/>
            </a:br>
            <a:r>
              <a:rPr lang="en-US" sz="4400" b="1" dirty="0"/>
              <a:t>CSE360-Computer Interfacing</a:t>
            </a:r>
            <a:br>
              <a:rPr lang="en-US" sz="4400" b="1" dirty="0"/>
            </a:br>
            <a:r>
              <a:rPr lang="en-US" sz="4400" b="1" dirty="0"/>
              <a:t>BRAC University</a:t>
            </a:r>
            <a:br>
              <a:rPr lang="en-US" b="1" dirty="0"/>
            </a:br>
            <a:r>
              <a:rPr lang="en-US" sz="6000" b="1" dirty="0">
                <a:solidFill>
                  <a:schemeClr val="accent1"/>
                </a:solidFill>
              </a:rPr>
              <a:t>Solid State Drive (SSD)</a:t>
            </a:r>
            <a:br>
              <a:rPr lang="en-US" dirty="0"/>
            </a:br>
            <a:endParaRPr lang="en-US" dirty="0"/>
          </a:p>
        </p:txBody>
      </p:sp>
      <p:sp>
        <p:nvSpPr>
          <p:cNvPr id="3" name="Slide Number Placeholder 2">
            <a:extLst>
              <a:ext uri="{FF2B5EF4-FFF2-40B4-BE49-F238E27FC236}">
                <a16:creationId xmlns:a16="http://schemas.microsoft.com/office/drawing/2014/main" id="{CF5336D6-5F1E-4E25-AFC1-BC9F4C21C936}"/>
              </a:ext>
            </a:extLst>
          </p:cNvPr>
          <p:cNvSpPr>
            <a:spLocks noGrp="1"/>
          </p:cNvSpPr>
          <p:nvPr>
            <p:ph type="sldNum" sz="quarter" idx="12"/>
          </p:nvPr>
        </p:nvSpPr>
        <p:spPr/>
        <p:txBody>
          <a:bodyPr/>
          <a:lstStyle/>
          <a:p>
            <a:fld id="{EA01092B-DDFC-4F03-AAC4-2FAC37704F25}" type="slidenum">
              <a:rPr lang="en-US" smtClean="0"/>
              <a:t>1</a:t>
            </a:fld>
            <a:endParaRPr lang="en-US"/>
          </a:p>
        </p:txBody>
      </p:sp>
      <p:pic>
        <p:nvPicPr>
          <p:cNvPr id="5" name="Picture 4">
            <a:extLst>
              <a:ext uri="{FF2B5EF4-FFF2-40B4-BE49-F238E27FC236}">
                <a16:creationId xmlns:a16="http://schemas.microsoft.com/office/drawing/2014/main" id="{E4B896A9-9A2E-44A2-826B-BDDD207FC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55" y="2875146"/>
            <a:ext cx="6369147" cy="3582645"/>
          </a:xfrm>
          <a:prstGeom prst="rect">
            <a:avLst/>
          </a:prstGeom>
        </p:spPr>
      </p:pic>
      <p:pic>
        <p:nvPicPr>
          <p:cNvPr id="8" name="Picture 7">
            <a:extLst>
              <a:ext uri="{FF2B5EF4-FFF2-40B4-BE49-F238E27FC236}">
                <a16:creationId xmlns:a16="http://schemas.microsoft.com/office/drawing/2014/main" id="{1637CC49-4BC4-4AC5-A29B-B83470E80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347" y="2741197"/>
            <a:ext cx="4074062" cy="3751678"/>
          </a:xfrm>
          <a:prstGeom prst="rect">
            <a:avLst/>
          </a:prstGeom>
        </p:spPr>
      </p:pic>
    </p:spTree>
    <p:extLst>
      <p:ext uri="{BB962C8B-B14F-4D97-AF65-F5344CB8AC3E}">
        <p14:creationId xmlns:p14="http://schemas.microsoft.com/office/powerpoint/2010/main" val="26083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A639-0D91-4723-B152-44677FB10D10}"/>
              </a:ext>
            </a:extLst>
          </p:cNvPr>
          <p:cNvSpPr>
            <a:spLocks noGrp="1"/>
          </p:cNvSpPr>
          <p:nvPr>
            <p:ph type="title"/>
          </p:nvPr>
        </p:nvSpPr>
        <p:spPr>
          <a:xfrm>
            <a:off x="838200" y="365126"/>
            <a:ext cx="10515600" cy="704020"/>
          </a:xfrm>
        </p:spPr>
        <p:txBody>
          <a:bodyPr/>
          <a:lstStyle/>
          <a:p>
            <a:pPr algn="ctr"/>
            <a:r>
              <a:rPr lang="en-US" b="1" dirty="0">
                <a:solidFill>
                  <a:schemeClr val="accent1">
                    <a:lumMod val="75000"/>
                  </a:schemeClr>
                </a:solidFill>
              </a:rPr>
              <a:t>Performance Comparison</a:t>
            </a:r>
          </a:p>
        </p:txBody>
      </p:sp>
      <p:pic>
        <p:nvPicPr>
          <p:cNvPr id="4" name="Picture 3" descr="SSD-Latency">
            <a:hlinkClick r:id="rId2"/>
            <a:extLst>
              <a:ext uri="{FF2B5EF4-FFF2-40B4-BE49-F238E27FC236}">
                <a16:creationId xmlns:a16="http://schemas.microsoft.com/office/drawing/2014/main" id="{E0C7F5BE-26D0-4A32-9BF8-9AAB6E1A15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60652" y="1294229"/>
            <a:ext cx="5542671" cy="4783014"/>
          </a:xfrm>
          <a:prstGeom prst="rect">
            <a:avLst/>
          </a:prstGeom>
          <a:noFill/>
          <a:ln>
            <a:noFill/>
          </a:ln>
        </p:spPr>
      </p:pic>
      <p:sp>
        <p:nvSpPr>
          <p:cNvPr id="5" name="Slide Number Placeholder 4">
            <a:extLst>
              <a:ext uri="{FF2B5EF4-FFF2-40B4-BE49-F238E27FC236}">
                <a16:creationId xmlns:a16="http://schemas.microsoft.com/office/drawing/2014/main" id="{A57D1F02-9107-4474-BED6-4AD7BFD8022C}"/>
              </a:ext>
            </a:extLst>
          </p:cNvPr>
          <p:cNvSpPr>
            <a:spLocks noGrp="1"/>
          </p:cNvSpPr>
          <p:nvPr>
            <p:ph type="sldNum" sz="quarter" idx="12"/>
          </p:nvPr>
        </p:nvSpPr>
        <p:spPr/>
        <p:txBody>
          <a:bodyPr/>
          <a:lstStyle/>
          <a:p>
            <a:fld id="{49533459-CB99-474E-9F75-DFF779850963}" type="slidenum">
              <a:rPr lang="en-US" smtClean="0"/>
              <a:t>10</a:t>
            </a:fld>
            <a:endParaRPr lang="en-US"/>
          </a:p>
        </p:txBody>
      </p:sp>
    </p:spTree>
    <p:extLst>
      <p:ext uri="{BB962C8B-B14F-4D97-AF65-F5344CB8AC3E}">
        <p14:creationId xmlns:p14="http://schemas.microsoft.com/office/powerpoint/2010/main" val="97077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1655B0-530C-4F7F-9CF0-46DF7A88F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129" y="368323"/>
            <a:ext cx="7633611" cy="5877731"/>
          </a:xfrm>
        </p:spPr>
      </p:pic>
      <p:sp>
        <p:nvSpPr>
          <p:cNvPr id="6" name="TextBox 5">
            <a:extLst>
              <a:ext uri="{FF2B5EF4-FFF2-40B4-BE49-F238E27FC236}">
                <a16:creationId xmlns:a16="http://schemas.microsoft.com/office/drawing/2014/main" id="{58B1BA59-8CB2-45A6-B88D-B332E2C2971A}"/>
              </a:ext>
            </a:extLst>
          </p:cNvPr>
          <p:cNvSpPr txBox="1"/>
          <p:nvPr/>
        </p:nvSpPr>
        <p:spPr>
          <a:xfrm>
            <a:off x="557663" y="6465872"/>
            <a:ext cx="2281394" cy="369332"/>
          </a:xfrm>
          <a:prstGeom prst="rect">
            <a:avLst/>
          </a:prstGeom>
          <a:noFill/>
        </p:spPr>
        <p:txBody>
          <a:bodyPr wrap="square" rtlCol="0">
            <a:spAutoFit/>
          </a:bodyPr>
          <a:lstStyle/>
          <a:p>
            <a:r>
              <a:rPr lang="en-US" dirty="0">
                <a:solidFill>
                  <a:schemeClr val="tx2">
                    <a:lumMod val="40000"/>
                    <a:lumOff val="60000"/>
                  </a:schemeClr>
                </a:solidFill>
                <a:effectLst/>
                <a:hlinkClick r:id="rId3">
                  <a:extLst>
                    <a:ext uri="{A12FA001-AC4F-418D-AE19-62706E023703}">
                      <ahyp:hlinkClr xmlns:ahyp="http://schemas.microsoft.com/office/drawing/2018/hyperlinkcolor" val="tx"/>
                    </a:ext>
                  </a:extLst>
                </a:hlinkClick>
              </a:rPr>
              <a:t>PC Builder Bangladesh</a:t>
            </a:r>
            <a:endParaRPr lang="en-US" dirty="0">
              <a:solidFill>
                <a:schemeClr val="tx2">
                  <a:lumMod val="40000"/>
                  <a:lumOff val="60000"/>
                </a:schemeClr>
              </a:solidFill>
            </a:endParaRPr>
          </a:p>
        </p:txBody>
      </p:sp>
      <p:sp>
        <p:nvSpPr>
          <p:cNvPr id="7" name="Slide Number Placeholder 6">
            <a:extLst>
              <a:ext uri="{FF2B5EF4-FFF2-40B4-BE49-F238E27FC236}">
                <a16:creationId xmlns:a16="http://schemas.microsoft.com/office/drawing/2014/main" id="{A2FCFAE0-8425-4015-A07C-90E5E767CFF3}"/>
              </a:ext>
            </a:extLst>
          </p:cNvPr>
          <p:cNvSpPr>
            <a:spLocks noGrp="1"/>
          </p:cNvSpPr>
          <p:nvPr>
            <p:ph type="sldNum" sz="quarter" idx="12"/>
          </p:nvPr>
        </p:nvSpPr>
        <p:spPr/>
        <p:txBody>
          <a:bodyPr/>
          <a:lstStyle/>
          <a:p>
            <a:fld id="{49533459-CB99-474E-9F75-DFF779850963}" type="slidenum">
              <a:rPr lang="en-US" smtClean="0"/>
              <a:t>11</a:t>
            </a:fld>
            <a:endParaRPr lang="en-US"/>
          </a:p>
        </p:txBody>
      </p:sp>
    </p:spTree>
    <p:extLst>
      <p:ext uri="{BB962C8B-B14F-4D97-AF65-F5344CB8AC3E}">
        <p14:creationId xmlns:p14="http://schemas.microsoft.com/office/powerpoint/2010/main" val="310951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90F-743B-4B58-8357-E7B7BBE9BF00}"/>
              </a:ext>
            </a:extLst>
          </p:cNvPr>
          <p:cNvSpPr>
            <a:spLocks noGrp="1"/>
          </p:cNvSpPr>
          <p:nvPr>
            <p:ph type="title"/>
          </p:nvPr>
        </p:nvSpPr>
        <p:spPr/>
        <p:txBody>
          <a:bodyPr/>
          <a:lstStyle/>
          <a:p>
            <a:pPr algn="ctr"/>
            <a:r>
              <a:rPr lang="en-US" b="1" dirty="0">
                <a:solidFill>
                  <a:schemeClr val="accent1">
                    <a:lumMod val="75000"/>
                  </a:schemeClr>
                </a:solidFill>
              </a:rPr>
              <a:t>NAND Flash</a:t>
            </a:r>
          </a:p>
        </p:txBody>
      </p:sp>
      <p:sp>
        <p:nvSpPr>
          <p:cNvPr id="3" name="Content Placeholder 2">
            <a:extLst>
              <a:ext uri="{FF2B5EF4-FFF2-40B4-BE49-F238E27FC236}">
                <a16:creationId xmlns:a16="http://schemas.microsoft.com/office/drawing/2014/main" id="{76BDEB0E-4BBF-4FFB-A353-94D016FADE72}"/>
              </a:ext>
            </a:extLst>
          </p:cNvPr>
          <p:cNvSpPr>
            <a:spLocks noGrp="1"/>
          </p:cNvSpPr>
          <p:nvPr>
            <p:ph idx="1"/>
          </p:nvPr>
        </p:nvSpPr>
        <p:spPr/>
        <p:txBody>
          <a:bodyPr>
            <a:normAutofit/>
          </a:bodyPr>
          <a:lstStyle/>
          <a:p>
            <a:r>
              <a:rPr lang="en-US" sz="2400" b="0" i="0" dirty="0">
                <a:effectLst/>
                <a:latin typeface="Helvetica Neue"/>
              </a:rPr>
              <a:t>The only way for an SSD to update an existing page is to copy the contents of the entire block into memory, erase the block, and then write the contents of the old block + the updated page.</a:t>
            </a:r>
          </a:p>
          <a:p>
            <a:r>
              <a:rPr lang="en-US" sz="2400" b="0" i="0" dirty="0">
                <a:effectLst/>
                <a:latin typeface="Helvetica Neue"/>
              </a:rPr>
              <a:t>If the drive is full and there are no empty pages available, the SSD must first scan for blocks that are marked for deletion but that haven’t been deleted yet, erase them, and then write the data to the now-erased page.</a:t>
            </a:r>
          </a:p>
          <a:p>
            <a:r>
              <a:rPr lang="en-US" sz="2400" dirty="0"/>
              <a:t>Garbage collection is a background process that allows a drive to mitigate the performance impact of the program/erase cycle by performing certain tasks in the background.</a:t>
            </a:r>
          </a:p>
        </p:txBody>
      </p:sp>
      <p:sp>
        <p:nvSpPr>
          <p:cNvPr id="4" name="Slide Number Placeholder 3">
            <a:extLst>
              <a:ext uri="{FF2B5EF4-FFF2-40B4-BE49-F238E27FC236}">
                <a16:creationId xmlns:a16="http://schemas.microsoft.com/office/drawing/2014/main" id="{AD8A5148-F009-4E9E-9166-F69F654B4B00}"/>
              </a:ext>
            </a:extLst>
          </p:cNvPr>
          <p:cNvSpPr>
            <a:spLocks noGrp="1"/>
          </p:cNvSpPr>
          <p:nvPr>
            <p:ph type="sldNum" sz="quarter" idx="12"/>
          </p:nvPr>
        </p:nvSpPr>
        <p:spPr/>
        <p:txBody>
          <a:bodyPr/>
          <a:lstStyle/>
          <a:p>
            <a:fld id="{49533459-CB99-474E-9F75-DFF779850963}" type="slidenum">
              <a:rPr lang="en-US" smtClean="0"/>
              <a:t>12</a:t>
            </a:fld>
            <a:endParaRPr lang="en-US"/>
          </a:p>
        </p:txBody>
      </p:sp>
    </p:spTree>
    <p:extLst>
      <p:ext uri="{BB962C8B-B14F-4D97-AF65-F5344CB8AC3E}">
        <p14:creationId xmlns:p14="http://schemas.microsoft.com/office/powerpoint/2010/main" val="385569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820C-EA3B-4EB2-9506-BC473B345785}"/>
              </a:ext>
            </a:extLst>
          </p:cNvPr>
          <p:cNvSpPr>
            <a:spLocks noGrp="1"/>
          </p:cNvSpPr>
          <p:nvPr>
            <p:ph type="title"/>
          </p:nvPr>
        </p:nvSpPr>
        <p:spPr/>
        <p:txBody>
          <a:bodyPr/>
          <a:lstStyle/>
          <a:p>
            <a:pPr algn="ctr"/>
            <a:r>
              <a:rPr lang="en-US" b="1" dirty="0">
                <a:solidFill>
                  <a:schemeClr val="accent1"/>
                </a:solidFill>
              </a:rPr>
              <a:t>Data Read, Write and Erase</a:t>
            </a:r>
          </a:p>
        </p:txBody>
      </p:sp>
      <p:pic>
        <p:nvPicPr>
          <p:cNvPr id="5" name="Content Placeholder 4">
            <a:extLst>
              <a:ext uri="{FF2B5EF4-FFF2-40B4-BE49-F238E27FC236}">
                <a16:creationId xmlns:a16="http://schemas.microsoft.com/office/drawing/2014/main" id="{4FAF0E4D-50DF-4B28-9B18-ABFB759EF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521" y="1690688"/>
            <a:ext cx="8732957" cy="4525453"/>
          </a:xfrm>
        </p:spPr>
      </p:pic>
      <p:sp>
        <p:nvSpPr>
          <p:cNvPr id="6" name="Slide Number Placeholder 5">
            <a:extLst>
              <a:ext uri="{FF2B5EF4-FFF2-40B4-BE49-F238E27FC236}">
                <a16:creationId xmlns:a16="http://schemas.microsoft.com/office/drawing/2014/main" id="{F226231B-C3AE-4A75-93F4-2090C03630E4}"/>
              </a:ext>
            </a:extLst>
          </p:cNvPr>
          <p:cNvSpPr>
            <a:spLocks noGrp="1"/>
          </p:cNvSpPr>
          <p:nvPr>
            <p:ph type="sldNum" sz="quarter" idx="12"/>
          </p:nvPr>
        </p:nvSpPr>
        <p:spPr/>
        <p:txBody>
          <a:bodyPr/>
          <a:lstStyle/>
          <a:p>
            <a:fld id="{49533459-CB99-474E-9F75-DFF779850963}" type="slidenum">
              <a:rPr lang="en-US" smtClean="0"/>
              <a:t>13</a:t>
            </a:fld>
            <a:endParaRPr lang="en-US"/>
          </a:p>
        </p:txBody>
      </p:sp>
    </p:spTree>
    <p:extLst>
      <p:ext uri="{BB962C8B-B14F-4D97-AF65-F5344CB8AC3E}">
        <p14:creationId xmlns:p14="http://schemas.microsoft.com/office/powerpoint/2010/main" val="273566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6AD1-B58D-46F0-82F7-F49D5F57468B}"/>
              </a:ext>
            </a:extLst>
          </p:cNvPr>
          <p:cNvSpPr>
            <a:spLocks noGrp="1"/>
          </p:cNvSpPr>
          <p:nvPr>
            <p:ph type="title"/>
          </p:nvPr>
        </p:nvSpPr>
        <p:spPr/>
        <p:txBody>
          <a:bodyPr/>
          <a:lstStyle/>
          <a:p>
            <a:pPr algn="ctr"/>
            <a:r>
              <a:rPr lang="en-US" b="1" dirty="0">
                <a:solidFill>
                  <a:schemeClr val="accent1">
                    <a:lumMod val="75000"/>
                  </a:schemeClr>
                </a:solidFill>
              </a:rPr>
              <a:t>Some Important Concepts</a:t>
            </a:r>
          </a:p>
        </p:txBody>
      </p:sp>
      <p:sp>
        <p:nvSpPr>
          <p:cNvPr id="3" name="Content Placeholder 2">
            <a:extLst>
              <a:ext uri="{FF2B5EF4-FFF2-40B4-BE49-F238E27FC236}">
                <a16:creationId xmlns:a16="http://schemas.microsoft.com/office/drawing/2014/main" id="{84A50DDF-DAFA-4C5B-BCF4-C442B7CEABE9}"/>
              </a:ext>
            </a:extLst>
          </p:cNvPr>
          <p:cNvSpPr>
            <a:spLocks noGrp="1"/>
          </p:cNvSpPr>
          <p:nvPr>
            <p:ph idx="1"/>
          </p:nvPr>
        </p:nvSpPr>
        <p:spPr/>
        <p:txBody>
          <a:bodyPr>
            <a:normAutofit/>
          </a:bodyPr>
          <a:lstStyle/>
          <a:p>
            <a:pPr marL="514350" indent="-514350">
              <a:buFont typeface="+mj-lt"/>
              <a:buAutoNum type="arabicPeriod"/>
            </a:pPr>
            <a:r>
              <a:rPr lang="en-US" sz="3600" dirty="0"/>
              <a:t>Garbage Collection</a:t>
            </a:r>
          </a:p>
          <a:p>
            <a:pPr marL="514350" indent="-514350">
              <a:buFont typeface="+mj-lt"/>
              <a:buAutoNum type="arabicPeriod"/>
            </a:pPr>
            <a:r>
              <a:rPr lang="en-US" sz="3600" dirty="0"/>
              <a:t>TRIM Command</a:t>
            </a:r>
          </a:p>
          <a:p>
            <a:pPr marL="514350" indent="-514350">
              <a:buFont typeface="+mj-lt"/>
              <a:buAutoNum type="arabicPeriod"/>
            </a:pPr>
            <a:r>
              <a:rPr lang="en-US" sz="3600" dirty="0"/>
              <a:t>Wear Leveling</a:t>
            </a:r>
          </a:p>
          <a:p>
            <a:pPr marL="514350" indent="-514350">
              <a:buFont typeface="+mj-lt"/>
              <a:buAutoNum type="arabicPeriod"/>
            </a:pPr>
            <a:r>
              <a:rPr lang="en-US" sz="3600" dirty="0"/>
              <a:t>Write Amplification</a:t>
            </a:r>
          </a:p>
          <a:p>
            <a:pPr marL="514350" indent="-514350">
              <a:buFont typeface="+mj-lt"/>
              <a:buAutoNum type="arabicPeriod"/>
            </a:pPr>
            <a:r>
              <a:rPr lang="en-US" sz="3600" dirty="0"/>
              <a:t>Over-Provisioning </a:t>
            </a:r>
          </a:p>
        </p:txBody>
      </p:sp>
      <p:sp>
        <p:nvSpPr>
          <p:cNvPr id="4" name="Slide Number Placeholder 3">
            <a:extLst>
              <a:ext uri="{FF2B5EF4-FFF2-40B4-BE49-F238E27FC236}">
                <a16:creationId xmlns:a16="http://schemas.microsoft.com/office/drawing/2014/main" id="{1F6B536F-FE3B-4279-A13F-08B80F31C2E9}"/>
              </a:ext>
            </a:extLst>
          </p:cNvPr>
          <p:cNvSpPr>
            <a:spLocks noGrp="1"/>
          </p:cNvSpPr>
          <p:nvPr>
            <p:ph type="sldNum" sz="quarter" idx="12"/>
          </p:nvPr>
        </p:nvSpPr>
        <p:spPr/>
        <p:txBody>
          <a:bodyPr/>
          <a:lstStyle/>
          <a:p>
            <a:fld id="{49533459-CB99-474E-9F75-DFF779850963}" type="slidenum">
              <a:rPr lang="en-US" smtClean="0"/>
              <a:t>14</a:t>
            </a:fld>
            <a:endParaRPr lang="en-US"/>
          </a:p>
        </p:txBody>
      </p:sp>
    </p:spTree>
    <p:extLst>
      <p:ext uri="{BB962C8B-B14F-4D97-AF65-F5344CB8AC3E}">
        <p14:creationId xmlns:p14="http://schemas.microsoft.com/office/powerpoint/2010/main" val="2731463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B86E-9245-46C1-BF2C-69CF6B24D17D}"/>
              </a:ext>
            </a:extLst>
          </p:cNvPr>
          <p:cNvSpPr>
            <a:spLocks noGrp="1"/>
          </p:cNvSpPr>
          <p:nvPr>
            <p:ph type="title"/>
          </p:nvPr>
        </p:nvSpPr>
        <p:spPr>
          <a:xfrm>
            <a:off x="838200" y="365126"/>
            <a:ext cx="10515600" cy="704020"/>
          </a:xfrm>
        </p:spPr>
        <p:txBody>
          <a:bodyPr/>
          <a:lstStyle/>
          <a:p>
            <a:pPr algn="ctr"/>
            <a:r>
              <a:rPr lang="en-US" b="1" dirty="0">
                <a:solidFill>
                  <a:schemeClr val="accent1">
                    <a:lumMod val="75000"/>
                  </a:schemeClr>
                </a:solidFill>
              </a:rPr>
              <a:t>Garbage Collection</a:t>
            </a:r>
          </a:p>
        </p:txBody>
      </p:sp>
      <p:pic>
        <p:nvPicPr>
          <p:cNvPr id="4" name="Picture 3" descr="Garbage collection">
            <a:hlinkClick r:id="rId2"/>
            <a:extLst>
              <a:ext uri="{FF2B5EF4-FFF2-40B4-BE49-F238E27FC236}">
                <a16:creationId xmlns:a16="http://schemas.microsoft.com/office/drawing/2014/main" id="{F885FD23-5D2C-4134-9E72-26AD6DBED0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5914" y="1188457"/>
            <a:ext cx="7723163" cy="5158104"/>
          </a:xfrm>
          <a:prstGeom prst="rect">
            <a:avLst/>
          </a:prstGeom>
          <a:noFill/>
          <a:ln>
            <a:noFill/>
          </a:ln>
        </p:spPr>
      </p:pic>
      <p:sp>
        <p:nvSpPr>
          <p:cNvPr id="5" name="TextBox 4">
            <a:extLst>
              <a:ext uri="{FF2B5EF4-FFF2-40B4-BE49-F238E27FC236}">
                <a16:creationId xmlns:a16="http://schemas.microsoft.com/office/drawing/2014/main" id="{31E97884-1455-48B8-9C25-40AAA5B6FE86}"/>
              </a:ext>
            </a:extLst>
          </p:cNvPr>
          <p:cNvSpPr txBox="1"/>
          <p:nvPr/>
        </p:nvSpPr>
        <p:spPr>
          <a:xfrm>
            <a:off x="557662" y="6465872"/>
            <a:ext cx="2480959" cy="369332"/>
          </a:xfrm>
          <a:prstGeom prst="rect">
            <a:avLst/>
          </a:prstGeom>
          <a:noFill/>
        </p:spPr>
        <p:txBody>
          <a:bodyPr wrap="square" rtlCol="0">
            <a:spAutoFit/>
          </a:bodyPr>
          <a:lstStyle/>
          <a:p>
            <a:r>
              <a:rPr lang="en-US" dirty="0">
                <a:solidFill>
                  <a:schemeClr val="tx2">
                    <a:lumMod val="40000"/>
                    <a:lumOff val="60000"/>
                  </a:schemeClr>
                </a:solidFill>
                <a:effectLst/>
              </a:rPr>
              <a:t>www.extremetech.com</a:t>
            </a:r>
            <a:endParaRPr lang="en-US" dirty="0">
              <a:solidFill>
                <a:schemeClr val="tx2">
                  <a:lumMod val="40000"/>
                  <a:lumOff val="60000"/>
                </a:schemeClr>
              </a:solidFill>
            </a:endParaRPr>
          </a:p>
        </p:txBody>
      </p:sp>
      <p:sp>
        <p:nvSpPr>
          <p:cNvPr id="6" name="Slide Number Placeholder 5">
            <a:extLst>
              <a:ext uri="{FF2B5EF4-FFF2-40B4-BE49-F238E27FC236}">
                <a16:creationId xmlns:a16="http://schemas.microsoft.com/office/drawing/2014/main" id="{21CE3BFF-A97F-46E6-A774-3A8638F557C9}"/>
              </a:ext>
            </a:extLst>
          </p:cNvPr>
          <p:cNvSpPr>
            <a:spLocks noGrp="1"/>
          </p:cNvSpPr>
          <p:nvPr>
            <p:ph type="sldNum" sz="quarter" idx="12"/>
          </p:nvPr>
        </p:nvSpPr>
        <p:spPr/>
        <p:txBody>
          <a:bodyPr/>
          <a:lstStyle/>
          <a:p>
            <a:fld id="{49533459-CB99-474E-9F75-DFF779850963}" type="slidenum">
              <a:rPr lang="en-US" smtClean="0"/>
              <a:t>15</a:t>
            </a:fld>
            <a:endParaRPr lang="en-US"/>
          </a:p>
        </p:txBody>
      </p:sp>
    </p:spTree>
    <p:extLst>
      <p:ext uri="{BB962C8B-B14F-4D97-AF65-F5344CB8AC3E}">
        <p14:creationId xmlns:p14="http://schemas.microsoft.com/office/powerpoint/2010/main" val="85576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0BD9-2956-4BC2-8E75-053EDE3E5CDA}"/>
              </a:ext>
            </a:extLst>
          </p:cNvPr>
          <p:cNvSpPr>
            <a:spLocks noGrp="1"/>
          </p:cNvSpPr>
          <p:nvPr>
            <p:ph type="title"/>
          </p:nvPr>
        </p:nvSpPr>
        <p:spPr/>
        <p:txBody>
          <a:bodyPr/>
          <a:lstStyle/>
          <a:p>
            <a:pPr algn="ctr"/>
            <a:r>
              <a:rPr lang="en-US" b="1" dirty="0">
                <a:solidFill>
                  <a:schemeClr val="accent1"/>
                </a:solidFill>
              </a:rPr>
              <a:t>Wear Leveling</a:t>
            </a:r>
          </a:p>
        </p:txBody>
      </p:sp>
      <p:pic>
        <p:nvPicPr>
          <p:cNvPr id="5" name="Content Placeholder 4">
            <a:extLst>
              <a:ext uri="{FF2B5EF4-FFF2-40B4-BE49-F238E27FC236}">
                <a16:creationId xmlns:a16="http://schemas.microsoft.com/office/drawing/2014/main" id="{07785605-64D2-4637-B6F8-6084A98CA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81" y="2082019"/>
            <a:ext cx="5227756" cy="4206240"/>
          </a:xfrm>
        </p:spPr>
      </p:pic>
      <p:pic>
        <p:nvPicPr>
          <p:cNvPr id="7" name="Picture 6">
            <a:extLst>
              <a:ext uri="{FF2B5EF4-FFF2-40B4-BE49-F238E27FC236}">
                <a16:creationId xmlns:a16="http://schemas.microsoft.com/office/drawing/2014/main" id="{B396535B-A6DA-4A3F-BB58-521AF76A9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063" y="2080267"/>
            <a:ext cx="5227756" cy="4207991"/>
          </a:xfrm>
          <a:prstGeom prst="rect">
            <a:avLst/>
          </a:prstGeom>
        </p:spPr>
      </p:pic>
      <p:sp>
        <p:nvSpPr>
          <p:cNvPr id="8" name="TextBox 7">
            <a:extLst>
              <a:ext uri="{FF2B5EF4-FFF2-40B4-BE49-F238E27FC236}">
                <a16:creationId xmlns:a16="http://schemas.microsoft.com/office/drawing/2014/main" id="{BD119A74-916C-49AB-86B2-79419CD287D6}"/>
              </a:ext>
            </a:extLst>
          </p:cNvPr>
          <p:cNvSpPr txBox="1"/>
          <p:nvPr/>
        </p:nvSpPr>
        <p:spPr>
          <a:xfrm>
            <a:off x="564181" y="6488668"/>
            <a:ext cx="1770613" cy="369332"/>
          </a:xfrm>
          <a:prstGeom prst="rect">
            <a:avLst/>
          </a:prstGeom>
          <a:noFill/>
        </p:spPr>
        <p:txBody>
          <a:bodyPr wrap="none" rtlCol="0">
            <a:spAutoFit/>
          </a:bodyPr>
          <a:lstStyle/>
          <a:p>
            <a:r>
              <a:rPr lang="en-US" dirty="0">
                <a:solidFill>
                  <a:schemeClr val="tx2">
                    <a:lumMod val="40000"/>
                    <a:lumOff val="60000"/>
                  </a:schemeClr>
                </a:solidFill>
              </a:rPr>
              <a:t>www.elinfor.com</a:t>
            </a:r>
          </a:p>
        </p:txBody>
      </p:sp>
      <p:sp>
        <p:nvSpPr>
          <p:cNvPr id="9" name="Slide Number Placeholder 8">
            <a:extLst>
              <a:ext uri="{FF2B5EF4-FFF2-40B4-BE49-F238E27FC236}">
                <a16:creationId xmlns:a16="http://schemas.microsoft.com/office/drawing/2014/main" id="{F1BDC1CF-A674-4760-ACC7-38A9BC461B2D}"/>
              </a:ext>
            </a:extLst>
          </p:cNvPr>
          <p:cNvSpPr>
            <a:spLocks noGrp="1"/>
          </p:cNvSpPr>
          <p:nvPr>
            <p:ph type="sldNum" sz="quarter" idx="12"/>
          </p:nvPr>
        </p:nvSpPr>
        <p:spPr/>
        <p:txBody>
          <a:bodyPr/>
          <a:lstStyle/>
          <a:p>
            <a:fld id="{49533459-CB99-474E-9F75-DFF779850963}" type="slidenum">
              <a:rPr lang="en-US" smtClean="0"/>
              <a:t>16</a:t>
            </a:fld>
            <a:endParaRPr lang="en-US"/>
          </a:p>
        </p:txBody>
      </p:sp>
    </p:spTree>
    <p:extLst>
      <p:ext uri="{BB962C8B-B14F-4D97-AF65-F5344CB8AC3E}">
        <p14:creationId xmlns:p14="http://schemas.microsoft.com/office/powerpoint/2010/main" val="188270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7ABF-B18E-4450-A2DA-12D280818F3B}"/>
              </a:ext>
            </a:extLst>
          </p:cNvPr>
          <p:cNvSpPr>
            <a:spLocks noGrp="1"/>
          </p:cNvSpPr>
          <p:nvPr>
            <p:ph type="title"/>
          </p:nvPr>
        </p:nvSpPr>
        <p:spPr>
          <a:xfrm>
            <a:off x="838200" y="365125"/>
            <a:ext cx="10515600" cy="1111983"/>
          </a:xfrm>
        </p:spPr>
        <p:txBody>
          <a:bodyPr/>
          <a:lstStyle/>
          <a:p>
            <a:pPr algn="ctr"/>
            <a:r>
              <a:rPr lang="en-US" b="1" dirty="0">
                <a:solidFill>
                  <a:schemeClr val="accent1"/>
                </a:solidFill>
              </a:rPr>
              <a:t>Over-Provisioning</a:t>
            </a:r>
          </a:p>
        </p:txBody>
      </p:sp>
      <p:pic>
        <p:nvPicPr>
          <p:cNvPr id="5" name="Content Placeholder 4">
            <a:extLst>
              <a:ext uri="{FF2B5EF4-FFF2-40B4-BE49-F238E27FC236}">
                <a16:creationId xmlns:a16="http://schemas.microsoft.com/office/drawing/2014/main" id="{6B88A7FC-1374-4134-8DE5-7B1ACF7EF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147" y="1690687"/>
            <a:ext cx="7445253" cy="4802187"/>
          </a:xfrm>
        </p:spPr>
      </p:pic>
      <p:sp>
        <p:nvSpPr>
          <p:cNvPr id="6" name="Slide Number Placeholder 5">
            <a:extLst>
              <a:ext uri="{FF2B5EF4-FFF2-40B4-BE49-F238E27FC236}">
                <a16:creationId xmlns:a16="http://schemas.microsoft.com/office/drawing/2014/main" id="{F2CFE588-7053-4477-8630-FC465A345736}"/>
              </a:ext>
            </a:extLst>
          </p:cNvPr>
          <p:cNvSpPr>
            <a:spLocks noGrp="1"/>
          </p:cNvSpPr>
          <p:nvPr>
            <p:ph type="sldNum" sz="quarter" idx="12"/>
          </p:nvPr>
        </p:nvSpPr>
        <p:spPr/>
        <p:txBody>
          <a:bodyPr/>
          <a:lstStyle/>
          <a:p>
            <a:fld id="{49533459-CB99-474E-9F75-DFF779850963}" type="slidenum">
              <a:rPr lang="en-US" smtClean="0"/>
              <a:t>17</a:t>
            </a:fld>
            <a:endParaRPr lang="en-US"/>
          </a:p>
        </p:txBody>
      </p:sp>
    </p:spTree>
    <p:extLst>
      <p:ext uri="{BB962C8B-B14F-4D97-AF65-F5344CB8AC3E}">
        <p14:creationId xmlns:p14="http://schemas.microsoft.com/office/powerpoint/2010/main" val="262895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9F3D-AC95-4AAA-B8B2-E3C3DF68EF1F}"/>
              </a:ext>
            </a:extLst>
          </p:cNvPr>
          <p:cNvSpPr>
            <a:spLocks noGrp="1"/>
          </p:cNvSpPr>
          <p:nvPr>
            <p:ph type="title"/>
          </p:nvPr>
        </p:nvSpPr>
        <p:spPr/>
        <p:txBody>
          <a:bodyPr/>
          <a:lstStyle/>
          <a:p>
            <a:pPr algn="ctr"/>
            <a:r>
              <a:rPr lang="en-US" b="1" dirty="0">
                <a:solidFill>
                  <a:schemeClr val="accent1"/>
                </a:solidFill>
              </a:rPr>
              <a:t>SSD Controller</a:t>
            </a:r>
          </a:p>
        </p:txBody>
      </p:sp>
      <p:sp>
        <p:nvSpPr>
          <p:cNvPr id="3" name="Content Placeholder 2">
            <a:extLst>
              <a:ext uri="{FF2B5EF4-FFF2-40B4-BE49-F238E27FC236}">
                <a16:creationId xmlns:a16="http://schemas.microsoft.com/office/drawing/2014/main" id="{D6540A11-25CB-4B8A-9DA9-89DC4AB61A7A}"/>
              </a:ext>
            </a:extLst>
          </p:cNvPr>
          <p:cNvSpPr>
            <a:spLocks noGrp="1"/>
          </p:cNvSpPr>
          <p:nvPr>
            <p:ph idx="1"/>
          </p:nvPr>
        </p:nvSpPr>
        <p:spPr/>
        <p:txBody>
          <a:bodyPr>
            <a:normAutofit fontScale="92500"/>
          </a:bodyPr>
          <a:lstStyle/>
          <a:p>
            <a:r>
              <a:rPr lang="en-US" sz="2400" b="0" i="0" dirty="0">
                <a:effectLst/>
                <a:latin typeface="Helvetica Neue"/>
              </a:rPr>
              <a:t>Flash controller includes the electronics that bridge the Flash memory components to the SSD input/output interfaces. </a:t>
            </a:r>
            <a:endParaRPr lang="en-US" sz="2400" dirty="0">
              <a:latin typeface="Helvetica Neue"/>
            </a:endParaRPr>
          </a:p>
          <a:p>
            <a:r>
              <a:rPr lang="en-US" sz="2400" b="0" i="0" dirty="0">
                <a:effectLst/>
                <a:latin typeface="Helvetica Neue"/>
              </a:rPr>
              <a:t>The controller is an embedded processor that executes firmware-level software.</a:t>
            </a:r>
          </a:p>
          <a:p>
            <a:r>
              <a:rPr lang="en-US" sz="2400" b="0" i="0" dirty="0">
                <a:effectLst/>
                <a:latin typeface="Helvetica Neue"/>
              </a:rPr>
              <a:t>Every SSD includes a controller i.e. an embedded processor that executes firmware-level code and is one of the most important factors of SSD performance. </a:t>
            </a:r>
          </a:p>
          <a:p>
            <a:r>
              <a:rPr lang="en-US" sz="2400" b="0" i="0" dirty="0">
                <a:effectLst/>
                <a:latin typeface="Helvetica Neue"/>
              </a:rPr>
              <a:t>Functions: </a:t>
            </a:r>
          </a:p>
          <a:p>
            <a:pPr marL="914400" lvl="1" indent="-457200">
              <a:buFont typeface="+mj-lt"/>
              <a:buAutoNum type="arabicPeriod"/>
            </a:pPr>
            <a:r>
              <a:rPr lang="en-US" sz="2000" b="0" i="0" dirty="0">
                <a:effectLst/>
                <a:latin typeface="Helvetica Neue"/>
              </a:rPr>
              <a:t> Error Correction(ECC). </a:t>
            </a:r>
            <a:endParaRPr lang="en-US" sz="2000" dirty="0">
              <a:latin typeface="Helvetica Neue"/>
            </a:endParaRPr>
          </a:p>
          <a:p>
            <a:pPr marL="914400" lvl="1" indent="-457200">
              <a:buFont typeface="+mj-lt"/>
              <a:buAutoNum type="arabicPeriod"/>
            </a:pPr>
            <a:r>
              <a:rPr lang="en-US" sz="2000" b="0" i="0" dirty="0">
                <a:effectLst/>
                <a:latin typeface="Helvetica Neue"/>
              </a:rPr>
              <a:t> Bad block mapping. </a:t>
            </a:r>
          </a:p>
          <a:p>
            <a:pPr marL="914400" lvl="1" indent="-457200">
              <a:buFont typeface="+mj-lt"/>
              <a:buAutoNum type="arabicPeriod"/>
            </a:pPr>
            <a:r>
              <a:rPr lang="en-US" sz="2000" b="0" i="0" dirty="0">
                <a:effectLst/>
                <a:latin typeface="Helvetica Neue"/>
              </a:rPr>
              <a:t> Read disturb management.</a:t>
            </a:r>
          </a:p>
          <a:p>
            <a:pPr marL="914400" lvl="1" indent="-457200">
              <a:buFont typeface="+mj-lt"/>
              <a:buAutoNum type="arabicPeriod"/>
            </a:pPr>
            <a:r>
              <a:rPr lang="en-US" sz="2000" b="0" i="0" dirty="0">
                <a:effectLst/>
                <a:latin typeface="Helvetica Neue"/>
              </a:rPr>
              <a:t> Read and write caching. </a:t>
            </a:r>
          </a:p>
          <a:p>
            <a:pPr marL="914400" lvl="1" indent="-457200">
              <a:buFont typeface="+mj-lt"/>
              <a:buAutoNum type="arabicPeriod"/>
            </a:pPr>
            <a:r>
              <a:rPr lang="en-US" sz="2000" b="0" i="0" dirty="0">
                <a:effectLst/>
                <a:latin typeface="Helvetica Neue"/>
              </a:rPr>
              <a:t> Encryption.</a:t>
            </a:r>
            <a:endParaRPr lang="en-US" sz="2000" dirty="0"/>
          </a:p>
        </p:txBody>
      </p:sp>
      <p:sp>
        <p:nvSpPr>
          <p:cNvPr id="4" name="Slide Number Placeholder 3">
            <a:extLst>
              <a:ext uri="{FF2B5EF4-FFF2-40B4-BE49-F238E27FC236}">
                <a16:creationId xmlns:a16="http://schemas.microsoft.com/office/drawing/2014/main" id="{D82214B8-45AE-4028-B7C3-99F33FCCD75A}"/>
              </a:ext>
            </a:extLst>
          </p:cNvPr>
          <p:cNvSpPr>
            <a:spLocks noGrp="1"/>
          </p:cNvSpPr>
          <p:nvPr>
            <p:ph type="sldNum" sz="quarter" idx="12"/>
          </p:nvPr>
        </p:nvSpPr>
        <p:spPr/>
        <p:txBody>
          <a:bodyPr/>
          <a:lstStyle/>
          <a:p>
            <a:fld id="{49533459-CB99-474E-9F75-DFF779850963}" type="slidenum">
              <a:rPr lang="en-US" smtClean="0"/>
              <a:t>18</a:t>
            </a:fld>
            <a:endParaRPr lang="en-US"/>
          </a:p>
        </p:txBody>
      </p:sp>
    </p:spTree>
    <p:extLst>
      <p:ext uri="{BB962C8B-B14F-4D97-AF65-F5344CB8AC3E}">
        <p14:creationId xmlns:p14="http://schemas.microsoft.com/office/powerpoint/2010/main" val="104881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3DCD-D2B7-4975-8BAB-250AC0070A82}"/>
              </a:ext>
            </a:extLst>
          </p:cNvPr>
          <p:cNvSpPr>
            <a:spLocks noGrp="1"/>
          </p:cNvSpPr>
          <p:nvPr>
            <p:ph type="title"/>
          </p:nvPr>
        </p:nvSpPr>
        <p:spPr/>
        <p:txBody>
          <a:bodyPr/>
          <a:lstStyle/>
          <a:p>
            <a:pPr algn="ctr"/>
            <a:r>
              <a:rPr lang="en-US" b="1" dirty="0">
                <a:solidFill>
                  <a:schemeClr val="accent1"/>
                </a:solidFill>
              </a:rPr>
              <a:t>DRAM</a:t>
            </a:r>
          </a:p>
        </p:txBody>
      </p:sp>
      <p:sp>
        <p:nvSpPr>
          <p:cNvPr id="3" name="Content Placeholder 2">
            <a:extLst>
              <a:ext uri="{FF2B5EF4-FFF2-40B4-BE49-F238E27FC236}">
                <a16:creationId xmlns:a16="http://schemas.microsoft.com/office/drawing/2014/main" id="{393BA471-65B9-4845-9AB4-143A58E55B80}"/>
              </a:ext>
            </a:extLst>
          </p:cNvPr>
          <p:cNvSpPr>
            <a:spLocks noGrp="1"/>
          </p:cNvSpPr>
          <p:nvPr>
            <p:ph idx="1"/>
          </p:nvPr>
        </p:nvSpPr>
        <p:spPr/>
        <p:txBody>
          <a:bodyPr/>
          <a:lstStyle/>
          <a:p>
            <a:r>
              <a:rPr lang="en-US" dirty="0"/>
              <a:t>A bit of DRAM is included in every SSD for the process of buffering. </a:t>
            </a:r>
          </a:p>
          <a:p>
            <a:r>
              <a:rPr lang="en-US" dirty="0"/>
              <a:t>Similar to hard drive’s cache, data is stored on it for some time temporarily before it is being written to the device.</a:t>
            </a:r>
          </a:p>
          <a:p>
            <a:r>
              <a:rPr lang="en-US" dirty="0"/>
              <a:t>It increases SSD performance to some level.</a:t>
            </a:r>
          </a:p>
        </p:txBody>
      </p:sp>
      <p:sp>
        <p:nvSpPr>
          <p:cNvPr id="4" name="Slide Number Placeholder 3">
            <a:extLst>
              <a:ext uri="{FF2B5EF4-FFF2-40B4-BE49-F238E27FC236}">
                <a16:creationId xmlns:a16="http://schemas.microsoft.com/office/drawing/2014/main" id="{298C5974-55B2-411A-AB50-38FED36A6C75}"/>
              </a:ext>
            </a:extLst>
          </p:cNvPr>
          <p:cNvSpPr>
            <a:spLocks noGrp="1"/>
          </p:cNvSpPr>
          <p:nvPr>
            <p:ph type="sldNum" sz="quarter" idx="12"/>
          </p:nvPr>
        </p:nvSpPr>
        <p:spPr/>
        <p:txBody>
          <a:bodyPr/>
          <a:lstStyle/>
          <a:p>
            <a:fld id="{49533459-CB99-474E-9F75-DFF779850963}" type="slidenum">
              <a:rPr lang="en-US" smtClean="0"/>
              <a:t>19</a:t>
            </a:fld>
            <a:endParaRPr lang="en-US"/>
          </a:p>
        </p:txBody>
      </p:sp>
    </p:spTree>
    <p:extLst>
      <p:ext uri="{BB962C8B-B14F-4D97-AF65-F5344CB8AC3E}">
        <p14:creationId xmlns:p14="http://schemas.microsoft.com/office/powerpoint/2010/main" val="181953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Solid State Drive</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p:txBody>
          <a:bodyPr>
            <a:normAutofit lnSpcReduction="10000"/>
          </a:bodyPr>
          <a:lstStyle/>
          <a:p>
            <a:pPr algn="l"/>
            <a:r>
              <a:rPr lang="en-US" b="0" i="0" u="none" strike="noStrike" baseline="0" dirty="0"/>
              <a:t>An SSD is a Solid State Drive that is used to store data, files and applications, as well as to run computing devices.</a:t>
            </a:r>
          </a:p>
          <a:p>
            <a:pPr algn="l"/>
            <a:r>
              <a:rPr lang="en-US" b="0" i="0" u="none" strike="noStrike" baseline="0" dirty="0"/>
              <a:t>Solid state drives offer significant performance advantages over conventional hard disk drives (HDDs).</a:t>
            </a:r>
          </a:p>
          <a:p>
            <a:pPr algn="l"/>
            <a:r>
              <a:rPr lang="en-US" b="0" i="0" dirty="0">
                <a:effectLst/>
              </a:rPr>
              <a:t>SSDs do not have any moving mechanical components, which distinguishes them from traditional magnetic disks such as hard disk drives(HDDs). </a:t>
            </a:r>
            <a:endParaRPr lang="en-US" dirty="0"/>
          </a:p>
          <a:p>
            <a:pPr algn="l"/>
            <a:r>
              <a:rPr lang="en-US" b="0" i="0" dirty="0">
                <a:effectLst/>
              </a:rPr>
              <a:t>SSDs use microchips that retain data in non-volatile memory chips.</a:t>
            </a:r>
          </a:p>
          <a:p>
            <a:pPr algn="l"/>
            <a:r>
              <a:rPr lang="en-US" b="0" i="0" dirty="0">
                <a:effectLst/>
              </a:rPr>
              <a:t>SSD uses non volatile NAND Flash Memory , which enables it to retain data when the power is removed.</a:t>
            </a:r>
          </a:p>
          <a:p>
            <a:pPr marL="0" indent="0">
              <a:buNone/>
            </a:pPr>
            <a:endParaRPr lang="en-US" dirty="0"/>
          </a:p>
        </p:txBody>
      </p:sp>
      <p:sp>
        <p:nvSpPr>
          <p:cNvPr id="4" name="Slide Number Placeholder 3">
            <a:extLst>
              <a:ext uri="{FF2B5EF4-FFF2-40B4-BE49-F238E27FC236}">
                <a16:creationId xmlns:a16="http://schemas.microsoft.com/office/drawing/2014/main" id="{D62C76BB-67E8-447D-906C-7144FB6824C4}"/>
              </a:ext>
            </a:extLst>
          </p:cNvPr>
          <p:cNvSpPr>
            <a:spLocks noGrp="1"/>
          </p:cNvSpPr>
          <p:nvPr>
            <p:ph type="sldNum" sz="quarter" idx="12"/>
          </p:nvPr>
        </p:nvSpPr>
        <p:spPr/>
        <p:txBody>
          <a:bodyPr/>
          <a:lstStyle/>
          <a:p>
            <a:fld id="{1351AB26-9E4A-4ABF-A4C0-C6A3B1432E4D}" type="slidenum">
              <a:rPr lang="en-US" smtClean="0"/>
              <a:t>2</a:t>
            </a:fld>
            <a:endParaRPr lang="en-US"/>
          </a:p>
        </p:txBody>
      </p:sp>
    </p:spTree>
    <p:extLst>
      <p:ext uri="{BB962C8B-B14F-4D97-AF65-F5344CB8AC3E}">
        <p14:creationId xmlns:p14="http://schemas.microsoft.com/office/powerpoint/2010/main" val="419898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38E3-BA74-497B-9DA0-E4A206C28A20}"/>
              </a:ext>
            </a:extLst>
          </p:cNvPr>
          <p:cNvSpPr>
            <a:spLocks noGrp="1"/>
          </p:cNvSpPr>
          <p:nvPr>
            <p:ph type="title"/>
          </p:nvPr>
        </p:nvSpPr>
        <p:spPr/>
        <p:txBody>
          <a:bodyPr/>
          <a:lstStyle/>
          <a:p>
            <a:pPr algn="ctr"/>
            <a:r>
              <a:rPr lang="en-US" b="1" dirty="0">
                <a:solidFill>
                  <a:schemeClr val="accent1"/>
                </a:solidFill>
              </a:rPr>
              <a:t>Advantages</a:t>
            </a:r>
          </a:p>
        </p:txBody>
      </p:sp>
      <p:sp>
        <p:nvSpPr>
          <p:cNvPr id="3" name="Content Placeholder 2">
            <a:extLst>
              <a:ext uri="{FF2B5EF4-FFF2-40B4-BE49-F238E27FC236}">
                <a16:creationId xmlns:a16="http://schemas.microsoft.com/office/drawing/2014/main" id="{9B74AC64-66B7-417D-9BDA-469E3AD63D8D}"/>
              </a:ext>
            </a:extLst>
          </p:cNvPr>
          <p:cNvSpPr>
            <a:spLocks noGrp="1"/>
          </p:cNvSpPr>
          <p:nvPr>
            <p:ph idx="1"/>
          </p:nvPr>
        </p:nvSpPr>
        <p:spPr/>
        <p:txBody>
          <a:bodyPr/>
          <a:lstStyle/>
          <a:p>
            <a:r>
              <a:rPr lang="en-US" b="0" i="0" dirty="0">
                <a:solidFill>
                  <a:srgbClr val="3B3835"/>
                </a:solidFill>
                <a:effectLst/>
                <a:latin typeface="Helvetica Neue"/>
              </a:rPr>
              <a:t>High performance-Significantly faster than a standard HDD. </a:t>
            </a:r>
          </a:p>
          <a:p>
            <a:r>
              <a:rPr lang="en-US" b="0" i="0" dirty="0">
                <a:solidFill>
                  <a:srgbClr val="3B3835"/>
                </a:solidFill>
                <a:effectLst/>
                <a:latin typeface="Helvetica Neue"/>
              </a:rPr>
              <a:t>Faster seek time-Up to 60x faster than HDD. </a:t>
            </a:r>
            <a:endParaRPr lang="en-US" dirty="0">
              <a:solidFill>
                <a:srgbClr val="3B3835"/>
              </a:solidFill>
              <a:latin typeface="Helvetica Neue"/>
            </a:endParaRPr>
          </a:p>
          <a:p>
            <a:r>
              <a:rPr lang="en-US" b="0" i="0" dirty="0">
                <a:solidFill>
                  <a:srgbClr val="3B3835"/>
                </a:solidFill>
                <a:effectLst/>
                <a:latin typeface="Helvetica Neue"/>
              </a:rPr>
              <a:t>Higher reliability-No moving parts. </a:t>
            </a:r>
          </a:p>
          <a:p>
            <a:r>
              <a:rPr lang="en-US" b="0" i="0" dirty="0">
                <a:solidFill>
                  <a:srgbClr val="3B3835"/>
                </a:solidFill>
                <a:effectLst/>
                <a:latin typeface="Helvetica Neue"/>
              </a:rPr>
              <a:t>Lower power-Lesser power consumption, cooler operation.</a:t>
            </a:r>
          </a:p>
          <a:p>
            <a:r>
              <a:rPr lang="en-US" b="0" i="0" dirty="0">
                <a:solidFill>
                  <a:srgbClr val="3B3835"/>
                </a:solidFill>
                <a:effectLst/>
                <a:latin typeface="Helvetica Neue"/>
              </a:rPr>
              <a:t>Silent Operation-Ideal for post production environments. </a:t>
            </a:r>
            <a:endParaRPr lang="en-US" dirty="0">
              <a:solidFill>
                <a:srgbClr val="3B3835"/>
              </a:solidFill>
              <a:latin typeface="Helvetica Neue"/>
            </a:endParaRPr>
          </a:p>
          <a:p>
            <a:r>
              <a:rPr lang="en-US" b="0" i="0" dirty="0">
                <a:solidFill>
                  <a:srgbClr val="3B3835"/>
                </a:solidFill>
                <a:effectLst/>
                <a:latin typeface="Helvetica Neue"/>
              </a:rPr>
              <a:t>Light weight-Perfect for portable devices. </a:t>
            </a:r>
          </a:p>
          <a:p>
            <a:r>
              <a:rPr lang="en-US" b="0" i="0" dirty="0">
                <a:solidFill>
                  <a:srgbClr val="3B3835"/>
                </a:solidFill>
                <a:effectLst/>
                <a:latin typeface="Helvetica Neue"/>
              </a:rPr>
              <a:t>Wider Operating Temp.</a:t>
            </a:r>
            <a:endParaRPr lang="en-US" dirty="0"/>
          </a:p>
        </p:txBody>
      </p:sp>
      <p:sp>
        <p:nvSpPr>
          <p:cNvPr id="4" name="Slide Number Placeholder 3">
            <a:extLst>
              <a:ext uri="{FF2B5EF4-FFF2-40B4-BE49-F238E27FC236}">
                <a16:creationId xmlns:a16="http://schemas.microsoft.com/office/drawing/2014/main" id="{D27E16D0-09FE-4B9E-9909-302BA6F0177C}"/>
              </a:ext>
            </a:extLst>
          </p:cNvPr>
          <p:cNvSpPr>
            <a:spLocks noGrp="1"/>
          </p:cNvSpPr>
          <p:nvPr>
            <p:ph type="sldNum" sz="quarter" idx="12"/>
          </p:nvPr>
        </p:nvSpPr>
        <p:spPr/>
        <p:txBody>
          <a:bodyPr/>
          <a:lstStyle/>
          <a:p>
            <a:fld id="{49533459-CB99-474E-9F75-DFF779850963}" type="slidenum">
              <a:rPr lang="en-US" smtClean="0"/>
              <a:t>20</a:t>
            </a:fld>
            <a:endParaRPr lang="en-US"/>
          </a:p>
        </p:txBody>
      </p:sp>
    </p:spTree>
    <p:extLst>
      <p:ext uri="{BB962C8B-B14F-4D97-AF65-F5344CB8AC3E}">
        <p14:creationId xmlns:p14="http://schemas.microsoft.com/office/powerpoint/2010/main" val="165134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D30B-E815-43F1-8A7F-55F137272C5E}"/>
              </a:ext>
            </a:extLst>
          </p:cNvPr>
          <p:cNvSpPr>
            <a:spLocks noGrp="1"/>
          </p:cNvSpPr>
          <p:nvPr>
            <p:ph type="title"/>
          </p:nvPr>
        </p:nvSpPr>
        <p:spPr/>
        <p:txBody>
          <a:bodyPr/>
          <a:lstStyle/>
          <a:p>
            <a:pPr algn="ctr"/>
            <a:r>
              <a:rPr lang="en-US" b="0" i="0" dirty="0">
                <a:solidFill>
                  <a:schemeClr val="accent1"/>
                </a:solidFill>
                <a:effectLst/>
                <a:latin typeface="Helvetica Neue"/>
              </a:rPr>
              <a:t>Disadvantage </a:t>
            </a:r>
            <a:br>
              <a:rPr lang="en-US" b="0" i="0" dirty="0">
                <a:solidFill>
                  <a:srgbClr val="3B3835"/>
                </a:solidFill>
                <a:effectLst/>
                <a:latin typeface="Helvetica Neue"/>
              </a:rPr>
            </a:br>
            <a:endParaRPr lang="en-US" dirty="0"/>
          </a:p>
        </p:txBody>
      </p:sp>
      <p:sp>
        <p:nvSpPr>
          <p:cNvPr id="3" name="Content Placeholder 2">
            <a:extLst>
              <a:ext uri="{FF2B5EF4-FFF2-40B4-BE49-F238E27FC236}">
                <a16:creationId xmlns:a16="http://schemas.microsoft.com/office/drawing/2014/main" id="{62C566B9-94C2-4939-BB4B-E0EE652C2DA4}"/>
              </a:ext>
            </a:extLst>
          </p:cNvPr>
          <p:cNvSpPr>
            <a:spLocks noGrp="1"/>
          </p:cNvSpPr>
          <p:nvPr>
            <p:ph idx="1"/>
          </p:nvPr>
        </p:nvSpPr>
        <p:spPr/>
        <p:txBody>
          <a:bodyPr/>
          <a:lstStyle/>
          <a:p>
            <a:r>
              <a:rPr lang="en-US" b="0" i="0" dirty="0">
                <a:solidFill>
                  <a:srgbClr val="3B3835"/>
                </a:solidFill>
                <a:effectLst/>
                <a:latin typeface="Helvetica Neue"/>
              </a:rPr>
              <a:t>They are more expansive than traditional hard drives. </a:t>
            </a:r>
          </a:p>
          <a:p>
            <a:r>
              <a:rPr lang="en-US" b="0" i="0" dirty="0">
                <a:solidFill>
                  <a:srgbClr val="3B3835"/>
                </a:solidFill>
                <a:effectLst/>
                <a:latin typeface="Helvetica Neue"/>
              </a:rPr>
              <a:t>They currently offer less storage space then traditional hard drives. </a:t>
            </a:r>
            <a:endParaRPr lang="en-US" dirty="0">
              <a:solidFill>
                <a:srgbClr val="3B3835"/>
              </a:solidFill>
              <a:latin typeface="Helvetica Neue"/>
            </a:endParaRPr>
          </a:p>
          <a:p>
            <a:r>
              <a:rPr lang="en-US" b="0" i="0" dirty="0">
                <a:solidFill>
                  <a:srgbClr val="3B3835"/>
                </a:solidFill>
                <a:effectLst/>
                <a:latin typeface="Helvetica Neue"/>
              </a:rPr>
              <a:t>Flash memory SSDs are slower than DRAM solution.</a:t>
            </a:r>
            <a:endParaRPr lang="en-US" dirty="0"/>
          </a:p>
        </p:txBody>
      </p:sp>
      <p:sp>
        <p:nvSpPr>
          <p:cNvPr id="4" name="Slide Number Placeholder 3">
            <a:extLst>
              <a:ext uri="{FF2B5EF4-FFF2-40B4-BE49-F238E27FC236}">
                <a16:creationId xmlns:a16="http://schemas.microsoft.com/office/drawing/2014/main" id="{C87070F9-0DCC-4A85-A02D-2813104B7757}"/>
              </a:ext>
            </a:extLst>
          </p:cNvPr>
          <p:cNvSpPr>
            <a:spLocks noGrp="1"/>
          </p:cNvSpPr>
          <p:nvPr>
            <p:ph type="sldNum" sz="quarter" idx="12"/>
          </p:nvPr>
        </p:nvSpPr>
        <p:spPr/>
        <p:txBody>
          <a:bodyPr/>
          <a:lstStyle/>
          <a:p>
            <a:fld id="{49533459-CB99-474E-9F75-DFF779850963}" type="slidenum">
              <a:rPr lang="en-US" smtClean="0"/>
              <a:t>21</a:t>
            </a:fld>
            <a:endParaRPr lang="en-US"/>
          </a:p>
        </p:txBody>
      </p:sp>
    </p:spTree>
    <p:extLst>
      <p:ext uri="{BB962C8B-B14F-4D97-AF65-F5344CB8AC3E}">
        <p14:creationId xmlns:p14="http://schemas.microsoft.com/office/powerpoint/2010/main" val="27052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8DE7-1389-4B40-8F95-44241869A718}"/>
              </a:ext>
            </a:extLst>
          </p:cNvPr>
          <p:cNvSpPr>
            <a:spLocks noGrp="1"/>
          </p:cNvSpPr>
          <p:nvPr>
            <p:ph type="title"/>
          </p:nvPr>
        </p:nvSpPr>
        <p:spPr/>
        <p:txBody>
          <a:bodyPr/>
          <a:lstStyle/>
          <a:p>
            <a:pPr algn="ctr"/>
            <a:r>
              <a:rPr lang="en-US" b="1" dirty="0">
                <a:solidFill>
                  <a:schemeClr val="accent1"/>
                </a:solidFill>
              </a:rPr>
              <a:t>Applications</a:t>
            </a:r>
          </a:p>
        </p:txBody>
      </p:sp>
      <p:sp>
        <p:nvSpPr>
          <p:cNvPr id="3" name="Content Placeholder 2">
            <a:extLst>
              <a:ext uri="{FF2B5EF4-FFF2-40B4-BE49-F238E27FC236}">
                <a16:creationId xmlns:a16="http://schemas.microsoft.com/office/drawing/2014/main" id="{95F7AAE1-D5D5-460E-A046-D3398D669DE7}"/>
              </a:ext>
            </a:extLst>
          </p:cNvPr>
          <p:cNvSpPr>
            <a:spLocks noGrp="1"/>
          </p:cNvSpPr>
          <p:nvPr>
            <p:ph idx="1"/>
          </p:nvPr>
        </p:nvSpPr>
        <p:spPr/>
        <p:txBody>
          <a:bodyPr/>
          <a:lstStyle/>
          <a:p>
            <a:r>
              <a:rPr lang="en-US" b="0" i="0" dirty="0">
                <a:solidFill>
                  <a:srgbClr val="3B3835"/>
                </a:solidFill>
                <a:effectLst/>
                <a:latin typeface="Helvetica Neue"/>
              </a:rPr>
              <a:t>Desktop Computers</a:t>
            </a:r>
          </a:p>
          <a:p>
            <a:r>
              <a:rPr lang="en-US" b="0" i="0" dirty="0">
                <a:solidFill>
                  <a:srgbClr val="3B3835"/>
                </a:solidFill>
                <a:effectLst/>
                <a:latin typeface="Helvetica Neue"/>
              </a:rPr>
              <a:t>Laptops </a:t>
            </a:r>
          </a:p>
          <a:p>
            <a:r>
              <a:rPr lang="en-US" b="0" i="0" dirty="0">
                <a:solidFill>
                  <a:srgbClr val="3B3835"/>
                </a:solidFill>
                <a:effectLst/>
                <a:latin typeface="Helvetica Neue"/>
              </a:rPr>
              <a:t>Ultra books </a:t>
            </a:r>
          </a:p>
          <a:p>
            <a:r>
              <a:rPr lang="en-US" b="0" i="0" dirty="0">
                <a:solidFill>
                  <a:srgbClr val="3B3835"/>
                </a:solidFill>
                <a:effectLst/>
                <a:latin typeface="Helvetica Neue"/>
              </a:rPr>
              <a:t>HD Camcorder, CCTV Digital Video Recorder (DVR) </a:t>
            </a:r>
          </a:p>
          <a:p>
            <a:r>
              <a:rPr lang="en-US" b="0" i="0" dirty="0">
                <a:solidFill>
                  <a:srgbClr val="3B3835"/>
                </a:solidFill>
                <a:effectLst/>
                <a:latin typeface="Helvetica Neue"/>
              </a:rPr>
              <a:t>Smart TV </a:t>
            </a:r>
          </a:p>
          <a:p>
            <a:r>
              <a:rPr lang="en-US" b="0" i="0" dirty="0">
                <a:solidFill>
                  <a:srgbClr val="3B3835"/>
                </a:solidFill>
                <a:effectLst/>
                <a:latin typeface="Helvetica Neue"/>
              </a:rPr>
              <a:t>Set Top Boxes </a:t>
            </a:r>
          </a:p>
          <a:p>
            <a:r>
              <a:rPr lang="en-US" b="0" i="0" dirty="0">
                <a:solidFill>
                  <a:srgbClr val="3B3835"/>
                </a:solidFill>
                <a:effectLst/>
                <a:latin typeface="Helvetica Neue"/>
              </a:rPr>
              <a:t>Mobile Phones </a:t>
            </a:r>
          </a:p>
          <a:p>
            <a:r>
              <a:rPr lang="en-US" b="0" i="0" dirty="0">
                <a:solidFill>
                  <a:srgbClr val="3B3835"/>
                </a:solidFill>
                <a:effectLst/>
                <a:latin typeface="Helvetica Neue"/>
              </a:rPr>
              <a:t>Servers - SSD are used as cache at server side of Enterprises.</a:t>
            </a:r>
            <a:endParaRPr lang="en-US" dirty="0"/>
          </a:p>
        </p:txBody>
      </p:sp>
      <p:sp>
        <p:nvSpPr>
          <p:cNvPr id="4" name="Slide Number Placeholder 3">
            <a:extLst>
              <a:ext uri="{FF2B5EF4-FFF2-40B4-BE49-F238E27FC236}">
                <a16:creationId xmlns:a16="http://schemas.microsoft.com/office/drawing/2014/main" id="{79A783EE-9FCE-443A-B761-2E6A867BEE4B}"/>
              </a:ext>
            </a:extLst>
          </p:cNvPr>
          <p:cNvSpPr>
            <a:spLocks noGrp="1"/>
          </p:cNvSpPr>
          <p:nvPr>
            <p:ph type="sldNum" sz="quarter" idx="12"/>
          </p:nvPr>
        </p:nvSpPr>
        <p:spPr/>
        <p:txBody>
          <a:bodyPr/>
          <a:lstStyle/>
          <a:p>
            <a:fld id="{49533459-CB99-474E-9F75-DFF779850963}" type="slidenum">
              <a:rPr lang="en-US" smtClean="0"/>
              <a:t>22</a:t>
            </a:fld>
            <a:endParaRPr lang="en-US"/>
          </a:p>
        </p:txBody>
      </p:sp>
    </p:spTree>
    <p:extLst>
      <p:ext uri="{BB962C8B-B14F-4D97-AF65-F5344CB8AC3E}">
        <p14:creationId xmlns:p14="http://schemas.microsoft.com/office/powerpoint/2010/main" val="177219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FE34-694B-4EB5-8420-16847BD900AB}"/>
              </a:ext>
            </a:extLst>
          </p:cNvPr>
          <p:cNvSpPr>
            <a:spLocks noGrp="1"/>
          </p:cNvSpPr>
          <p:nvPr>
            <p:ph type="title"/>
          </p:nvPr>
        </p:nvSpPr>
        <p:spPr>
          <a:xfrm>
            <a:off x="838200" y="365125"/>
            <a:ext cx="10515600" cy="900967"/>
          </a:xfrm>
        </p:spPr>
        <p:txBody>
          <a:bodyPr>
            <a:normAutofit/>
          </a:bodyPr>
          <a:lstStyle/>
          <a:p>
            <a:pPr algn="ctr"/>
            <a:r>
              <a:rPr lang="en-US" sz="4800" b="1" dirty="0">
                <a:solidFill>
                  <a:schemeClr val="accent1"/>
                </a:solidFill>
              </a:rPr>
              <a:t>SSD vs HDD</a:t>
            </a:r>
          </a:p>
        </p:txBody>
      </p:sp>
      <p:pic>
        <p:nvPicPr>
          <p:cNvPr id="5" name="Content Placeholder 4">
            <a:extLst>
              <a:ext uri="{FF2B5EF4-FFF2-40B4-BE49-F238E27FC236}">
                <a16:creationId xmlns:a16="http://schemas.microsoft.com/office/drawing/2014/main" id="{84181B02-1AE8-4B6F-A159-EAC5193FE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886" y="1384724"/>
            <a:ext cx="8121852" cy="5160905"/>
          </a:xfrm>
        </p:spPr>
      </p:pic>
      <p:sp>
        <p:nvSpPr>
          <p:cNvPr id="6" name="Slide Number Placeholder 5">
            <a:extLst>
              <a:ext uri="{FF2B5EF4-FFF2-40B4-BE49-F238E27FC236}">
                <a16:creationId xmlns:a16="http://schemas.microsoft.com/office/drawing/2014/main" id="{F7048356-8AB4-4D05-B78D-A7EACB2391E3}"/>
              </a:ext>
            </a:extLst>
          </p:cNvPr>
          <p:cNvSpPr>
            <a:spLocks noGrp="1"/>
          </p:cNvSpPr>
          <p:nvPr>
            <p:ph type="sldNum" sz="quarter" idx="12"/>
          </p:nvPr>
        </p:nvSpPr>
        <p:spPr/>
        <p:txBody>
          <a:bodyPr/>
          <a:lstStyle/>
          <a:p>
            <a:fld id="{49533459-CB99-474E-9F75-DFF779850963}" type="slidenum">
              <a:rPr lang="en-US" smtClean="0"/>
              <a:t>23</a:t>
            </a:fld>
            <a:endParaRPr lang="en-US"/>
          </a:p>
        </p:txBody>
      </p:sp>
    </p:spTree>
    <p:extLst>
      <p:ext uri="{BB962C8B-B14F-4D97-AF65-F5344CB8AC3E}">
        <p14:creationId xmlns:p14="http://schemas.microsoft.com/office/powerpoint/2010/main" val="2787390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69ECBD-F1FE-4783-A5AA-43F7EF7132B2}"/>
              </a:ext>
            </a:extLst>
          </p:cNvPr>
          <p:cNvSpPr>
            <a:spLocks noGrp="1"/>
          </p:cNvSpPr>
          <p:nvPr>
            <p:ph type="sldNum" sz="quarter" idx="12"/>
          </p:nvPr>
        </p:nvSpPr>
        <p:spPr/>
        <p:txBody>
          <a:bodyPr/>
          <a:lstStyle/>
          <a:p>
            <a:fld id="{0AAEC1BE-566C-49BB-9444-AB14ACC14310}" type="slidenum">
              <a:rPr lang="en-US" smtClean="0"/>
              <a:t>24</a:t>
            </a:fld>
            <a:endParaRPr lang="en-US"/>
          </a:p>
        </p:txBody>
      </p:sp>
      <p:sp>
        <p:nvSpPr>
          <p:cNvPr id="21" name="Rectangle 11">
            <a:extLst>
              <a:ext uri="{FF2B5EF4-FFF2-40B4-BE49-F238E27FC236}">
                <a16:creationId xmlns:a16="http://schemas.microsoft.com/office/drawing/2014/main" id="{2267F581-CC2F-41F0-96D9-5821C9AF0398}"/>
              </a:ext>
            </a:extLst>
          </p:cNvPr>
          <p:cNvSpPr>
            <a:spLocks noChangeArrowheads="1"/>
          </p:cNvSpPr>
          <p:nvPr/>
        </p:nvSpPr>
        <p:spPr bwMode="auto">
          <a:xfrm>
            <a:off x="0" y="-138499"/>
            <a:ext cx="2664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85858"/>
                </a:solidFill>
                <a:effectLst/>
                <a:latin typeface="HelveticaNeu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203DB71C-7027-4652-8FC3-9198574266D0}"/>
              </a:ext>
            </a:extLst>
          </p:cNvPr>
          <p:cNvSpPr>
            <a:spLocks noGrp="1"/>
          </p:cNvSpPr>
          <p:nvPr>
            <p:ph idx="1"/>
          </p:nvPr>
        </p:nvSpPr>
        <p:spPr/>
        <p:txBody>
          <a:bodyPr>
            <a:normAutofit/>
          </a:bodyPr>
          <a:lstStyle/>
          <a:p>
            <a:pPr marL="0" indent="0" algn="ctr">
              <a:buNone/>
            </a:pPr>
            <a:r>
              <a:rPr lang="en-US" sz="8000" dirty="0">
                <a:solidFill>
                  <a:srgbClr val="7030A0"/>
                </a:solidFill>
              </a:rPr>
              <a:t>Thank You </a:t>
            </a:r>
            <a:br>
              <a:rPr lang="en-US" sz="8000" dirty="0"/>
            </a:br>
            <a:r>
              <a:rPr lang="en-US" sz="6000" dirty="0"/>
              <a:t>For Your Attention</a:t>
            </a:r>
            <a:endParaRPr lang="en-US" sz="8000" dirty="0"/>
          </a:p>
        </p:txBody>
      </p:sp>
    </p:spTree>
    <p:extLst>
      <p:ext uri="{BB962C8B-B14F-4D97-AF65-F5344CB8AC3E}">
        <p14:creationId xmlns:p14="http://schemas.microsoft.com/office/powerpoint/2010/main" val="355871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1988-738C-4FEF-B5EC-0E037C39F6B1}"/>
              </a:ext>
            </a:extLst>
          </p:cNvPr>
          <p:cNvSpPr>
            <a:spLocks noGrp="1"/>
          </p:cNvSpPr>
          <p:nvPr>
            <p:ph type="title"/>
          </p:nvPr>
        </p:nvSpPr>
        <p:spPr/>
        <p:txBody>
          <a:bodyPr/>
          <a:lstStyle/>
          <a:p>
            <a:pPr algn="ctr"/>
            <a:r>
              <a:rPr lang="en-US" b="1" dirty="0">
                <a:solidFill>
                  <a:schemeClr val="accent1">
                    <a:lumMod val="75000"/>
                  </a:schemeClr>
                </a:solidFill>
              </a:rPr>
              <a:t>Internal Components and Design</a:t>
            </a:r>
          </a:p>
        </p:txBody>
      </p:sp>
      <p:pic>
        <p:nvPicPr>
          <p:cNvPr id="5" name="Content Placeholder 4">
            <a:extLst>
              <a:ext uri="{FF2B5EF4-FFF2-40B4-BE49-F238E27FC236}">
                <a16:creationId xmlns:a16="http://schemas.microsoft.com/office/drawing/2014/main" id="{4658FAD7-9625-4115-B720-25B538E7A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2949" y="1690688"/>
            <a:ext cx="6840851" cy="4802187"/>
          </a:xfrm>
        </p:spPr>
      </p:pic>
      <p:sp>
        <p:nvSpPr>
          <p:cNvPr id="6" name="TextBox 5">
            <a:extLst>
              <a:ext uri="{FF2B5EF4-FFF2-40B4-BE49-F238E27FC236}">
                <a16:creationId xmlns:a16="http://schemas.microsoft.com/office/drawing/2014/main" id="{D1E5E9C2-1CE8-482F-82BF-82721B5AE618}"/>
              </a:ext>
            </a:extLst>
          </p:cNvPr>
          <p:cNvSpPr txBox="1"/>
          <p:nvPr/>
        </p:nvSpPr>
        <p:spPr>
          <a:xfrm>
            <a:off x="618978" y="2363372"/>
            <a:ext cx="3521541" cy="3877985"/>
          </a:xfrm>
          <a:prstGeom prst="rect">
            <a:avLst/>
          </a:prstGeom>
          <a:noFill/>
        </p:spPr>
        <p:txBody>
          <a:bodyPr wrap="none" rtlCol="0">
            <a:spAutoFit/>
          </a:bodyPr>
          <a:lstStyle/>
          <a:p>
            <a:r>
              <a:rPr lang="en-US" sz="3200" dirty="0">
                <a:solidFill>
                  <a:schemeClr val="accent1">
                    <a:lumMod val="75000"/>
                  </a:schemeClr>
                </a:solidFill>
              </a:rPr>
              <a:t>Major Components:</a:t>
            </a:r>
            <a:br>
              <a:rPr lang="en-US" dirty="0"/>
            </a:br>
            <a:endParaRPr lang="en-US" dirty="0"/>
          </a:p>
          <a:p>
            <a:pPr marL="342900" indent="-342900">
              <a:buAutoNum type="arabicPeriod"/>
            </a:pPr>
            <a:endParaRPr lang="en-US" dirty="0"/>
          </a:p>
          <a:p>
            <a:pPr marL="342900" indent="-342900">
              <a:buAutoNum type="arabicPeriod"/>
            </a:pPr>
            <a:r>
              <a:rPr lang="en-US" sz="3200" dirty="0"/>
              <a:t>Outer Shell</a:t>
            </a:r>
          </a:p>
          <a:p>
            <a:pPr marL="342900" indent="-342900">
              <a:buAutoNum type="arabicPeriod"/>
            </a:pPr>
            <a:r>
              <a:rPr lang="en-US" sz="3200" dirty="0"/>
              <a:t>NAND Flash</a:t>
            </a:r>
          </a:p>
          <a:p>
            <a:pPr marL="342900" indent="-342900">
              <a:buAutoNum type="arabicPeriod"/>
            </a:pPr>
            <a:r>
              <a:rPr lang="en-US" sz="3200" dirty="0"/>
              <a:t>Controller</a:t>
            </a:r>
          </a:p>
          <a:p>
            <a:pPr marL="342900" indent="-342900">
              <a:buAutoNum type="arabicPeriod"/>
            </a:pPr>
            <a:r>
              <a:rPr lang="en-US" sz="3200" dirty="0"/>
              <a:t>Firmware</a:t>
            </a:r>
          </a:p>
          <a:p>
            <a:pPr marL="342900" indent="-342900">
              <a:buAutoNum type="arabicPeriod"/>
            </a:pPr>
            <a:r>
              <a:rPr lang="en-US" sz="3200" dirty="0"/>
              <a:t>DRAM Buffer</a:t>
            </a:r>
          </a:p>
          <a:p>
            <a:pPr marL="342900" indent="-342900">
              <a:buAutoNum type="arabicPeriod"/>
            </a:pPr>
            <a:endParaRPr lang="en-US" dirty="0"/>
          </a:p>
        </p:txBody>
      </p:sp>
      <p:sp>
        <p:nvSpPr>
          <p:cNvPr id="3" name="Slide Number Placeholder 2">
            <a:extLst>
              <a:ext uri="{FF2B5EF4-FFF2-40B4-BE49-F238E27FC236}">
                <a16:creationId xmlns:a16="http://schemas.microsoft.com/office/drawing/2014/main" id="{C8B155A4-D664-4179-9487-63A31D0DE044}"/>
              </a:ext>
            </a:extLst>
          </p:cNvPr>
          <p:cNvSpPr>
            <a:spLocks noGrp="1"/>
          </p:cNvSpPr>
          <p:nvPr>
            <p:ph type="sldNum" sz="quarter" idx="12"/>
          </p:nvPr>
        </p:nvSpPr>
        <p:spPr/>
        <p:txBody>
          <a:bodyPr/>
          <a:lstStyle/>
          <a:p>
            <a:fld id="{49533459-CB99-474E-9F75-DFF779850963}" type="slidenum">
              <a:rPr lang="en-US" smtClean="0"/>
              <a:t>3</a:t>
            </a:fld>
            <a:endParaRPr lang="en-US"/>
          </a:p>
        </p:txBody>
      </p:sp>
    </p:spTree>
    <p:extLst>
      <p:ext uri="{BB962C8B-B14F-4D97-AF65-F5344CB8AC3E}">
        <p14:creationId xmlns:p14="http://schemas.microsoft.com/office/powerpoint/2010/main" val="275135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90F-743B-4B58-8357-E7B7BBE9BF00}"/>
              </a:ext>
            </a:extLst>
          </p:cNvPr>
          <p:cNvSpPr>
            <a:spLocks noGrp="1"/>
          </p:cNvSpPr>
          <p:nvPr>
            <p:ph type="title"/>
          </p:nvPr>
        </p:nvSpPr>
        <p:spPr/>
        <p:txBody>
          <a:bodyPr/>
          <a:lstStyle/>
          <a:p>
            <a:pPr algn="ctr"/>
            <a:r>
              <a:rPr lang="en-US" b="1" dirty="0">
                <a:solidFill>
                  <a:schemeClr val="accent1">
                    <a:lumMod val="75000"/>
                  </a:schemeClr>
                </a:solidFill>
              </a:rPr>
              <a:t>Outer Shell</a:t>
            </a:r>
          </a:p>
        </p:txBody>
      </p:sp>
      <p:sp>
        <p:nvSpPr>
          <p:cNvPr id="3" name="Content Placeholder 2">
            <a:extLst>
              <a:ext uri="{FF2B5EF4-FFF2-40B4-BE49-F238E27FC236}">
                <a16:creationId xmlns:a16="http://schemas.microsoft.com/office/drawing/2014/main" id="{76BDEB0E-4BBF-4FFB-A353-94D016FADE72}"/>
              </a:ext>
            </a:extLst>
          </p:cNvPr>
          <p:cNvSpPr>
            <a:spLocks noGrp="1"/>
          </p:cNvSpPr>
          <p:nvPr>
            <p:ph idx="1"/>
          </p:nvPr>
        </p:nvSpPr>
        <p:spPr/>
        <p:txBody>
          <a:bodyPr>
            <a:normAutofit/>
          </a:bodyPr>
          <a:lstStyle/>
          <a:p>
            <a:pPr algn="l"/>
            <a:r>
              <a:rPr lang="en-US" b="0" i="0" u="none" strike="noStrike" baseline="0" dirty="0"/>
              <a:t>The outer shell could be of metal or plastic and it helps in absorbing most of the heat from inside the flash memory. </a:t>
            </a:r>
          </a:p>
          <a:p>
            <a:pPr algn="l"/>
            <a:r>
              <a:rPr lang="en-US" b="0" i="0" u="none" strike="noStrike" baseline="0" dirty="0"/>
              <a:t>Although, SSDs don’t contain any moving parts, they give off very little heat and emit no noise. This particular feature is vital in increased durability of an SSD. </a:t>
            </a:r>
          </a:p>
          <a:p>
            <a:pPr algn="l"/>
            <a:r>
              <a:rPr lang="en-US" b="0" i="0" u="none" strike="noStrike" baseline="0" dirty="0"/>
              <a:t>An SSD can withstand 10X more vibration than an HDD and up to 1500G of shock (compared to less than 70Gs for a typical HDD). </a:t>
            </a:r>
          </a:p>
          <a:p>
            <a:pPr algn="l"/>
            <a:r>
              <a:rPr lang="en-US" b="0" i="0" u="none" strike="noStrike" baseline="0" dirty="0"/>
              <a:t>SSDs exceed expectations in handling shock, vibration, and temperature extremes as well.</a:t>
            </a:r>
            <a:endParaRPr lang="en-US" dirty="0"/>
          </a:p>
        </p:txBody>
      </p:sp>
      <p:sp>
        <p:nvSpPr>
          <p:cNvPr id="4" name="Slide Number Placeholder 3">
            <a:extLst>
              <a:ext uri="{FF2B5EF4-FFF2-40B4-BE49-F238E27FC236}">
                <a16:creationId xmlns:a16="http://schemas.microsoft.com/office/drawing/2014/main" id="{8D7E8E1B-7663-4F78-98DF-8605F14E7993}"/>
              </a:ext>
            </a:extLst>
          </p:cNvPr>
          <p:cNvSpPr>
            <a:spLocks noGrp="1"/>
          </p:cNvSpPr>
          <p:nvPr>
            <p:ph type="sldNum" sz="quarter" idx="12"/>
          </p:nvPr>
        </p:nvSpPr>
        <p:spPr/>
        <p:txBody>
          <a:bodyPr/>
          <a:lstStyle/>
          <a:p>
            <a:fld id="{49533459-CB99-474E-9F75-DFF779850963}" type="slidenum">
              <a:rPr lang="en-US" smtClean="0"/>
              <a:t>4</a:t>
            </a:fld>
            <a:endParaRPr lang="en-US"/>
          </a:p>
        </p:txBody>
      </p:sp>
    </p:spTree>
    <p:extLst>
      <p:ext uri="{BB962C8B-B14F-4D97-AF65-F5344CB8AC3E}">
        <p14:creationId xmlns:p14="http://schemas.microsoft.com/office/powerpoint/2010/main" val="128942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90F-743B-4B58-8357-E7B7BBE9BF00}"/>
              </a:ext>
            </a:extLst>
          </p:cNvPr>
          <p:cNvSpPr>
            <a:spLocks noGrp="1"/>
          </p:cNvSpPr>
          <p:nvPr>
            <p:ph type="title"/>
          </p:nvPr>
        </p:nvSpPr>
        <p:spPr/>
        <p:txBody>
          <a:bodyPr/>
          <a:lstStyle/>
          <a:p>
            <a:pPr algn="ctr"/>
            <a:r>
              <a:rPr lang="en-US" b="1" dirty="0">
                <a:solidFill>
                  <a:schemeClr val="accent1">
                    <a:lumMod val="75000"/>
                  </a:schemeClr>
                </a:solidFill>
              </a:rPr>
              <a:t>NAND Flash</a:t>
            </a:r>
          </a:p>
        </p:txBody>
      </p:sp>
      <p:sp>
        <p:nvSpPr>
          <p:cNvPr id="3" name="Content Placeholder 2">
            <a:extLst>
              <a:ext uri="{FF2B5EF4-FFF2-40B4-BE49-F238E27FC236}">
                <a16:creationId xmlns:a16="http://schemas.microsoft.com/office/drawing/2014/main" id="{76BDEB0E-4BBF-4FFB-A353-94D016FADE72}"/>
              </a:ext>
            </a:extLst>
          </p:cNvPr>
          <p:cNvSpPr>
            <a:spLocks noGrp="1"/>
          </p:cNvSpPr>
          <p:nvPr>
            <p:ph idx="1"/>
          </p:nvPr>
        </p:nvSpPr>
        <p:spPr/>
        <p:txBody>
          <a:bodyPr>
            <a:normAutofit fontScale="92500" lnSpcReduction="10000"/>
          </a:bodyPr>
          <a:lstStyle/>
          <a:p>
            <a:r>
              <a:rPr lang="en-US" b="0" i="0" dirty="0">
                <a:solidFill>
                  <a:srgbClr val="3B3835"/>
                </a:solidFill>
                <a:effectLst/>
                <a:latin typeface="Helvetica Neue"/>
              </a:rPr>
              <a:t>NAND Flash Memory is the key component of SSD.</a:t>
            </a:r>
          </a:p>
          <a:p>
            <a:r>
              <a:rPr lang="en-US" b="0" i="0" dirty="0">
                <a:solidFill>
                  <a:srgbClr val="3B3835"/>
                </a:solidFill>
                <a:effectLst/>
                <a:latin typeface="Helvetica Neue"/>
              </a:rPr>
              <a:t>It is a specific type of EEPROM chip.</a:t>
            </a:r>
          </a:p>
          <a:p>
            <a:r>
              <a:rPr lang="en-US" b="0" i="0" dirty="0">
                <a:solidFill>
                  <a:srgbClr val="3B3835"/>
                </a:solidFill>
                <a:effectLst/>
                <a:latin typeface="Helvetica Neue"/>
              </a:rPr>
              <a:t>It has a grid of columns and rows with a cell that has two transistors at each intersection as Control gate and Floating gate transistor.</a:t>
            </a:r>
          </a:p>
          <a:p>
            <a:r>
              <a:rPr lang="en-US" b="0" i="0" dirty="0">
                <a:solidFill>
                  <a:srgbClr val="3B3835"/>
                </a:solidFill>
                <a:effectLst/>
                <a:latin typeface="Helvetica Neue"/>
              </a:rPr>
              <a:t>The principle of operation is based on MOSFETs. </a:t>
            </a:r>
          </a:p>
          <a:p>
            <a:r>
              <a:rPr lang="en-US" b="0" i="0" dirty="0">
                <a:solidFill>
                  <a:srgbClr val="3B3835"/>
                </a:solidFill>
                <a:effectLst/>
                <a:latin typeface="Helvetica Neue"/>
              </a:rPr>
              <a:t>NAND flash memory is non-volatile that means it has </a:t>
            </a:r>
            <a:r>
              <a:rPr lang="en-US" dirty="0">
                <a:solidFill>
                  <a:srgbClr val="3B3835"/>
                </a:solidFill>
                <a:latin typeface="Helvetica Neue"/>
              </a:rPr>
              <a:t>a</a:t>
            </a:r>
            <a:r>
              <a:rPr lang="en-US" b="0" i="0" dirty="0">
                <a:solidFill>
                  <a:srgbClr val="3B3835"/>
                </a:solidFill>
                <a:effectLst/>
                <a:latin typeface="Helvetica Neue"/>
              </a:rPr>
              <a:t>bility to retain the data without a constant power supply. </a:t>
            </a:r>
          </a:p>
          <a:p>
            <a:r>
              <a:rPr lang="en-US" b="0" i="0" dirty="0">
                <a:solidFill>
                  <a:srgbClr val="3B3835"/>
                </a:solidFill>
                <a:effectLst/>
                <a:latin typeface="Helvetica Neue"/>
              </a:rPr>
              <a:t>Lower cost compared to DRAM. </a:t>
            </a:r>
          </a:p>
          <a:p>
            <a:r>
              <a:rPr lang="en-US" b="0" i="0" dirty="0">
                <a:solidFill>
                  <a:srgbClr val="3B3835"/>
                </a:solidFill>
                <a:effectLst/>
                <a:latin typeface="Helvetica Neue"/>
              </a:rPr>
              <a:t>Flash memory SSDs are slower than DRAM solution. </a:t>
            </a:r>
          </a:p>
          <a:p>
            <a:r>
              <a:rPr lang="en-US" b="0" i="0" dirty="0">
                <a:solidFill>
                  <a:srgbClr val="3B3835"/>
                </a:solidFill>
                <a:effectLst/>
                <a:latin typeface="Helvetica Neue"/>
              </a:rPr>
              <a:t>NAND Flash components have structures called pages and blocks.</a:t>
            </a:r>
            <a:endParaRPr lang="en-US" dirty="0"/>
          </a:p>
        </p:txBody>
      </p:sp>
      <p:sp>
        <p:nvSpPr>
          <p:cNvPr id="4" name="Slide Number Placeholder 3">
            <a:extLst>
              <a:ext uri="{FF2B5EF4-FFF2-40B4-BE49-F238E27FC236}">
                <a16:creationId xmlns:a16="http://schemas.microsoft.com/office/drawing/2014/main" id="{70D3E91A-44F0-4D92-AB01-13038832F1D8}"/>
              </a:ext>
            </a:extLst>
          </p:cNvPr>
          <p:cNvSpPr>
            <a:spLocks noGrp="1"/>
          </p:cNvSpPr>
          <p:nvPr>
            <p:ph type="sldNum" sz="quarter" idx="12"/>
          </p:nvPr>
        </p:nvSpPr>
        <p:spPr/>
        <p:txBody>
          <a:bodyPr/>
          <a:lstStyle/>
          <a:p>
            <a:fld id="{49533459-CB99-474E-9F75-DFF779850963}" type="slidenum">
              <a:rPr lang="en-US" smtClean="0"/>
              <a:t>5</a:t>
            </a:fld>
            <a:endParaRPr lang="en-US"/>
          </a:p>
        </p:txBody>
      </p:sp>
    </p:spTree>
    <p:extLst>
      <p:ext uri="{BB962C8B-B14F-4D97-AF65-F5344CB8AC3E}">
        <p14:creationId xmlns:p14="http://schemas.microsoft.com/office/powerpoint/2010/main" val="289311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90F-743B-4B58-8357-E7B7BBE9BF00}"/>
              </a:ext>
            </a:extLst>
          </p:cNvPr>
          <p:cNvSpPr>
            <a:spLocks noGrp="1"/>
          </p:cNvSpPr>
          <p:nvPr>
            <p:ph type="title"/>
          </p:nvPr>
        </p:nvSpPr>
        <p:spPr/>
        <p:txBody>
          <a:bodyPr/>
          <a:lstStyle/>
          <a:p>
            <a:pPr algn="ctr"/>
            <a:r>
              <a:rPr lang="en-US" b="1" dirty="0">
                <a:solidFill>
                  <a:schemeClr val="accent1">
                    <a:lumMod val="75000"/>
                  </a:schemeClr>
                </a:solidFill>
              </a:rPr>
              <a:t>NAND Flash</a:t>
            </a:r>
          </a:p>
        </p:txBody>
      </p:sp>
      <p:sp>
        <p:nvSpPr>
          <p:cNvPr id="3" name="Content Placeholder 2">
            <a:extLst>
              <a:ext uri="{FF2B5EF4-FFF2-40B4-BE49-F238E27FC236}">
                <a16:creationId xmlns:a16="http://schemas.microsoft.com/office/drawing/2014/main" id="{76BDEB0E-4BBF-4FFB-A353-94D016FADE72}"/>
              </a:ext>
            </a:extLst>
          </p:cNvPr>
          <p:cNvSpPr>
            <a:spLocks noGrp="1"/>
          </p:cNvSpPr>
          <p:nvPr>
            <p:ph idx="1"/>
          </p:nvPr>
        </p:nvSpPr>
        <p:spPr/>
        <p:txBody>
          <a:bodyPr>
            <a:normAutofit/>
          </a:bodyPr>
          <a:lstStyle/>
          <a:p>
            <a:r>
              <a:rPr lang="en-US" b="0" i="0" dirty="0">
                <a:solidFill>
                  <a:srgbClr val="3B3835"/>
                </a:solidFill>
                <a:effectLst/>
                <a:latin typeface="Helvetica Neue"/>
              </a:rPr>
              <a:t>Groups of NAND flash cells are organized into pages and these pages are organized into blocks.</a:t>
            </a:r>
          </a:p>
          <a:p>
            <a:r>
              <a:rPr lang="en-US" b="0" i="0" dirty="0">
                <a:solidFill>
                  <a:srgbClr val="3B3835"/>
                </a:solidFill>
                <a:effectLst/>
                <a:latin typeface="Helvetica Neue"/>
              </a:rPr>
              <a:t>Read and write operations can be performed on pages, but erase operations can only be performed at the block </a:t>
            </a:r>
            <a:r>
              <a:rPr lang="en-US" b="0" i="0">
                <a:solidFill>
                  <a:srgbClr val="3B3835"/>
                </a:solidFill>
                <a:effectLst/>
                <a:latin typeface="Helvetica Neue"/>
              </a:rPr>
              <a:t>level. </a:t>
            </a:r>
            <a:endParaRPr lang="en-US" b="0" i="0" dirty="0">
              <a:solidFill>
                <a:srgbClr val="3B3835"/>
              </a:solidFill>
              <a:effectLst/>
              <a:latin typeface="Helvetica Neue"/>
            </a:endParaRPr>
          </a:p>
          <a:p>
            <a:r>
              <a:rPr lang="en-US" b="0" i="0" dirty="0">
                <a:solidFill>
                  <a:srgbClr val="3B3835"/>
                </a:solidFill>
                <a:effectLst/>
                <a:latin typeface="Helvetica Neue"/>
              </a:rPr>
              <a:t>This means that when rewriting a page, the entire block must be erased first. This is because the act of erasing NAND flash requires a high amount of voltage. </a:t>
            </a:r>
          </a:p>
          <a:p>
            <a:pPr marL="0" indent="0">
              <a:buNone/>
            </a:pPr>
            <a:r>
              <a:rPr lang="en-US" b="0" i="0" dirty="0">
                <a:solidFill>
                  <a:srgbClr val="3B3835"/>
                </a:solidFill>
                <a:effectLst/>
                <a:latin typeface="Helvetica Neue"/>
              </a:rPr>
              <a:t>• The SSD controller manages this process.</a:t>
            </a:r>
            <a:endParaRPr lang="en-US" dirty="0"/>
          </a:p>
        </p:txBody>
      </p:sp>
      <p:sp>
        <p:nvSpPr>
          <p:cNvPr id="4" name="Slide Number Placeholder 3">
            <a:extLst>
              <a:ext uri="{FF2B5EF4-FFF2-40B4-BE49-F238E27FC236}">
                <a16:creationId xmlns:a16="http://schemas.microsoft.com/office/drawing/2014/main" id="{0B134587-EC70-4F53-9061-DD6CEC0625E7}"/>
              </a:ext>
            </a:extLst>
          </p:cNvPr>
          <p:cNvSpPr>
            <a:spLocks noGrp="1"/>
          </p:cNvSpPr>
          <p:nvPr>
            <p:ph type="sldNum" sz="quarter" idx="12"/>
          </p:nvPr>
        </p:nvSpPr>
        <p:spPr/>
        <p:txBody>
          <a:bodyPr/>
          <a:lstStyle/>
          <a:p>
            <a:fld id="{49533459-CB99-474E-9F75-DFF779850963}" type="slidenum">
              <a:rPr lang="en-US" smtClean="0"/>
              <a:t>6</a:t>
            </a:fld>
            <a:endParaRPr lang="en-US"/>
          </a:p>
        </p:txBody>
      </p:sp>
    </p:spTree>
    <p:extLst>
      <p:ext uri="{BB962C8B-B14F-4D97-AF65-F5344CB8AC3E}">
        <p14:creationId xmlns:p14="http://schemas.microsoft.com/office/powerpoint/2010/main" val="220404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842A-ADDC-4EE7-A501-5E98C6D88877}"/>
              </a:ext>
            </a:extLst>
          </p:cNvPr>
          <p:cNvSpPr>
            <a:spLocks noGrp="1"/>
          </p:cNvSpPr>
          <p:nvPr>
            <p:ph type="title"/>
          </p:nvPr>
        </p:nvSpPr>
        <p:spPr>
          <a:xfrm>
            <a:off x="838200" y="365125"/>
            <a:ext cx="10515600" cy="915035"/>
          </a:xfrm>
        </p:spPr>
        <p:txBody>
          <a:bodyPr/>
          <a:lstStyle/>
          <a:p>
            <a:pPr algn="ctr"/>
            <a:r>
              <a:rPr lang="en-US" b="1" dirty="0">
                <a:solidFill>
                  <a:schemeClr val="accent1"/>
                </a:solidFill>
              </a:rPr>
              <a:t>Charge States</a:t>
            </a:r>
          </a:p>
        </p:txBody>
      </p:sp>
      <p:pic>
        <p:nvPicPr>
          <p:cNvPr id="5" name="Content Placeholder 4">
            <a:extLst>
              <a:ext uri="{FF2B5EF4-FFF2-40B4-BE49-F238E27FC236}">
                <a16:creationId xmlns:a16="http://schemas.microsoft.com/office/drawing/2014/main" id="{6EB726E0-DB6A-47B1-AA0A-0F7A0C95A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057" y="1401503"/>
            <a:ext cx="6837649" cy="4943026"/>
          </a:xfrm>
        </p:spPr>
      </p:pic>
      <p:sp>
        <p:nvSpPr>
          <p:cNvPr id="6" name="TextBox 5">
            <a:extLst>
              <a:ext uri="{FF2B5EF4-FFF2-40B4-BE49-F238E27FC236}">
                <a16:creationId xmlns:a16="http://schemas.microsoft.com/office/drawing/2014/main" id="{5A9789B9-5441-441C-9DE1-FC57C8F5028A}"/>
              </a:ext>
            </a:extLst>
          </p:cNvPr>
          <p:cNvSpPr txBox="1"/>
          <p:nvPr/>
        </p:nvSpPr>
        <p:spPr>
          <a:xfrm>
            <a:off x="557663" y="6465872"/>
            <a:ext cx="2281394" cy="369332"/>
          </a:xfrm>
          <a:prstGeom prst="rect">
            <a:avLst/>
          </a:prstGeom>
          <a:noFill/>
        </p:spPr>
        <p:txBody>
          <a:bodyPr wrap="square" rtlCol="0">
            <a:spAutoFit/>
          </a:bodyPr>
          <a:lstStyle/>
          <a:p>
            <a:r>
              <a:rPr lang="en-US" dirty="0">
                <a:solidFill>
                  <a:schemeClr val="tx2">
                    <a:lumMod val="40000"/>
                    <a:lumOff val="60000"/>
                  </a:schemeClr>
                </a:solidFill>
                <a:effectLst/>
                <a:hlinkClick r:id="rId3">
                  <a:extLst>
                    <a:ext uri="{A12FA001-AC4F-418D-AE19-62706E023703}">
                      <ahyp:hlinkClr xmlns:ahyp="http://schemas.microsoft.com/office/drawing/2018/hyperlinkcolor" val="tx"/>
                    </a:ext>
                  </a:extLst>
                </a:hlinkClick>
              </a:rPr>
              <a:t>PC Builder Bangladesh</a:t>
            </a:r>
            <a:endParaRPr lang="en-US" dirty="0">
              <a:solidFill>
                <a:schemeClr val="tx2">
                  <a:lumMod val="40000"/>
                  <a:lumOff val="60000"/>
                </a:schemeClr>
              </a:solidFill>
            </a:endParaRPr>
          </a:p>
        </p:txBody>
      </p:sp>
      <p:sp>
        <p:nvSpPr>
          <p:cNvPr id="7" name="Slide Number Placeholder 6">
            <a:extLst>
              <a:ext uri="{FF2B5EF4-FFF2-40B4-BE49-F238E27FC236}">
                <a16:creationId xmlns:a16="http://schemas.microsoft.com/office/drawing/2014/main" id="{F3271930-444B-46A2-A5D9-306EB6688693}"/>
              </a:ext>
            </a:extLst>
          </p:cNvPr>
          <p:cNvSpPr>
            <a:spLocks noGrp="1"/>
          </p:cNvSpPr>
          <p:nvPr>
            <p:ph type="sldNum" sz="quarter" idx="12"/>
          </p:nvPr>
        </p:nvSpPr>
        <p:spPr/>
        <p:txBody>
          <a:bodyPr/>
          <a:lstStyle/>
          <a:p>
            <a:fld id="{49533459-CB99-474E-9F75-DFF779850963}" type="slidenum">
              <a:rPr lang="en-US" smtClean="0"/>
              <a:t>7</a:t>
            </a:fld>
            <a:endParaRPr lang="en-US"/>
          </a:p>
        </p:txBody>
      </p:sp>
    </p:spTree>
    <p:extLst>
      <p:ext uri="{BB962C8B-B14F-4D97-AF65-F5344CB8AC3E}">
        <p14:creationId xmlns:p14="http://schemas.microsoft.com/office/powerpoint/2010/main" val="298710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8BC8-1FB3-47B8-AE83-9078DCA8159A}"/>
              </a:ext>
            </a:extLst>
          </p:cNvPr>
          <p:cNvSpPr>
            <a:spLocks noGrp="1"/>
          </p:cNvSpPr>
          <p:nvPr>
            <p:ph type="title"/>
          </p:nvPr>
        </p:nvSpPr>
        <p:spPr/>
        <p:txBody>
          <a:bodyPr/>
          <a:lstStyle/>
          <a:p>
            <a:pPr algn="ctr"/>
            <a:r>
              <a:rPr lang="en-US" b="1" dirty="0">
                <a:solidFill>
                  <a:schemeClr val="accent1"/>
                </a:solidFill>
              </a:rPr>
              <a:t>NAND Cell Storage</a:t>
            </a:r>
          </a:p>
        </p:txBody>
      </p:sp>
      <p:pic>
        <p:nvPicPr>
          <p:cNvPr id="5" name="Content Placeholder 4">
            <a:extLst>
              <a:ext uri="{FF2B5EF4-FFF2-40B4-BE49-F238E27FC236}">
                <a16:creationId xmlns:a16="http://schemas.microsoft.com/office/drawing/2014/main" id="{064201A4-D2EF-4417-BFE3-11F3F0111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517" y="1593064"/>
            <a:ext cx="9431215" cy="4899811"/>
          </a:xfrm>
        </p:spPr>
      </p:pic>
      <p:sp>
        <p:nvSpPr>
          <p:cNvPr id="8" name="TextBox 7">
            <a:extLst>
              <a:ext uri="{FF2B5EF4-FFF2-40B4-BE49-F238E27FC236}">
                <a16:creationId xmlns:a16="http://schemas.microsoft.com/office/drawing/2014/main" id="{2821FFB8-2C59-4058-8635-47CAB6106322}"/>
              </a:ext>
            </a:extLst>
          </p:cNvPr>
          <p:cNvSpPr txBox="1"/>
          <p:nvPr/>
        </p:nvSpPr>
        <p:spPr>
          <a:xfrm>
            <a:off x="557663" y="6465872"/>
            <a:ext cx="2281394" cy="369332"/>
          </a:xfrm>
          <a:prstGeom prst="rect">
            <a:avLst/>
          </a:prstGeom>
          <a:noFill/>
        </p:spPr>
        <p:txBody>
          <a:bodyPr wrap="square" rtlCol="0">
            <a:spAutoFit/>
          </a:bodyPr>
          <a:lstStyle/>
          <a:p>
            <a:r>
              <a:rPr lang="en-US" dirty="0">
                <a:solidFill>
                  <a:schemeClr val="tx2">
                    <a:lumMod val="40000"/>
                    <a:lumOff val="60000"/>
                  </a:schemeClr>
                </a:solidFill>
                <a:effectLst/>
                <a:hlinkClick r:id="rId3">
                  <a:extLst>
                    <a:ext uri="{A12FA001-AC4F-418D-AE19-62706E023703}">
                      <ahyp:hlinkClr xmlns:ahyp="http://schemas.microsoft.com/office/drawing/2018/hyperlinkcolor" val="tx"/>
                    </a:ext>
                  </a:extLst>
                </a:hlinkClick>
              </a:rPr>
              <a:t>PC Builder Bangladesh</a:t>
            </a:r>
            <a:endParaRPr lang="en-US" dirty="0">
              <a:solidFill>
                <a:schemeClr val="tx2">
                  <a:lumMod val="40000"/>
                  <a:lumOff val="60000"/>
                </a:schemeClr>
              </a:solidFill>
            </a:endParaRPr>
          </a:p>
        </p:txBody>
      </p:sp>
      <p:sp>
        <p:nvSpPr>
          <p:cNvPr id="9" name="Slide Number Placeholder 8">
            <a:extLst>
              <a:ext uri="{FF2B5EF4-FFF2-40B4-BE49-F238E27FC236}">
                <a16:creationId xmlns:a16="http://schemas.microsoft.com/office/drawing/2014/main" id="{EAA3A4F1-5A54-4AB7-8676-965F15389ECA}"/>
              </a:ext>
            </a:extLst>
          </p:cNvPr>
          <p:cNvSpPr>
            <a:spLocks noGrp="1"/>
          </p:cNvSpPr>
          <p:nvPr>
            <p:ph type="sldNum" sz="quarter" idx="12"/>
          </p:nvPr>
        </p:nvSpPr>
        <p:spPr/>
        <p:txBody>
          <a:bodyPr/>
          <a:lstStyle/>
          <a:p>
            <a:fld id="{49533459-CB99-474E-9F75-DFF779850963}" type="slidenum">
              <a:rPr lang="en-US" smtClean="0"/>
              <a:t>8</a:t>
            </a:fld>
            <a:endParaRPr lang="en-US"/>
          </a:p>
        </p:txBody>
      </p:sp>
    </p:spTree>
    <p:extLst>
      <p:ext uri="{BB962C8B-B14F-4D97-AF65-F5344CB8AC3E}">
        <p14:creationId xmlns:p14="http://schemas.microsoft.com/office/powerpoint/2010/main" val="317334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08FC-1512-493F-BEE0-407AA4D73E1B}"/>
              </a:ext>
            </a:extLst>
          </p:cNvPr>
          <p:cNvSpPr>
            <a:spLocks noGrp="1"/>
          </p:cNvSpPr>
          <p:nvPr>
            <p:ph type="title"/>
          </p:nvPr>
        </p:nvSpPr>
        <p:spPr/>
        <p:txBody>
          <a:bodyPr/>
          <a:lstStyle/>
          <a:p>
            <a:pPr algn="ctr"/>
            <a:r>
              <a:rPr lang="en-US" b="1" dirty="0">
                <a:solidFill>
                  <a:schemeClr val="accent1"/>
                </a:solidFill>
              </a:rPr>
              <a:t>NAND Cell Storage</a:t>
            </a:r>
            <a:endParaRPr lang="en-US" dirty="0"/>
          </a:p>
        </p:txBody>
      </p:sp>
      <p:pic>
        <p:nvPicPr>
          <p:cNvPr id="5" name="Content Placeholder 4">
            <a:extLst>
              <a:ext uri="{FF2B5EF4-FFF2-40B4-BE49-F238E27FC236}">
                <a16:creationId xmlns:a16="http://schemas.microsoft.com/office/drawing/2014/main" id="{F08B0B35-E895-4932-968D-72544B524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521" y="1690687"/>
            <a:ext cx="9573373" cy="4485029"/>
          </a:xfrm>
        </p:spPr>
      </p:pic>
      <p:sp>
        <p:nvSpPr>
          <p:cNvPr id="6" name="TextBox 5">
            <a:extLst>
              <a:ext uri="{FF2B5EF4-FFF2-40B4-BE49-F238E27FC236}">
                <a16:creationId xmlns:a16="http://schemas.microsoft.com/office/drawing/2014/main" id="{8DF8AF5E-9EE0-4515-9B0C-4B04709262F2}"/>
              </a:ext>
            </a:extLst>
          </p:cNvPr>
          <p:cNvSpPr txBox="1"/>
          <p:nvPr/>
        </p:nvSpPr>
        <p:spPr>
          <a:xfrm>
            <a:off x="557663" y="6465872"/>
            <a:ext cx="2281394" cy="369332"/>
          </a:xfrm>
          <a:prstGeom prst="rect">
            <a:avLst/>
          </a:prstGeom>
          <a:noFill/>
        </p:spPr>
        <p:txBody>
          <a:bodyPr wrap="square" rtlCol="0">
            <a:spAutoFit/>
          </a:bodyPr>
          <a:lstStyle/>
          <a:p>
            <a:r>
              <a:rPr lang="en-US" dirty="0">
                <a:solidFill>
                  <a:schemeClr val="tx2">
                    <a:lumMod val="40000"/>
                    <a:lumOff val="60000"/>
                  </a:schemeClr>
                </a:solidFill>
                <a:effectLst/>
                <a:hlinkClick r:id="rId3">
                  <a:extLst>
                    <a:ext uri="{A12FA001-AC4F-418D-AE19-62706E023703}">
                      <ahyp:hlinkClr xmlns:ahyp="http://schemas.microsoft.com/office/drawing/2018/hyperlinkcolor" val="tx"/>
                    </a:ext>
                  </a:extLst>
                </a:hlinkClick>
              </a:rPr>
              <a:t>PC Builder Bangladesh</a:t>
            </a:r>
            <a:endParaRPr lang="en-US" dirty="0">
              <a:solidFill>
                <a:schemeClr val="tx2">
                  <a:lumMod val="40000"/>
                  <a:lumOff val="60000"/>
                </a:schemeClr>
              </a:solidFill>
            </a:endParaRPr>
          </a:p>
        </p:txBody>
      </p:sp>
      <p:sp>
        <p:nvSpPr>
          <p:cNvPr id="7" name="Slide Number Placeholder 6">
            <a:extLst>
              <a:ext uri="{FF2B5EF4-FFF2-40B4-BE49-F238E27FC236}">
                <a16:creationId xmlns:a16="http://schemas.microsoft.com/office/drawing/2014/main" id="{3FC623C7-83AB-45FE-916C-BB6B12CFD7C3}"/>
              </a:ext>
            </a:extLst>
          </p:cNvPr>
          <p:cNvSpPr>
            <a:spLocks noGrp="1"/>
          </p:cNvSpPr>
          <p:nvPr>
            <p:ph type="sldNum" sz="quarter" idx="12"/>
          </p:nvPr>
        </p:nvSpPr>
        <p:spPr/>
        <p:txBody>
          <a:bodyPr/>
          <a:lstStyle/>
          <a:p>
            <a:fld id="{49533459-CB99-474E-9F75-DFF779850963}" type="slidenum">
              <a:rPr lang="en-US" smtClean="0"/>
              <a:t>9</a:t>
            </a:fld>
            <a:endParaRPr lang="en-US"/>
          </a:p>
        </p:txBody>
      </p:sp>
    </p:spTree>
    <p:extLst>
      <p:ext uri="{BB962C8B-B14F-4D97-AF65-F5344CB8AC3E}">
        <p14:creationId xmlns:p14="http://schemas.microsoft.com/office/powerpoint/2010/main" val="3250988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868</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 Neue</vt:lpstr>
      <vt:lpstr>HelveticaNeue</vt:lpstr>
      <vt:lpstr>Office Theme</vt:lpstr>
      <vt:lpstr>  CSE360-Computer Interfacing BRAC University Solid State Drive (SSD) </vt:lpstr>
      <vt:lpstr>Solid State Drive</vt:lpstr>
      <vt:lpstr>Internal Components and Design</vt:lpstr>
      <vt:lpstr>Outer Shell</vt:lpstr>
      <vt:lpstr>NAND Flash</vt:lpstr>
      <vt:lpstr>NAND Flash</vt:lpstr>
      <vt:lpstr>Charge States</vt:lpstr>
      <vt:lpstr>NAND Cell Storage</vt:lpstr>
      <vt:lpstr>NAND Cell Storage</vt:lpstr>
      <vt:lpstr>Performance Comparison</vt:lpstr>
      <vt:lpstr>PowerPoint Presentation</vt:lpstr>
      <vt:lpstr>NAND Flash</vt:lpstr>
      <vt:lpstr>Data Read, Write and Erase</vt:lpstr>
      <vt:lpstr>Some Important Concepts</vt:lpstr>
      <vt:lpstr>Garbage Collection</vt:lpstr>
      <vt:lpstr>Wear Leveling</vt:lpstr>
      <vt:lpstr>Over-Provisioning</vt:lpstr>
      <vt:lpstr>SSD Controller</vt:lpstr>
      <vt:lpstr>DRAM</vt:lpstr>
      <vt:lpstr>Advantages</vt:lpstr>
      <vt:lpstr>Disadvantage  </vt:lpstr>
      <vt:lpstr>Applications</vt:lpstr>
      <vt:lpstr>SSD vs HDD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CSE360-Computer Interfacing BRAC University Solid State Drive (SSD) </dc:title>
  <dc:creator>Nazmus Sakeef</dc:creator>
  <cp:lastModifiedBy>Nazmus Sakeef</cp:lastModifiedBy>
  <cp:revision>67</cp:revision>
  <dcterms:created xsi:type="dcterms:W3CDTF">2020-07-27T05:53:16Z</dcterms:created>
  <dcterms:modified xsi:type="dcterms:W3CDTF">2020-07-27T18:39:09Z</dcterms:modified>
</cp:coreProperties>
</file>