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iOf9h/r4bzOLUH0ahzKxoXex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E2F460-EE49-4545-8D79-4D891E1EF821}">
  <a:tblStyle styleId="{C5E2F460-EE49-4545-8D79-4D891E1EF8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C7DDA2-2C5A-409F-AEA3-682A7D6506D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5863" y="136525"/>
            <a:ext cx="1055369" cy="70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channel/UCN00C92K4ocilWD1NWjOrq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channel/UCN00C92K4ocilWD1NWjOrq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channel/UCN00C92K4ocilWD1NWjOrq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channel/UCN00C92K4ocilWD1NWjOrq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channel/UCN00C92K4ocilWD1NWjOrq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channel/UCN00C92K4ocilWD1NWjOrq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channel/UCN00C92K4ocilWD1NWjOrq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channel/UCN00C92K4ocilWD1NWjOrq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channel/UCN00C92K4ocilWD1NWjOr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2420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br>
              <a:rPr lang="en-US" sz="3959"/>
            </a:br>
            <a:r>
              <a:rPr b="1" lang="en-US" sz="3959"/>
              <a:t>CSE360-Computer Interfacing</a:t>
            </a:r>
            <a:br>
              <a:rPr b="1" lang="en-US" sz="3959"/>
            </a:br>
            <a:r>
              <a:rPr b="1" lang="en-US" sz="3959"/>
              <a:t>BRAC University</a:t>
            </a:r>
            <a:br>
              <a:rPr b="1" lang="en-US" sz="3959"/>
            </a:br>
            <a:r>
              <a:rPr b="1" lang="en-US" sz="3959">
                <a:solidFill>
                  <a:schemeClr val="accent1"/>
                </a:solidFill>
              </a:rPr>
              <a:t>Keyboard Interfacing with MPU through 8255 PPI</a:t>
            </a:r>
            <a:br>
              <a:rPr lang="en-US" sz="3959"/>
            </a:br>
            <a:endParaRPr sz="3959"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493" y="2919515"/>
            <a:ext cx="3327214" cy="3573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3248525" y="3720775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3248525" y="4204025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3248525" y="4912900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3248525" y="5381100"/>
            <a:ext cx="91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4827675" y="647300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5446300" y="649287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>
            <a:off x="6096000" y="6492875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6773775" y="6473000"/>
            <a:ext cx="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3038000" y="4684293"/>
            <a:ext cx="375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R3</a:t>
            </a:r>
            <a:endParaRPr/>
          </a:p>
        </p:txBody>
      </p:sp>
      <p:graphicFrame>
        <p:nvGraphicFramePr>
          <p:cNvPr id="207" name="Google Shape;207;p10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8" name="Google Shape;208;p10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10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0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0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0111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R3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Key Press Identification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got the value of column 1101 from Row 2 (R2)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we have to find the 0 by shift right (SHR) operation to find out the corresponding value and store that into KEYPRESS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 AL, [SI]</a:t>
            </a:r>
            <a:br>
              <a:rPr lang="en-US"/>
            </a:br>
            <a:r>
              <a:rPr lang="en-US"/>
              <a:t>MOV KEYPRESSED, AL</a:t>
            </a:r>
            <a:br>
              <a:rPr lang="en-US"/>
            </a:br>
            <a:endParaRPr/>
          </a:p>
        </p:txBody>
      </p:sp>
      <p:graphicFrame>
        <p:nvGraphicFramePr>
          <p:cNvPr id="220" name="Google Shape;220;p11"/>
          <p:cNvGraphicFramePr/>
          <p:nvPr/>
        </p:nvGraphicFramePr>
        <p:xfrm>
          <a:off x="2608775" y="4236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11"/>
          <p:cNvSpPr txBox="1"/>
          <p:nvPr/>
        </p:nvSpPr>
        <p:spPr>
          <a:xfrm>
            <a:off x="6307130" y="5426441"/>
            <a:ext cx="7312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[SI]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11"/>
          <p:cNvGraphicFramePr/>
          <p:nvPr/>
        </p:nvGraphicFramePr>
        <p:xfrm>
          <a:off x="2608775" y="4964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3" name="Google Shape;223;p11"/>
          <p:cNvCxnSpPr/>
          <p:nvPr/>
        </p:nvCxnSpPr>
        <p:spPr>
          <a:xfrm flipH="1">
            <a:off x="6808763" y="4607429"/>
            <a:ext cx="829994" cy="5272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11"/>
          <p:cNvCxnSpPr/>
          <p:nvPr/>
        </p:nvCxnSpPr>
        <p:spPr>
          <a:xfrm flipH="1">
            <a:off x="5275385" y="4607429"/>
            <a:ext cx="4375052" cy="5272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11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2"/>
          <p:cNvSpPr/>
          <p:nvPr/>
        </p:nvSpPr>
        <p:spPr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8000"/>
              <a:buNone/>
            </a:pPr>
            <a:r>
              <a:rPr lang="en-US" sz="8000">
                <a:solidFill>
                  <a:srgbClr val="7030A0"/>
                </a:solidFill>
              </a:rPr>
              <a:t>Thank You </a:t>
            </a:r>
            <a:br>
              <a:rPr lang="en-US" sz="8000"/>
            </a:br>
            <a:r>
              <a:rPr lang="en-US" sz="6000"/>
              <a:t>For Your Attention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Hex Keyboard and 7-segment display</a:t>
            </a:r>
            <a:endParaRPr/>
          </a:p>
        </p:txBody>
      </p:sp>
      <p:pic>
        <p:nvPicPr>
          <p:cNvPr id="106" name="Google Shape;10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776" y="1804482"/>
            <a:ext cx="7469530" cy="44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38200" y="636751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38200" y="365126"/>
            <a:ext cx="10515600" cy="8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Hex Keyboard Interfacing</a:t>
            </a:r>
            <a:endParaRPr/>
          </a:p>
        </p:txBody>
      </p:sp>
      <p:pic>
        <p:nvPicPr>
          <p:cNvPr id="114" name="Google Shape;11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063" y="1451310"/>
            <a:ext cx="6189900" cy="4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307100" y="485887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867500" y="48185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463653" y="48947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010500" y="4894725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208925" y="28194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637375" y="3617250"/>
            <a:ext cx="571550" cy="1936452"/>
          </a:xfrm>
          <a:custGeom>
            <a:rect b="b" l="l" r="r" t="t"/>
            <a:pathLst>
              <a:path extrusionOk="0" h="96281" w="22862">
                <a:moveTo>
                  <a:pt x="22862" y="0"/>
                </a:moveTo>
                <a:cubicBezTo>
                  <a:pt x="19276" y="4572"/>
                  <a:pt x="4754" y="14433"/>
                  <a:pt x="1347" y="27432"/>
                </a:cubicBezTo>
                <a:cubicBezTo>
                  <a:pt x="-2059" y="40431"/>
                  <a:pt x="2333" y="66518"/>
                  <a:pt x="2423" y="77993"/>
                </a:cubicBezTo>
                <a:cubicBezTo>
                  <a:pt x="2513" y="89468"/>
                  <a:pt x="1975" y="93233"/>
                  <a:pt x="1885" y="96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2" name="Google Shape;122;p3"/>
          <p:cNvCxnSpPr/>
          <p:nvPr/>
        </p:nvCxnSpPr>
        <p:spPr>
          <a:xfrm>
            <a:off x="3603800" y="5526750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3603800" y="5638825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3603800" y="5723975"/>
            <a:ext cx="2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3"/>
          <p:cNvSpPr/>
          <p:nvPr/>
        </p:nvSpPr>
        <p:spPr>
          <a:xfrm>
            <a:off x="6087150" y="3322650"/>
            <a:ext cx="376500" cy="365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4208925" y="32766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208925" y="38862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271937" y="4419600"/>
            <a:ext cx="4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838200" y="365126"/>
            <a:ext cx="10515600" cy="1069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Defining Control Register and Ports of 8255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838200" y="1589649"/>
            <a:ext cx="105156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there are four rows</a:t>
            </a:r>
            <a:br>
              <a:rPr lang="en-US"/>
            </a:br>
            <a:r>
              <a:rPr lang="en-US"/>
              <a:t>Suppose,</a:t>
            </a:r>
            <a:br>
              <a:rPr lang="en-US"/>
            </a:br>
            <a:r>
              <a:rPr lang="en-US"/>
              <a:t>R0  DB  0 1 2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R1  DB  4 5 6 7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R2  DB  8 9 0A 0B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R3  DB  0C 0D 0E 0F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KEYPRESSED DB 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8255 control word send to control register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MOV AL, 82H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OUT CWR, 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4"/>
          <p:cNvGraphicFramePr/>
          <p:nvPr/>
        </p:nvGraphicFramePr>
        <p:xfrm>
          <a:off x="4213664" y="2013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892525"/>
                <a:gridCol w="892525"/>
                <a:gridCol w="892525"/>
                <a:gridCol w="892525"/>
                <a:gridCol w="892525"/>
                <a:gridCol w="892525"/>
                <a:gridCol w="892525"/>
                <a:gridCol w="892525"/>
              </a:tblGrid>
              <a:tr h="334200"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Control Word Register (CWR)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   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</a:tr>
              <a:tr h="334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8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I/0</a:t>
                      </a:r>
                      <a:endParaRPr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 0 </a:t>
                      </a:r>
                      <a:br>
                        <a:rPr b="1" lang="en-US" sz="1800"/>
                      </a:br>
                      <a:r>
                        <a:rPr b="1" lang="en-US" sz="1800"/>
                        <a:t>PORT A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 A</a:t>
                      </a:r>
                      <a:br>
                        <a:rPr b="1" lang="en-US" sz="1800"/>
                      </a:br>
                      <a:r>
                        <a:rPr b="1" lang="en-US" sz="1800"/>
                        <a:t> Output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 0 </a:t>
                      </a:r>
                      <a:br>
                        <a:rPr b="1" lang="en-US" sz="1800"/>
                      </a:br>
                      <a:r>
                        <a:rPr b="1" lang="en-US" sz="1800"/>
                        <a:t>PORT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 B</a:t>
                      </a:r>
                      <a:br>
                        <a:rPr b="1" lang="en-US" sz="1800"/>
                      </a:br>
                      <a:r>
                        <a:rPr b="1" lang="en-US" sz="1800"/>
                        <a:t>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6" name="Google Shape;136;p4"/>
          <p:cNvSpPr txBox="1"/>
          <p:nvPr/>
        </p:nvSpPr>
        <p:spPr>
          <a:xfrm>
            <a:off x="995289" y="6290749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Column Identification</a:t>
            </a:r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4" name="Google Shape;144;p5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5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5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5"/>
          <p:cNvSpPr/>
          <p:nvPr/>
        </p:nvSpPr>
        <p:spPr>
          <a:xfrm>
            <a:off x="970671" y="2040449"/>
            <a:ext cx="1997612" cy="759656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are grounded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970671" y="5460478"/>
            <a:ext cx="1997612" cy="759656"/>
          </a:xfrm>
          <a:prstGeom prst="flowChartAlternateProcess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connected to VCC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0199077" y="2250831"/>
            <a:ext cx="1809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KEYPRESS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DELAY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838200" y="6481021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Column Identification</a:t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6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6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6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6"/>
          <p:cNvSpPr txBox="1"/>
          <p:nvPr/>
        </p:nvSpPr>
        <p:spPr>
          <a:xfrm>
            <a:off x="10241280" y="1761055"/>
            <a:ext cx="18097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KEYPRESS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DELAY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9186204" y="2545885"/>
            <a:ext cx="11891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KEYPRESS: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0375312" y="5231697"/>
            <a:ext cx="13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0FH = 1111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R0</a:t>
            </a:r>
            <a:endParaRPr/>
          </a:p>
        </p:txBody>
      </p:sp>
      <p:graphicFrame>
        <p:nvGraphicFramePr>
          <p:cNvPr id="171" name="Google Shape;171;p7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7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7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7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7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1110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R0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R1</a:t>
            </a:r>
            <a:endParaRPr/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4" name="Google Shape;184;p8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8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8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8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1101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R2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838200" y="365125"/>
            <a:ext cx="10515600" cy="9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Row Identification – R2</a:t>
            </a:r>
            <a:endParaRPr/>
          </a:p>
        </p:txBody>
      </p:sp>
      <p:graphicFrame>
        <p:nvGraphicFramePr>
          <p:cNvPr id="195" name="Google Shape;195;p9"/>
          <p:cNvGraphicFramePr/>
          <p:nvPr/>
        </p:nvGraphicFramePr>
        <p:xfrm>
          <a:off x="838200" y="316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{2DC7DDA2-2C5A-409F-AEA3-682A7D6506D4}</a:tableStyleId>
              </a:tblPr>
              <a:tblGrid>
                <a:gridCol w="949175"/>
                <a:gridCol w="949175"/>
                <a:gridCol w="949175"/>
              </a:tblGrid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R3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PA3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9"/>
          <p:cNvGraphicFramePr/>
          <p:nvPr/>
        </p:nvGraphicFramePr>
        <p:xfrm>
          <a:off x="4288300" y="1635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9"/>
          <p:cNvGraphicFramePr/>
          <p:nvPr/>
        </p:nvGraphicFramePr>
        <p:xfrm>
          <a:off x="4288300" y="2915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54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9"/>
          <p:cNvGraphicFramePr/>
          <p:nvPr/>
        </p:nvGraphicFramePr>
        <p:xfrm>
          <a:off x="4288300" y="5460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{C5E2F460-EE49-4545-8D79-4D891E1EF821}</a:tableStyleId>
              </a:tblPr>
              <a:tblGrid>
                <a:gridCol w="1436850"/>
                <a:gridCol w="1436850"/>
                <a:gridCol w="1436850"/>
                <a:gridCol w="14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PB0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9"/>
          <p:cNvSpPr txBox="1"/>
          <p:nvPr/>
        </p:nvSpPr>
        <p:spPr>
          <a:xfrm>
            <a:off x="10199077" y="2250831"/>
            <a:ext cx="1992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AL, 1011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PA, AL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PB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0FH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JZ R3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SI, R2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COL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38200" y="6374878"/>
            <a:ext cx="6098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Content Credit: </a:t>
            </a:r>
            <a:r>
              <a:rPr b="0" i="0" lang="en-US" sz="1400" u="sng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OPENBOX Education</a:t>
            </a: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2020-07-16T10:11:03Z</dcterms:created>
  <dc:creator>Nazmus Sakeef</dc:creator>
</cp:coreProperties>
</file>