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96" r:id="rId11"/>
    <p:sldId id="297" r:id="rId12"/>
    <p:sldId id="298" r:id="rId13"/>
    <p:sldId id="299" r:id="rId14"/>
    <p:sldId id="300" r:id="rId15"/>
    <p:sldId id="303" r:id="rId16"/>
    <p:sldId id="301" r:id="rId17"/>
    <p:sldId id="302" r:id="rId18"/>
    <p:sldId id="304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F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6" autoAdjust="0"/>
    <p:restoredTop sz="86041" autoAdjust="0"/>
  </p:normalViewPr>
  <p:slideViewPr>
    <p:cSldViewPr snapToGrid="0">
      <p:cViewPr varScale="1">
        <p:scale>
          <a:sx n="98" d="100"/>
          <a:sy n="98" d="100"/>
        </p:scale>
        <p:origin x="12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AA1C-0E52-4363-8693-38E718BACD8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9228B-866F-4A7C-96F1-B92B4EE7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9228B-866F-4A7C-96F1-B92B4EE73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0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3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3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BF717-4DE9-4866-AD60-557E64B6FD2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05C12-EBFC-4FB1-864A-0042B38A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ifewire.com/cisco-systems-corporation-81747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43A-3F5F-43E8-BEE5-3410751FE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AB873-690E-4A75-BC33-FCED2A0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 | Part 1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4885E-7D8C-4D12-A892-1DF776D7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61" y="1479626"/>
            <a:ext cx="10629674" cy="5286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761" y="384639"/>
            <a:ext cx="10115263" cy="1134270"/>
          </a:xfrm>
        </p:spPr>
        <p:txBody>
          <a:bodyPr/>
          <a:lstStyle/>
          <a:p>
            <a:r>
              <a:rPr lang="en-US" dirty="0"/>
              <a:t>How?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79" y="4588004"/>
            <a:ext cx="688664" cy="82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105" y="3485923"/>
            <a:ext cx="641683" cy="599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759" y="4378499"/>
            <a:ext cx="601878" cy="6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6 -0.00162 C 0.16632 -0.05669 0.30151 -0.11153 0.35556 -0.13351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916" y="279886"/>
            <a:ext cx="10018713" cy="780732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70121"/>
            <a:ext cx="10403299" cy="558787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6600"/>
                </a:solidFill>
              </a:rPr>
              <a:t>Protocols and Network Architecture</a:t>
            </a:r>
          </a:p>
          <a:p>
            <a:pPr lvl="1"/>
            <a:r>
              <a:rPr lang="en-US" dirty="0"/>
              <a:t>Introduce the concepts of network architectures, topologies, layering and protocols.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Application Layer</a:t>
            </a:r>
          </a:p>
          <a:p>
            <a:pPr lvl="1"/>
            <a:r>
              <a:rPr lang="en-US" dirty="0"/>
              <a:t>Describe key application layer concepts such as network services required by applications, clients and servers.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Transport Layer</a:t>
            </a:r>
          </a:p>
          <a:p>
            <a:pPr lvl="1"/>
            <a:r>
              <a:rPr lang="en-US" dirty="0"/>
              <a:t>Explain transport layer concepts, relationship with the network and application layers, and services such as principles of reliable data transfer and congestion.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Network Layer</a:t>
            </a:r>
          </a:p>
          <a:p>
            <a:pPr lvl="1"/>
            <a:r>
              <a:rPr lang="en-US" dirty="0"/>
              <a:t>Teach network layer concepts, routing principles, algorithms, and addressing and Internet’s various protocols.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0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916" y="279886"/>
            <a:ext cx="10018713" cy="780732"/>
          </a:xfrm>
        </p:spPr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70121"/>
            <a:ext cx="10403299" cy="558787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6600"/>
                </a:solidFill>
              </a:rPr>
              <a:t>Data Link Layer</a:t>
            </a:r>
          </a:p>
          <a:p>
            <a:pPr lvl="1"/>
            <a:r>
              <a:rPr lang="en-US" dirty="0"/>
              <a:t>Identify link layer services, link layer address and multi-access techniques.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Network Security</a:t>
            </a:r>
          </a:p>
          <a:p>
            <a:pPr lvl="1"/>
            <a:r>
              <a:rPr lang="en-US" dirty="0"/>
              <a:t>Teach basic knowledge of the use of cryptography and network security.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Wireless Networks</a:t>
            </a:r>
          </a:p>
          <a:p>
            <a:pPr lvl="1"/>
            <a:r>
              <a:rPr lang="en-US" dirty="0"/>
              <a:t>Explain the operation of wireless LANs based on the IEEE802.11 standards, and mobility.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Labs</a:t>
            </a:r>
          </a:p>
          <a:p>
            <a:pPr lvl="1"/>
            <a:r>
              <a:rPr lang="en-US" dirty="0"/>
              <a:t>Using simulation tools to observe and analyze behaviors of networking protocols.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Outcome</a:t>
            </a:r>
          </a:p>
          <a:p>
            <a:pPr lvl="1"/>
            <a:r>
              <a:rPr lang="en-US" dirty="0"/>
              <a:t>Design and create a small network for an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27" y="240604"/>
            <a:ext cx="10018713" cy="1081894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97402" y="1034429"/>
            <a:ext cx="10403299" cy="5116494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6600"/>
                </a:solidFill>
              </a:rPr>
              <a:t>Video Lectures</a:t>
            </a:r>
          </a:p>
          <a:p>
            <a:pPr lvl="1"/>
            <a:r>
              <a:rPr lang="en-US" dirty="0"/>
              <a:t>Uploaded before class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Live Class Sessions</a:t>
            </a:r>
          </a:p>
          <a:p>
            <a:pPr lvl="1"/>
            <a:r>
              <a:rPr lang="en-US" dirty="0"/>
              <a:t>For clarifications. Question and answer sessions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Quizzes </a:t>
            </a:r>
          </a:p>
          <a:p>
            <a:pPr lvl="1"/>
            <a:r>
              <a:rPr lang="en-US" dirty="0"/>
              <a:t>6 quizzes (Best 4 will be taken)</a:t>
            </a:r>
          </a:p>
          <a:p>
            <a:pPr lvl="0"/>
            <a:r>
              <a:rPr lang="en-US" b="1" dirty="0">
                <a:solidFill>
                  <a:srgbClr val="FF6600"/>
                </a:solidFill>
              </a:rPr>
              <a:t>Assignments</a:t>
            </a:r>
          </a:p>
          <a:p>
            <a:pPr lvl="1"/>
            <a:r>
              <a:rPr lang="en-US" dirty="0"/>
              <a:t>4 to 5 assignments</a:t>
            </a:r>
          </a:p>
          <a:p>
            <a:r>
              <a:rPr lang="en-US" b="1" dirty="0">
                <a:solidFill>
                  <a:srgbClr val="0000FF"/>
                </a:solidFill>
              </a:rPr>
              <a:t>**Quizzes and Assignments are section based.</a:t>
            </a:r>
          </a:p>
          <a:p>
            <a:r>
              <a:rPr lang="en-US" b="1" dirty="0">
                <a:solidFill>
                  <a:srgbClr val="0000FF"/>
                </a:solidFill>
              </a:rPr>
              <a:t>** Grading policy according to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159907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88227"/>
            <a:ext cx="10018713" cy="1265212"/>
          </a:xfrm>
        </p:spPr>
        <p:txBody>
          <a:bodyPr/>
          <a:lstStyle/>
          <a:p>
            <a:r>
              <a:rPr lang="en-US" dirty="0"/>
              <a:t>Tentative Marks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46122"/>
              </p:ext>
            </p:extLst>
          </p:nvPr>
        </p:nvGraphicFramePr>
        <p:xfrm>
          <a:off x="1979632" y="1950505"/>
          <a:ext cx="8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66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89390"/>
            <a:ext cx="10018713" cy="872390"/>
          </a:xfrm>
        </p:spPr>
        <p:txBody>
          <a:bodyPr/>
          <a:lstStyle/>
          <a:p>
            <a:r>
              <a:rPr lang="en-US" dirty="0"/>
              <a:t>Books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19455"/>
              </p:ext>
            </p:extLst>
          </p:nvPr>
        </p:nvGraphicFramePr>
        <p:xfrm>
          <a:off x="1154831" y="1924318"/>
          <a:ext cx="10785146" cy="375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846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66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Networking: A Top-Down Approach Featuring the Internet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Jim Kurose and Keith Ross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ISBN-13: 978-0133594140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Communication and 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Behrouz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Fourazan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Mac-</a:t>
                      </a:r>
                      <a:r>
                        <a:rPr lang="en-US" dirty="0" err="1"/>
                        <a:t>Graw</a:t>
                      </a:r>
                      <a:r>
                        <a:rPr lang="en-US" dirty="0"/>
                        <a:t>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ISBN-13: 9780073376226   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06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CCNA 200-301 Official Cert Guide, Volume 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Wendell Odom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Cisco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ISBN-13: 978-0-13-579273-5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13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219" y="240603"/>
            <a:ext cx="10018713" cy="1016425"/>
          </a:xfrm>
        </p:spPr>
        <p:txBody>
          <a:bodyPr/>
          <a:lstStyle/>
          <a:p>
            <a:r>
              <a:rPr lang="en-US" dirty="0"/>
              <a:t>CCNA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40295" y="1126087"/>
            <a:ext cx="6501861" cy="5731913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FF6600"/>
                </a:solidFill>
              </a:rPr>
              <a:t>Cisco Certified Network Associate (CCNA) </a:t>
            </a:r>
          </a:p>
          <a:p>
            <a:r>
              <a:rPr lang="en-US" dirty="0"/>
              <a:t>A popular industry certification program in computer networking developed by </a:t>
            </a:r>
            <a:r>
              <a:rPr lang="en-US" dirty="0">
                <a:hlinkClick r:id="rId2"/>
              </a:rPr>
              <a:t>Cisco Systems</a:t>
            </a:r>
            <a:r>
              <a:rPr lang="en-US" dirty="0"/>
              <a:t>. </a:t>
            </a:r>
          </a:p>
          <a:p>
            <a:r>
              <a:rPr lang="en-US" dirty="0"/>
              <a:t>Cisco created the CCNA to recognize basic competency in the installation and support of medium-sized networks.</a:t>
            </a:r>
          </a:p>
          <a:p>
            <a:r>
              <a:rPr lang="en-US" dirty="0"/>
              <a:t>G</a:t>
            </a:r>
            <a:r>
              <a:rPr lang="x-none" dirty="0"/>
              <a:t>lobally recognized and it is respected by most companies across the globe.</a:t>
            </a:r>
            <a:endParaRPr lang="en-US" dirty="0"/>
          </a:p>
          <a:p>
            <a:r>
              <a:rPr lang="en-US" dirty="0"/>
              <a:t>This certificate, not only enhances the career growth opportunities, but also provide the candidates with a higher pay scale.  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437" y="3600860"/>
            <a:ext cx="2988779" cy="2988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863" y="204443"/>
            <a:ext cx="2103393" cy="1543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31" y="1876932"/>
            <a:ext cx="2785511" cy="14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27" y="188226"/>
            <a:ext cx="10018713" cy="1029519"/>
          </a:xfrm>
        </p:spPr>
        <p:txBody>
          <a:bodyPr/>
          <a:lstStyle/>
          <a:p>
            <a:r>
              <a:rPr lang="en-US" dirty="0"/>
              <a:t>CCNA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929" y="1252843"/>
            <a:ext cx="10018713" cy="4246651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Eligibility Criteria</a:t>
            </a:r>
            <a:endParaRPr lang="en-US" sz="2800" dirty="0"/>
          </a:p>
          <a:p>
            <a:r>
              <a:rPr lang="en-US" dirty="0"/>
              <a:t>To receive the CCNA certificate an individual must have passed either of two exams:</a:t>
            </a:r>
          </a:p>
          <a:p>
            <a:r>
              <a:rPr lang="en-US" dirty="0"/>
              <a:t>1. ICND1 Exam (100-105) and the ICND2 (200-105) </a:t>
            </a:r>
          </a:p>
          <a:p>
            <a:pPr lvl="1"/>
            <a:r>
              <a:rPr lang="en-US" dirty="0"/>
              <a:t>(Cost $150 each) (90 </a:t>
            </a:r>
            <a:r>
              <a:rPr lang="en-US" dirty="0" err="1"/>
              <a:t>mins</a:t>
            </a:r>
            <a:r>
              <a:rPr lang="en-US" dirty="0"/>
              <a:t> each)</a:t>
            </a:r>
          </a:p>
          <a:p>
            <a:r>
              <a:rPr lang="en-US" dirty="0"/>
              <a:t>2. Combined CCNA Exam (200-301) (Cost $300) (120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FF6600"/>
                </a:solidFill>
              </a:rPr>
              <a:t>Cisco Networking Academy</a:t>
            </a:r>
            <a:r>
              <a:rPr lang="en-US" dirty="0"/>
              <a:t> students get discount vouchers.</a:t>
            </a:r>
          </a:p>
          <a:p>
            <a:r>
              <a:rPr lang="en-US" dirty="0"/>
              <a:t>Validity 3 years</a:t>
            </a:r>
          </a:p>
          <a:p>
            <a:r>
              <a:rPr lang="en-US" dirty="0"/>
              <a:t>Exam must be given at a Pearson VUE center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61" y="4269943"/>
            <a:ext cx="3086735" cy="229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1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574" y="279885"/>
            <a:ext cx="10018713" cy="1212835"/>
          </a:xfrm>
        </p:spPr>
        <p:txBody>
          <a:bodyPr/>
          <a:lstStyle/>
          <a:p>
            <a:r>
              <a:rPr lang="en-US" dirty="0"/>
              <a:t>CCNA Content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20700"/>
              </p:ext>
            </p:extLst>
          </p:nvPr>
        </p:nvGraphicFramePr>
        <p:xfrm>
          <a:off x="2058185" y="1688625"/>
          <a:ext cx="9423570" cy="38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6538">
                <a:tc>
                  <a:txBody>
                    <a:bodyPr/>
                    <a:lstStyle/>
                    <a:p>
                      <a:r>
                        <a:rPr lang="en-US" sz="2400" dirty="0"/>
                        <a:t>CCNA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r>
                        <a:rPr lang="en-US" sz="2400" baseline="0" dirty="0"/>
                        <a:t> of Module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Aligned with which </a:t>
                      </a:r>
                      <a:r>
                        <a:rPr lang="en-US" sz="2400" dirty="0" err="1"/>
                        <a:t>Bracu</a:t>
                      </a:r>
                      <a:r>
                        <a:rPr lang="en-US" sz="2400" baseline="0" dirty="0"/>
                        <a:t> Courses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32">
                <a:tc>
                  <a:txBody>
                    <a:bodyPr/>
                    <a:lstStyle/>
                    <a:p>
                      <a:r>
                        <a:rPr lang="en-US" sz="2400" dirty="0"/>
                        <a:t>CCNA 1 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Introduction to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CSE421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538">
                <a:tc>
                  <a:txBody>
                    <a:bodyPr/>
                    <a:lstStyle/>
                    <a:p>
                      <a:r>
                        <a:rPr lang="en-US" sz="2400" dirty="0"/>
                        <a:t>CCNA2 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Routing,</a:t>
                      </a:r>
                      <a:r>
                        <a:rPr lang="en-US" sz="2400" baseline="0" dirty="0"/>
                        <a:t> Switching &amp; Wireless Essentials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CSE490</a:t>
                      </a:r>
                    </a:p>
                    <a:p>
                      <a:r>
                        <a:rPr lang="en-US" sz="2400" dirty="0"/>
                        <a:t>(WAN Routing)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538">
                <a:tc>
                  <a:txBody>
                    <a:bodyPr/>
                    <a:lstStyle/>
                    <a:p>
                      <a:r>
                        <a:rPr lang="en-US" sz="2400" dirty="0"/>
                        <a:t>CCNA3 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Enterprise Networking,</a:t>
                      </a:r>
                      <a:r>
                        <a:rPr lang="en-US" sz="2400" baseline="0" dirty="0"/>
                        <a:t> Security &amp; Automation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CSE490</a:t>
                      </a:r>
                    </a:p>
                    <a:p>
                      <a:r>
                        <a:rPr lang="en-US" sz="2400" dirty="0"/>
                        <a:t>(WAN Routing)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66094" y="5763924"/>
            <a:ext cx="823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**We do </a:t>
            </a:r>
            <a:r>
              <a:rPr lang="en-US" sz="2400" b="1" dirty="0">
                <a:solidFill>
                  <a:srgbClr val="FF6600"/>
                </a:solidFill>
              </a:rPr>
              <a:t>not</a:t>
            </a:r>
            <a:r>
              <a:rPr lang="en-US" sz="2400" b="1" dirty="0">
                <a:solidFill>
                  <a:srgbClr val="0000FF"/>
                </a:solidFill>
              </a:rPr>
              <a:t> provide the “</a:t>
            </a:r>
            <a:r>
              <a:rPr lang="en-US" sz="2400" b="1" dirty="0">
                <a:solidFill>
                  <a:srgbClr val="FF6600"/>
                </a:solidFill>
              </a:rPr>
              <a:t>Vendor Certification</a:t>
            </a:r>
            <a:r>
              <a:rPr lang="en-US" sz="2400" b="1" dirty="0">
                <a:solidFill>
                  <a:srgbClr val="0000FF"/>
                </a:solidFill>
              </a:rPr>
              <a:t>”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** We do provide a certification of course completion. </a:t>
            </a:r>
          </a:p>
        </p:txBody>
      </p:sp>
    </p:spTree>
    <p:extLst>
      <p:ext uri="{BB962C8B-B14F-4D97-AF65-F5344CB8AC3E}">
        <p14:creationId xmlns:p14="http://schemas.microsoft.com/office/powerpoint/2010/main" val="309242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654702"/>
            <a:ext cx="8574622" cy="33415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For Queries be present in the live sessions.</a:t>
            </a:r>
            <a:br>
              <a:rPr lang="en-US" dirty="0"/>
            </a:br>
            <a:r>
              <a:rPr lang="en-US" dirty="0"/>
              <a:t>Or post your queries in the discussion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83173"/>
            <a:ext cx="6987645" cy="1388534"/>
          </a:xfrm>
        </p:spPr>
        <p:txBody>
          <a:bodyPr/>
          <a:lstStyle/>
          <a:p>
            <a:r>
              <a:rPr lang="en-US" sz="3600" b="1" dirty="0">
                <a:solidFill>
                  <a:srgbClr val="FF6600"/>
                </a:solidFill>
              </a:rPr>
              <a:t>Thank you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7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40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600" dirty="0"/>
              <a:t>Internet today</a:t>
            </a:r>
          </a:p>
          <a:p>
            <a:r>
              <a:rPr lang="en-US" sz="3600" dirty="0"/>
              <a:t>Network in our lives</a:t>
            </a:r>
          </a:p>
          <a:p>
            <a:r>
              <a:rPr lang="en-US" sz="3600" dirty="0"/>
              <a:t>Course outline</a:t>
            </a:r>
          </a:p>
          <a:p>
            <a:r>
              <a:rPr lang="en-US" sz="3600" dirty="0"/>
              <a:t>Online Learning</a:t>
            </a:r>
          </a:p>
          <a:p>
            <a:r>
              <a:rPr lang="en-US" sz="3600" dirty="0"/>
              <a:t>Marks Distribution</a:t>
            </a:r>
          </a:p>
          <a:p>
            <a:r>
              <a:rPr lang="en-US" sz="3600" dirty="0"/>
              <a:t>Books</a:t>
            </a:r>
          </a:p>
          <a:p>
            <a:r>
              <a:rPr lang="en-US" sz="3600" dirty="0"/>
              <a:t>About CCNA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Internet Applications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ECF4-947C-4F2E-AA60-71B83FF42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33642"/>
            <a:ext cx="4705268" cy="5096041"/>
          </a:xfrm>
        </p:spPr>
        <p:txBody>
          <a:bodyPr anchor="t"/>
          <a:lstStyle/>
          <a:p>
            <a:r>
              <a:rPr lang="en-US" sz="3200" b="1" dirty="0">
                <a:solidFill>
                  <a:srgbClr val="FF6600"/>
                </a:solidFill>
              </a:rPr>
              <a:t>Internet Users</a:t>
            </a:r>
          </a:p>
          <a:p>
            <a:pPr lvl="1"/>
            <a:r>
              <a:rPr lang="en-US" sz="2800" b="1" dirty="0">
                <a:solidFill>
                  <a:srgbClr val="3366FF"/>
                </a:solidFill>
              </a:rPr>
              <a:t>4.48B</a:t>
            </a:r>
            <a:r>
              <a:rPr lang="en-US" sz="2800" dirty="0"/>
              <a:t> users worldwide</a:t>
            </a:r>
          </a:p>
          <a:p>
            <a:pPr lvl="1"/>
            <a:r>
              <a:rPr lang="en-US" sz="2800" b="1" dirty="0">
                <a:solidFill>
                  <a:srgbClr val="3366FF"/>
                </a:solidFill>
              </a:rPr>
              <a:t>2.1B</a:t>
            </a:r>
            <a:r>
              <a:rPr lang="en-US" sz="2800" dirty="0"/>
              <a:t> in Asia</a:t>
            </a:r>
          </a:p>
          <a:p>
            <a:r>
              <a:rPr lang="en-US" sz="3200" b="1" dirty="0">
                <a:solidFill>
                  <a:srgbClr val="FF6600"/>
                </a:solidFill>
              </a:rPr>
              <a:t>Web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</a:rPr>
              <a:t>1.94B </a:t>
            </a:r>
            <a:r>
              <a:rPr lang="en-US" sz="2400" b="1" dirty="0"/>
              <a:t>–</a:t>
            </a:r>
            <a:r>
              <a:rPr lang="en-US" sz="2400" dirty="0"/>
              <a:t> Number of websites (December). 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</a:rPr>
              <a:t>200+ m </a:t>
            </a:r>
            <a:r>
              <a:rPr lang="en-US" sz="2400" b="1" dirty="0"/>
              <a:t>–</a:t>
            </a:r>
            <a:r>
              <a:rPr lang="en-US" sz="2400" dirty="0"/>
              <a:t> Added websites in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F23135-A514-4802-B6AA-546AC5701505}"/>
              </a:ext>
            </a:extLst>
          </p:cNvPr>
          <p:cNvSpPr txBox="1">
            <a:spLocks/>
          </p:cNvSpPr>
          <p:nvPr/>
        </p:nvSpPr>
        <p:spPr>
          <a:xfrm>
            <a:off x="6256793" y="1075764"/>
            <a:ext cx="5520785" cy="5514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F6600"/>
                </a:solidFill>
              </a:rPr>
              <a:t>Email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</a:rPr>
              <a:t>3.9B</a:t>
            </a:r>
            <a:r>
              <a:rPr lang="en-US" sz="2400" dirty="0"/>
              <a:t> people used email</a:t>
            </a:r>
          </a:p>
          <a:p>
            <a:r>
              <a:rPr lang="en-US" sz="3200" b="1" dirty="0">
                <a:solidFill>
                  <a:srgbClr val="FF6600"/>
                </a:solidFill>
              </a:rPr>
              <a:t>Facebook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</a:rPr>
              <a:t>2.45 B</a:t>
            </a:r>
            <a:r>
              <a:rPr lang="en-US" sz="2400" dirty="0"/>
              <a:t> users in 2019 December</a:t>
            </a:r>
          </a:p>
          <a:p>
            <a:pPr lvl="1"/>
            <a:r>
              <a:rPr lang="en-US" sz="2400" b="1" dirty="0"/>
              <a:t>3.2 billion </a:t>
            </a:r>
            <a:r>
              <a:rPr lang="en-US" sz="2400" dirty="0"/>
              <a:t>reacts on Facebook every day.</a:t>
            </a:r>
            <a:endParaRPr lang="en-US" sz="2400" b="1" dirty="0"/>
          </a:p>
          <a:p>
            <a:r>
              <a:rPr lang="en-US" sz="2800" b="1" dirty="0">
                <a:solidFill>
                  <a:srgbClr val="FF6600"/>
                </a:solidFill>
              </a:rPr>
              <a:t>Other Social Media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</a:rPr>
              <a:t>321+ m </a:t>
            </a:r>
            <a:r>
              <a:rPr lang="en-US" sz="2400" dirty="0"/>
              <a:t>users in Twitter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</a:rPr>
              <a:t>500 million </a:t>
            </a:r>
            <a:r>
              <a:rPr lang="en-US" sz="2400" dirty="0"/>
              <a:t>of tweets sent </a:t>
            </a:r>
            <a:r>
              <a:rPr lang="en-US" sz="2400" b="1" dirty="0"/>
              <a:t>every day</a:t>
            </a:r>
          </a:p>
        </p:txBody>
      </p:sp>
      <p:sp>
        <p:nvSpPr>
          <p:cNvPr id="6" name="Oval 5"/>
          <p:cNvSpPr/>
          <p:nvPr/>
        </p:nvSpPr>
        <p:spPr>
          <a:xfrm>
            <a:off x="2107825" y="2330738"/>
            <a:ext cx="1217563" cy="7725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73374" y="3491379"/>
            <a:ext cx="1366281" cy="67252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07945" y="5490038"/>
            <a:ext cx="1803025" cy="782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12593" y="4499620"/>
            <a:ext cx="1217563" cy="7725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0840" y="1653486"/>
            <a:ext cx="1217563" cy="77254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Internet Statistics (2019)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BFABA-6626-48D2-9FE2-8C4D57524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41"/>
          <a:stretch/>
        </p:blipFill>
        <p:spPr>
          <a:xfrm>
            <a:off x="1002632" y="962814"/>
            <a:ext cx="6889833" cy="3021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5DEED9-26AB-40E6-98AE-263E7E15E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297" y="3854720"/>
            <a:ext cx="7655376" cy="2816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5FA255-FA3A-4F76-8FF8-E88C320E3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744" y="1230174"/>
            <a:ext cx="4723279" cy="55744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476171" y="1574922"/>
            <a:ext cx="1803025" cy="782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Internet Statistics (2019) - Bangladesh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D4CDC-65F7-4219-A032-DC9687F0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33" y="2095500"/>
            <a:ext cx="9997160" cy="30513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D969AA-DDA8-4938-81DA-3102EB517CBF}"/>
              </a:ext>
            </a:extLst>
          </p:cNvPr>
          <p:cNvSpPr/>
          <p:nvPr/>
        </p:nvSpPr>
        <p:spPr>
          <a:xfrm>
            <a:off x="1713664" y="5217026"/>
            <a:ext cx="440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Source; http://www.internetworldstats.com/</a:t>
            </a:r>
          </a:p>
        </p:txBody>
      </p:sp>
      <p:sp>
        <p:nvSpPr>
          <p:cNvPr id="6" name="Oval 5"/>
          <p:cNvSpPr/>
          <p:nvPr/>
        </p:nvSpPr>
        <p:spPr>
          <a:xfrm>
            <a:off x="7125774" y="3656873"/>
            <a:ext cx="1803025" cy="782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29335" y="4128259"/>
            <a:ext cx="1803025" cy="78200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Networks supporting the way we live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0D0B0-F176-433F-A482-7CB303E95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4077" y="1281862"/>
            <a:ext cx="8886559" cy="51900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91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Networks supporting the way we 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1780F-BF17-4E79-A4A2-07435929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83" y="1243012"/>
            <a:ext cx="9712542" cy="48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Networks supporting the way we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55C8E-927C-48B0-AC13-1397AA03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166" y="1322294"/>
            <a:ext cx="8001000" cy="4594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CF97-63B2-439A-8DF7-06457F58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5395"/>
            <a:ext cx="10018713" cy="741405"/>
          </a:xfrm>
        </p:spPr>
        <p:txBody>
          <a:bodyPr/>
          <a:lstStyle/>
          <a:p>
            <a:r>
              <a:rPr lang="en-US" dirty="0"/>
              <a:t>Networks supporting the way we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D481E-A3E6-421B-BAEC-0F5E8C1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76" y="0"/>
            <a:ext cx="1162724" cy="1066799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BE7F68D-8DA0-4D37-90F6-1107DAE7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180" y="1247859"/>
            <a:ext cx="8470576" cy="52843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774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9351</TotalTime>
  <Words>673</Words>
  <Application>Microsoft Office PowerPoint</Application>
  <PresentationFormat>Widescreen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Introduction</vt:lpstr>
      <vt:lpstr>Objectives</vt:lpstr>
      <vt:lpstr>Internet Applications (2020)</vt:lpstr>
      <vt:lpstr>Internet Statistics (2019)</vt:lpstr>
      <vt:lpstr>Internet Statistics (2019) - Bangladesh</vt:lpstr>
      <vt:lpstr>Networks supporting the way we live</vt:lpstr>
      <vt:lpstr>Networks supporting the way we learn</vt:lpstr>
      <vt:lpstr>Networks supporting the way we work</vt:lpstr>
      <vt:lpstr>Networks supporting the way we play</vt:lpstr>
      <vt:lpstr>How?</vt:lpstr>
      <vt:lpstr>Course Outline</vt:lpstr>
      <vt:lpstr>Course Outline</vt:lpstr>
      <vt:lpstr>Online Learning</vt:lpstr>
      <vt:lpstr>Tentative Marks Distribution</vt:lpstr>
      <vt:lpstr>Books </vt:lpstr>
      <vt:lpstr>CCNA</vt:lpstr>
      <vt:lpstr>CCNA Certification</vt:lpstr>
      <vt:lpstr>CCNA Content</vt:lpstr>
      <vt:lpstr>For Queries be present in the live sessions. Or post your queries in the discussion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Models &amp; Protocol Architectures</dc:title>
  <dc:creator>Arif Shakil</dc:creator>
  <cp:lastModifiedBy>Arif Shakil</cp:lastModifiedBy>
  <cp:revision>276</cp:revision>
  <dcterms:created xsi:type="dcterms:W3CDTF">2020-06-17T13:03:26Z</dcterms:created>
  <dcterms:modified xsi:type="dcterms:W3CDTF">2020-06-30T11:32:24Z</dcterms:modified>
</cp:coreProperties>
</file>