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4" r:id="rId10"/>
    <p:sldId id="264" r:id="rId11"/>
    <p:sldId id="266" r:id="rId12"/>
    <p:sldId id="267" r:id="rId13"/>
    <p:sldId id="275" r:id="rId14"/>
    <p:sldId id="276" r:id="rId15"/>
    <p:sldId id="268" r:id="rId16"/>
    <p:sldId id="269" r:id="rId17"/>
    <p:sldId id="270" r:id="rId18"/>
    <p:sldId id="326" r:id="rId19"/>
    <p:sldId id="277" r:id="rId20"/>
    <p:sldId id="271" r:id="rId21"/>
    <p:sldId id="309" r:id="rId22"/>
    <p:sldId id="272" r:id="rId23"/>
    <p:sldId id="273" r:id="rId24"/>
    <p:sldId id="282" r:id="rId25"/>
    <p:sldId id="279" r:id="rId26"/>
    <p:sldId id="280" r:id="rId27"/>
    <p:sldId id="281" r:id="rId28"/>
    <p:sldId id="288" r:id="rId29"/>
    <p:sldId id="283" r:id="rId30"/>
    <p:sldId id="284" r:id="rId31"/>
    <p:sldId id="285" r:id="rId32"/>
    <p:sldId id="286" r:id="rId33"/>
    <p:sldId id="327" r:id="rId34"/>
    <p:sldId id="287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8" r:id="rId45"/>
    <p:sldId id="300" r:id="rId46"/>
    <p:sldId id="299" r:id="rId47"/>
    <p:sldId id="302" r:id="rId48"/>
    <p:sldId id="303" r:id="rId49"/>
    <p:sldId id="304" r:id="rId50"/>
    <p:sldId id="301" r:id="rId51"/>
    <p:sldId id="305" r:id="rId52"/>
    <p:sldId id="306" r:id="rId53"/>
    <p:sldId id="307" r:id="rId54"/>
    <p:sldId id="308" r:id="rId55"/>
    <p:sldId id="328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2" r:id="rId65"/>
    <p:sldId id="323" r:id="rId66"/>
    <p:sldId id="324" r:id="rId67"/>
    <p:sldId id="32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6378" autoAdjust="0"/>
  </p:normalViewPr>
  <p:slideViewPr>
    <p:cSldViewPr snapToGrid="0">
      <p:cViewPr varScale="1">
        <p:scale>
          <a:sx n="100" d="100"/>
          <a:sy n="100" d="100"/>
        </p:scale>
        <p:origin x="10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Models &amp;</a:t>
            </a:r>
            <a:br>
              <a:rPr lang="en-US" dirty="0"/>
            </a:br>
            <a:r>
              <a:rPr lang="en-US" dirty="0"/>
              <a:t>Protocol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| Part 1 of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r>
              <a:rPr lang="en-US" b="1" dirty="0"/>
              <a:t>Standards</a:t>
            </a:r>
          </a:p>
          <a:p>
            <a:r>
              <a:rPr lang="en-US" b="1" dirty="0"/>
              <a:t>Standards Organizations</a:t>
            </a:r>
          </a:p>
          <a:p>
            <a:r>
              <a:rPr lang="en-US" b="1" dirty="0"/>
              <a:t>Internet Standards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Endorsed by the networking industry and approved by a standards organization. 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Create and maintain an open and competitive market.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Ensured greater compatibility and interoperability.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De facto – TCP/IP Protocol Model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De jure – OSI Reference Model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Open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1027"/>
            <a:ext cx="5571398" cy="4370174"/>
          </a:xfrm>
        </p:spPr>
        <p:txBody>
          <a:bodyPr anchor="t"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Open standards encourage: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Interoperability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Competition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Innovation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Standards organizations are: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vendor-neutral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non-profit organizations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established to develop and promote the concept of open standards. </a:t>
            </a:r>
            <a:endParaRPr lang="en-CA" altLang="en-US" b="1" dirty="0"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ABFB306-9230-4A40-A098-D1796BD0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48" y="1421027"/>
            <a:ext cx="4308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1027"/>
            <a:ext cx="5571398" cy="4370174"/>
          </a:xfrm>
        </p:spPr>
        <p:txBody>
          <a:bodyPr anchor="t">
            <a:normAutofit fontScale="925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altLang="en-US" b="1" dirty="0"/>
              <a:t>Internet Society (ISOC)</a:t>
            </a:r>
            <a:r>
              <a:rPr lang="en-US" altLang="en-US" dirty="0"/>
              <a:t> - Promotes the open development and evolution of internet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altLang="en-US" b="1" dirty="0"/>
              <a:t>Internet Architecture Board (IAB)</a:t>
            </a:r>
            <a:r>
              <a:rPr lang="en-US" altLang="en-US" dirty="0"/>
              <a:t> - Responsible for management and development of internet standards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altLang="en-US" b="1" dirty="0"/>
              <a:t>Internet Engineering Task Force (IETF) </a:t>
            </a:r>
            <a:r>
              <a:rPr lang="en-US" altLang="en-US" dirty="0"/>
              <a:t>- Develops, updates, and maintains internet and TCP/IP technologies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altLang="en-US" b="1" dirty="0"/>
              <a:t>Internet Research Task Force (IRTF) </a:t>
            </a:r>
            <a:r>
              <a:rPr lang="en-US" altLang="en-US" dirty="0"/>
              <a:t>- Focused on long-term research related to internet and TCP/IP protocols</a:t>
            </a:r>
            <a:endParaRPr lang="en-CA" alt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9EBB2A3-9E6F-4C15-A341-510D61AD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709" y="1392194"/>
            <a:ext cx="4289066" cy="431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3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Standards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1027"/>
            <a:ext cx="5571398" cy="4370174"/>
          </a:xfrm>
        </p:spPr>
        <p:txBody>
          <a:bodyPr anchor="t"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Standards organizations involved with the development and support of TCP/IP</a:t>
            </a:r>
          </a:p>
          <a:p>
            <a:pPr lvl="1"/>
            <a:r>
              <a:rPr lang="en-US" altLang="en-US" b="1" dirty="0"/>
              <a:t>Internet Corporation for Assigned Names and Numbers (ICANN) </a:t>
            </a:r>
            <a:r>
              <a:rPr lang="en-US" altLang="en-US" dirty="0"/>
              <a:t>-  Coordinates IP address allocation, the management of domain names, and assignment of other information</a:t>
            </a:r>
          </a:p>
          <a:p>
            <a:pPr lvl="1"/>
            <a:r>
              <a:rPr lang="en-US" altLang="en-US" b="1" dirty="0"/>
              <a:t>Internet Assigned Numbers Authority (IANA) </a:t>
            </a:r>
            <a:r>
              <a:rPr lang="en-US" altLang="en-US" dirty="0"/>
              <a:t>- Oversees and manages IP address allocation, domain name management, and protocol identifiers for ICANN</a:t>
            </a:r>
            <a:endParaRPr lang="en-US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2D1CEF-6B05-45A2-B012-F773C7F3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80" y="1920867"/>
            <a:ext cx="3614266" cy="30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Standards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5657895" cy="4370174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Formalized regulations and specifications for the Internet by IETF.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Internet Draft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official status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6 month lifetime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Request for comment (RFC)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Upon recommendation from Internet authorities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Different maturity levels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Internet Protocol – RFC : 791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5" descr="model05">
            <a:extLst>
              <a:ext uri="{FF2B5EF4-FFF2-40B4-BE49-F238E27FC236}">
                <a16:creationId xmlns:a16="http://schemas.microsoft.com/office/drawing/2014/main" id="{F263AAE6-C485-447F-BB9B-21E26EFE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96" y="2156254"/>
            <a:ext cx="5565123" cy="403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1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Electronic and Communications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>
            <a:normAutofit fontScale="92500" lnSpcReduction="10000"/>
          </a:bodyPr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altLang="en-US" b="1" dirty="0"/>
              <a:t>Institute of Electrical and Electronics Engineers </a:t>
            </a:r>
            <a:r>
              <a:rPr lang="en-US" altLang="en-US" dirty="0"/>
              <a:t>(</a:t>
            </a:r>
            <a:r>
              <a:rPr lang="en-US" altLang="en-US" b="1" dirty="0"/>
              <a:t>IEEE</a:t>
            </a:r>
            <a:r>
              <a:rPr lang="en-US" altLang="en-US" dirty="0"/>
              <a:t>, pronounced “I-triple-E”) - dedicated to creating standards in power and energy, healthcare, telecommunications, and networking</a:t>
            </a:r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altLang="en-US" b="1" dirty="0"/>
              <a:t>Electronic Industries Alliance (EIA) </a:t>
            </a:r>
            <a:r>
              <a:rPr lang="en-US" altLang="en-US" dirty="0"/>
              <a:t>- develops standards relating to electrical wiring, connectors, and the 19-inch racks used to mount networking equipment</a:t>
            </a:r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altLang="en-US" b="1" dirty="0"/>
              <a:t>Telecommunications Industry Association (TIA) </a:t>
            </a:r>
            <a:r>
              <a:rPr lang="en-US" altLang="en-US" dirty="0"/>
              <a:t>- develops communication standards in radio equipment, cellular towers, Voice over IP (VoIP) devices, satellite communications, and more</a:t>
            </a:r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US" altLang="en-US" b="1" dirty="0"/>
              <a:t>International Telecommunications Union-Telecommunication Standardization Sector (ITU-T</a:t>
            </a:r>
            <a:r>
              <a:rPr lang="en-US" altLang="en-US" dirty="0"/>
              <a:t>) - defines standards for video compression, Internet Protocol Television (IPTV), and broadband communications, such as a digital subscriber line (DSL)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Technology Independent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Protocols are not dependent upon any specific technology.</a:t>
            </a:r>
          </a:p>
          <a:p>
            <a:pPr marL="855663" lvl="1" indent="-288925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They describe </a:t>
            </a:r>
            <a:r>
              <a:rPr lang="en-US" altLang="en-US" b="1" dirty="0"/>
              <a:t>what</a:t>
            </a:r>
            <a:r>
              <a:rPr lang="en-US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must be done to communicate but </a:t>
            </a:r>
            <a:r>
              <a:rPr lang="en-US" altLang="en-US" b="1" dirty="0"/>
              <a:t>not how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its is to be carried 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5D3B21B-5215-4233-9756-375CABC4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2" y="2588741"/>
            <a:ext cx="542448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Models &amp;</a:t>
            </a:r>
            <a:br>
              <a:rPr lang="en-US" dirty="0"/>
            </a:br>
            <a:r>
              <a:rPr lang="en-US" dirty="0"/>
              <a:t>Protocol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| Part 2 of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Protocol Suites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8194" name="Picture 2" descr="TCP/IP vs OSI Model: What's the Difference?">
            <a:extLst>
              <a:ext uri="{FF2B5EF4-FFF2-40B4-BE49-F238E27FC236}">
                <a16:creationId xmlns:a16="http://schemas.microsoft.com/office/drawing/2014/main" id="{73EC04D9-D6DC-4AF5-9638-689D84B2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35321"/>
            <a:ext cx="4305300" cy="34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/>
          <a:lstStyle/>
          <a:p>
            <a:r>
              <a:rPr lang="en-US" dirty="0"/>
              <a:t>Layering in communication</a:t>
            </a:r>
          </a:p>
          <a:p>
            <a:r>
              <a:rPr lang="en-US" dirty="0"/>
              <a:t>Protocols</a:t>
            </a:r>
          </a:p>
          <a:p>
            <a:r>
              <a:rPr lang="en-US" dirty="0"/>
              <a:t>Standards</a:t>
            </a:r>
          </a:p>
          <a:p>
            <a:r>
              <a:rPr lang="en-US" dirty="0"/>
              <a:t>Protocol Suites</a:t>
            </a:r>
          </a:p>
          <a:p>
            <a:pPr lvl="1"/>
            <a:r>
              <a:rPr lang="en-US" dirty="0"/>
              <a:t>OSI Model</a:t>
            </a:r>
          </a:p>
          <a:p>
            <a:pPr lvl="1"/>
            <a:r>
              <a:rPr lang="en-US" dirty="0"/>
              <a:t>TCP/IP Model</a:t>
            </a:r>
          </a:p>
          <a:p>
            <a:r>
              <a:rPr lang="en-US" dirty="0"/>
              <a:t>Addressing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Protocol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pPr>
              <a:defRPr/>
            </a:pPr>
            <a:r>
              <a:rPr lang="en-GB" dirty="0"/>
              <a:t>TCP/IP Protocol Model</a:t>
            </a:r>
          </a:p>
          <a:p>
            <a:pPr lvl="1">
              <a:defRPr/>
            </a:pPr>
            <a:r>
              <a:rPr lang="en-GB" dirty="0"/>
              <a:t>Open De Facto Standard</a:t>
            </a:r>
          </a:p>
          <a:p>
            <a:pPr lvl="1">
              <a:defRPr/>
            </a:pPr>
            <a:r>
              <a:rPr lang="en-US" dirty="0"/>
              <a:t>Governed by IETF  Working</a:t>
            </a:r>
            <a:br>
              <a:rPr lang="en-US" dirty="0"/>
            </a:br>
            <a:r>
              <a:rPr lang="en-US" dirty="0"/>
              <a:t>Groups</a:t>
            </a:r>
          </a:p>
          <a:p>
            <a:pPr>
              <a:defRPr/>
            </a:pPr>
            <a:r>
              <a:rPr lang="en-GB" dirty="0"/>
              <a:t>OSI Reference model</a:t>
            </a:r>
          </a:p>
          <a:p>
            <a:pPr lvl="1">
              <a:defRPr/>
            </a:pPr>
            <a:r>
              <a:rPr lang="en-GB" dirty="0"/>
              <a:t>De Jure Standard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OSI Model</a:t>
            </a:r>
            <a:br>
              <a:rPr lang="en-US" sz="7200" dirty="0"/>
            </a:br>
            <a:r>
              <a:rPr lang="en-US" sz="1800" dirty="0"/>
              <a:t>De Jure Standard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C5187-FB0C-48F4-B928-B70A9889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4746"/>
              </p:ext>
            </p:extLst>
          </p:nvPr>
        </p:nvGraphicFramePr>
        <p:xfrm>
          <a:off x="5718228" y="3209818"/>
          <a:ext cx="177180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28">
                  <a:extLst>
                    <a:ext uri="{9D8B030D-6E8A-4147-A177-3AD203B41FA5}">
                      <a16:colId xmlns:a16="http://schemas.microsoft.com/office/drawing/2014/main" val="45746742"/>
                    </a:ext>
                  </a:extLst>
                </a:gridCol>
                <a:gridCol w="1482678">
                  <a:extLst>
                    <a:ext uri="{9D8B030D-6E8A-4147-A177-3AD203B41FA5}">
                      <a16:colId xmlns:a16="http://schemas.microsoft.com/office/drawing/2014/main" val="26312445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1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5688787" cy="4370174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Open Systems Interconnection (OSI)</a:t>
            </a:r>
          </a:p>
          <a:p>
            <a:pPr lvl="1"/>
            <a:r>
              <a:rPr lang="en-US" altLang="en-US" dirty="0"/>
              <a:t>Seven layers</a:t>
            </a:r>
          </a:p>
          <a:p>
            <a:pPr lvl="1"/>
            <a:r>
              <a:rPr lang="en-US" altLang="en-US" dirty="0"/>
              <a:t>A theoretical system delivered too late!</a:t>
            </a:r>
          </a:p>
          <a:p>
            <a:pPr lvl="1"/>
            <a:r>
              <a:rPr lang="en-US" altLang="en-US" dirty="0"/>
              <a:t>TCP/IP is the de facto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Developed by the International Organization for Standardization (ISO) in 1984.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5" descr="model08">
            <a:extLst>
              <a:ext uri="{FF2B5EF4-FFF2-40B4-BE49-F238E27FC236}">
                <a16:creationId xmlns:a16="http://schemas.microsoft.com/office/drawing/2014/main" id="{D1CF8897-376E-4C56-9B9D-57D9F140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40" y="3979270"/>
            <a:ext cx="4151871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292516B-BD68-4171-B9DC-B76205BB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51" y="1421027"/>
            <a:ext cx="3452417" cy="377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6CBB1-5569-40E2-91B9-5832A4C9E1A4}"/>
              </a:ext>
            </a:extLst>
          </p:cNvPr>
          <p:cNvSpPr txBox="1"/>
          <p:nvPr/>
        </p:nvSpPr>
        <p:spPr>
          <a:xfrm>
            <a:off x="7247996" y="5369011"/>
            <a:ext cx="415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ISO is the </a:t>
            </a:r>
            <a:r>
              <a:rPr lang="en-US" altLang="en-US" sz="2800" b="1" dirty="0"/>
              <a:t>organization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r>
              <a:rPr lang="en-US" altLang="en-US" sz="2800" dirty="0"/>
              <a:t>OSI is the </a:t>
            </a:r>
            <a:r>
              <a:rPr lang="en-US" altLang="en-US" sz="2800" b="1" dirty="0"/>
              <a:t>model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7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OSI Model -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8065FB-5EA9-4259-9C58-1AA0EF7B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22852"/>
              </p:ext>
            </p:extLst>
          </p:nvPr>
        </p:nvGraphicFramePr>
        <p:xfrm>
          <a:off x="2392062" y="1291282"/>
          <a:ext cx="7407875" cy="470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308">
                  <a:extLst>
                    <a:ext uri="{9D8B030D-6E8A-4147-A177-3AD203B41FA5}">
                      <a16:colId xmlns:a16="http://schemas.microsoft.com/office/drawing/2014/main" val="1519547827"/>
                    </a:ext>
                  </a:extLst>
                </a:gridCol>
                <a:gridCol w="630194">
                  <a:extLst>
                    <a:ext uri="{9D8B030D-6E8A-4147-A177-3AD203B41FA5}">
                      <a16:colId xmlns:a16="http://schemas.microsoft.com/office/drawing/2014/main" val="3501077339"/>
                    </a:ext>
                  </a:extLst>
                </a:gridCol>
                <a:gridCol w="1896762">
                  <a:extLst>
                    <a:ext uri="{9D8B030D-6E8A-4147-A177-3AD203B41FA5}">
                      <a16:colId xmlns:a16="http://schemas.microsoft.com/office/drawing/2014/main" val="1017892659"/>
                    </a:ext>
                  </a:extLst>
                </a:gridCol>
                <a:gridCol w="2168611">
                  <a:extLst>
                    <a:ext uri="{9D8B030D-6E8A-4147-A177-3AD203B41FA5}">
                      <a16:colId xmlns:a16="http://schemas.microsoft.com/office/drawing/2014/main" val="1504250714"/>
                    </a:ext>
                  </a:extLst>
                </a:gridCol>
              </a:tblGrid>
              <a:tr h="5877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Primary Concern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Layers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872602"/>
                  </a:ext>
                </a:extLst>
              </a:tr>
              <a:tr h="587718">
                <a:tc rowSpan="5">
                  <a:txBody>
                    <a:bodyPr/>
                    <a:lstStyle/>
                    <a:p>
                      <a:r>
                        <a:rPr lang="en-US" sz="2400" dirty="0"/>
                        <a:t>Communications between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</a:t>
                      </a:r>
                      <a:r>
                        <a:rPr lang="en-US" sz="2400" dirty="0"/>
                        <a:t>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15270"/>
                  </a:ext>
                </a:extLst>
              </a:tr>
              <a:tr h="587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sz="2400" dirty="0"/>
                        <a:t>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028503"/>
                  </a:ext>
                </a:extLst>
              </a:tr>
              <a:tr h="587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</a:t>
                      </a:r>
                      <a:r>
                        <a:rPr lang="en-US" sz="2400" dirty="0"/>
                        <a:t>eem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19009"/>
                  </a:ext>
                </a:extLst>
              </a:tr>
              <a:tr h="587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</a:t>
                      </a:r>
                      <a:r>
                        <a:rPr lang="en-US" sz="24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620259"/>
                  </a:ext>
                </a:extLst>
              </a:tr>
              <a:tr h="587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</a:t>
                      </a:r>
                      <a:r>
                        <a:rPr lang="en-US" sz="2400" dirty="0"/>
                        <a:t>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031089"/>
                  </a:ext>
                </a:extLst>
              </a:tr>
              <a:tr h="587718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Moving raw data across the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  <a:r>
                        <a:rPr lang="en-US" sz="2400" dirty="0"/>
                        <a:t>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08148"/>
                  </a:ext>
                </a:extLst>
              </a:tr>
              <a:tr h="587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sz="2400" dirty="0"/>
                        <a:t>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57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56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OSI Model -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7FBAA81B-6B0A-4BEC-8A23-12C7ADC9D06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1385888"/>
            <a:ext cx="7429500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FE42203D-B627-415F-84E3-B9CAB0426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1387475"/>
            <a:ext cx="0" cy="47164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6E1F2625-9349-43CA-81F2-60C9BF6C3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3" y="1974850"/>
            <a:ext cx="0" cy="412908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01388AE-0977-4599-B7F6-4B7FBF563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9525" y="1387475"/>
            <a:ext cx="0" cy="47164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0535B9A-B336-432A-955A-D7E3D58B3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1981200"/>
            <a:ext cx="7421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005ABBA8-13EC-46DA-A07D-AF37FFDD2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2568575"/>
            <a:ext cx="47085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39DE91F1-DD21-49CB-93F9-FB6CE60FA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3157538"/>
            <a:ext cx="47085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1BEF01E3-7357-49D6-85FE-300B3766D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3744913"/>
            <a:ext cx="47085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C8332AFA-7805-4713-8523-CA2D9A890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4332288"/>
            <a:ext cx="47085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D28C4C6C-CB0B-40A6-A7BE-589C07E0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4921250"/>
            <a:ext cx="7421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702A0FB6-2008-4FF2-B9CF-E0186CF6F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5508625"/>
            <a:ext cx="47085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DB07BDEB-B840-4B1C-8F31-F9882461D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1387475"/>
            <a:ext cx="0" cy="47164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33C23757-D23E-4168-A500-BDF77E963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8050" y="1387475"/>
            <a:ext cx="0" cy="47164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74544C38-2911-4C8F-AE61-6E6AE7004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1393825"/>
            <a:ext cx="7421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0F5190C9-5456-4464-B1FE-EAF790611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6097588"/>
            <a:ext cx="74215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422E643-6559-4C09-B3E3-96F3CF6E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1497013"/>
            <a:ext cx="236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Primary Concern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A217A0C-B55D-421F-9C8C-FF3CB5F1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497013"/>
            <a:ext cx="103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Layers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D0E513B3-D540-4590-A44E-856F1FA1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300" y="1497013"/>
            <a:ext cx="85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Cisco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D09A61F2-2D61-4C66-9975-BBA4F76C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895600"/>
            <a:ext cx="23637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Communications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BCCE85BB-59A9-4A68-8971-EF72848F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263900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between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E9ED74C-4DC4-4CE4-86A2-AFBBCAAD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627438"/>
            <a:ext cx="16843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applications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7CA6B30-ACAE-4252-BCA1-D635B2EC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087563"/>
            <a:ext cx="2905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99320C3C-8853-486A-8D4B-48DDC166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087563"/>
            <a:ext cx="16049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969E7610-3B58-46E9-93F8-DBE9EFB8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2087563"/>
            <a:ext cx="3667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92006713-9C56-42AC-BAE2-F30DDFBC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2087563"/>
            <a:ext cx="304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46B7C6E5-A8A4-48BA-A57B-CA4AA69A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673350"/>
            <a:ext cx="3222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1A08364C-4233-408C-ABEF-CF8BFBBA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673350"/>
            <a:ext cx="17811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Presentation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A92F9949-498D-4DC2-B125-FEC08301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2673350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817A133E-4A77-4400-88EB-C2AE9D7F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3" y="2673350"/>
            <a:ext cx="86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eople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4935223D-AF28-403E-9EA2-3DCC395E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263900"/>
            <a:ext cx="3079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4AE683C-4413-4751-A94D-2CD4A745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263900"/>
            <a:ext cx="11223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7B52D83E-A005-4DE7-81DC-A7B30F6B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263900"/>
            <a:ext cx="3444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1DD0A640-B758-4A67-B100-4D88B02EC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263900"/>
            <a:ext cx="7191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4F169A7A-174F-4199-87B1-DC90C1B6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851275"/>
            <a:ext cx="3190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FCDACAB3-E684-412C-A9BB-4474673F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851275"/>
            <a:ext cx="1397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Transport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2B6896F7-ADC0-4B8D-A23C-26416EC1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851275"/>
            <a:ext cx="3429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4992DB65-6984-420C-A4C4-979B6DDA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3851275"/>
            <a:ext cx="323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22DE478C-C303-4B2A-899B-1785DF9C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437063"/>
            <a:ext cx="3000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C4B03D40-B4F5-4154-A054-3F2D2F28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4437063"/>
            <a:ext cx="12620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Network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F53C5076-E0B0-45DA-A29F-4E06B729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437063"/>
            <a:ext cx="3889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F3203934-A31B-4C80-AE21-9687A9C7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4437063"/>
            <a:ext cx="6286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1FEB612C-3500-4AA7-BB35-A6BCCBAA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5138738"/>
            <a:ext cx="2327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Moving raw data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EB130AA-E4A3-472E-B3C1-FC3E0149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5502275"/>
            <a:ext cx="25431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across the network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265D4082-E3E2-4AAC-907E-7A6EA875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5027613"/>
            <a:ext cx="31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D25A45CF-44C2-45B1-BCF4-C876EA19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027613"/>
            <a:ext cx="13700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Data Link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03E44513-5543-48BF-A1CD-2F15B3597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5027613"/>
            <a:ext cx="3762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34C8978F-38CF-4171-8B2D-D207FE60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5027613"/>
            <a:ext cx="5667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C352D6AA-9E63-491B-A8E9-94A04B1C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613400"/>
            <a:ext cx="2984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DA056B32-2C7A-419C-B66E-30CD5664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613400"/>
            <a:ext cx="11922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Physical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F5F72BB9-7BC0-46DE-9ED2-22720BF6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5613400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E442B20E-885F-44B5-959F-EA88D516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3" y="5613400"/>
            <a:ext cx="1352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rocessing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An exchange using the OSI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BB568-B368-4D46-B6B6-6305AF09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27" y="1514989"/>
            <a:ext cx="116205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F2FEB-6B5F-4D0E-B4CA-A517787C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758" y="1514988"/>
            <a:ext cx="1162050" cy="885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7D8160-7362-45A1-BDEA-F53E30036B5B}"/>
              </a:ext>
            </a:extLst>
          </p:cNvPr>
          <p:cNvSpPr/>
          <p:nvPr/>
        </p:nvSpPr>
        <p:spPr>
          <a:xfrm>
            <a:off x="4308518" y="2664329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23F27-3DB8-4271-80ED-6613DEDFDF90}"/>
              </a:ext>
            </a:extLst>
          </p:cNvPr>
          <p:cNvSpPr/>
          <p:nvPr/>
        </p:nvSpPr>
        <p:spPr>
          <a:xfrm>
            <a:off x="3908983" y="2664329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7E1B6-B6A0-41AE-9E68-566036A2A694}"/>
              </a:ext>
            </a:extLst>
          </p:cNvPr>
          <p:cNvSpPr/>
          <p:nvPr/>
        </p:nvSpPr>
        <p:spPr>
          <a:xfrm>
            <a:off x="3908983" y="3151206"/>
            <a:ext cx="980560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1D1EC-F4A5-4A8E-A4D8-DA9B021F7A86}"/>
              </a:ext>
            </a:extLst>
          </p:cNvPr>
          <p:cNvSpPr/>
          <p:nvPr/>
        </p:nvSpPr>
        <p:spPr>
          <a:xfrm>
            <a:off x="3509447" y="3151206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10CAC-11CA-4E58-A7C8-91CA92801CFD}"/>
              </a:ext>
            </a:extLst>
          </p:cNvPr>
          <p:cNvSpPr/>
          <p:nvPr/>
        </p:nvSpPr>
        <p:spPr>
          <a:xfrm>
            <a:off x="3511379" y="3638548"/>
            <a:ext cx="1378164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D4DB0-ED93-4FAA-B0D7-08EEDE457F4D}"/>
              </a:ext>
            </a:extLst>
          </p:cNvPr>
          <p:cNvSpPr/>
          <p:nvPr/>
        </p:nvSpPr>
        <p:spPr>
          <a:xfrm>
            <a:off x="3111843" y="3638548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5E1FC-20B5-4F8E-9750-DAEAAECD7691}"/>
              </a:ext>
            </a:extLst>
          </p:cNvPr>
          <p:cNvSpPr/>
          <p:nvPr/>
        </p:nvSpPr>
        <p:spPr>
          <a:xfrm>
            <a:off x="3111844" y="4124961"/>
            <a:ext cx="177769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D943B-4169-4A92-8273-40A5BBF9F747}"/>
              </a:ext>
            </a:extLst>
          </p:cNvPr>
          <p:cNvSpPr/>
          <p:nvPr/>
        </p:nvSpPr>
        <p:spPr>
          <a:xfrm>
            <a:off x="2712309" y="4124961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066CFD-FEB3-4CE4-B498-C72C9ACD7EEE}"/>
              </a:ext>
            </a:extLst>
          </p:cNvPr>
          <p:cNvSpPr/>
          <p:nvPr/>
        </p:nvSpPr>
        <p:spPr>
          <a:xfrm>
            <a:off x="2712310" y="4607403"/>
            <a:ext cx="217723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55BCE2-147F-4C5C-9363-C1B9F50F3B95}"/>
              </a:ext>
            </a:extLst>
          </p:cNvPr>
          <p:cNvSpPr/>
          <p:nvPr/>
        </p:nvSpPr>
        <p:spPr>
          <a:xfrm>
            <a:off x="2312775" y="460740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55965-F382-4607-A249-4259A675731A}"/>
              </a:ext>
            </a:extLst>
          </p:cNvPr>
          <p:cNvSpPr/>
          <p:nvPr/>
        </p:nvSpPr>
        <p:spPr>
          <a:xfrm>
            <a:off x="2312775" y="5093816"/>
            <a:ext cx="257676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FE90D4-721B-457F-86DB-A68005DD0454}"/>
              </a:ext>
            </a:extLst>
          </p:cNvPr>
          <p:cNvSpPr/>
          <p:nvPr/>
        </p:nvSpPr>
        <p:spPr>
          <a:xfrm>
            <a:off x="1913240" y="5093816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F3CC1-3E5B-4DE2-B5EB-00CEC2A2C289}"/>
              </a:ext>
            </a:extLst>
          </p:cNvPr>
          <p:cNvSpPr/>
          <p:nvPr/>
        </p:nvSpPr>
        <p:spPr>
          <a:xfrm>
            <a:off x="1913240" y="5583841"/>
            <a:ext cx="3375838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01010111100001101010101110011101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F43B3F-6BC9-46C1-984A-37467B5CBC8D}"/>
              </a:ext>
            </a:extLst>
          </p:cNvPr>
          <p:cNvSpPr/>
          <p:nvPr/>
        </p:nvSpPr>
        <p:spPr>
          <a:xfrm>
            <a:off x="1513704" y="5583841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0AA4DB-6456-4F90-B45E-604291FD8E12}"/>
              </a:ext>
            </a:extLst>
          </p:cNvPr>
          <p:cNvSpPr/>
          <p:nvPr/>
        </p:nvSpPr>
        <p:spPr>
          <a:xfrm>
            <a:off x="4889543" y="5093340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7A20B9-5098-4D73-B4B6-2B0544C73AA7}"/>
              </a:ext>
            </a:extLst>
          </p:cNvPr>
          <p:cNvSpPr/>
          <p:nvPr/>
        </p:nvSpPr>
        <p:spPr>
          <a:xfrm>
            <a:off x="10387783" y="2664329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B34159-416A-42DE-A762-02E7EB4FBE05}"/>
              </a:ext>
            </a:extLst>
          </p:cNvPr>
          <p:cNvSpPr/>
          <p:nvPr/>
        </p:nvSpPr>
        <p:spPr>
          <a:xfrm>
            <a:off x="9988248" y="2664329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B8B5F5-5FAD-4AFD-B70D-D7EC355BE085}"/>
              </a:ext>
            </a:extLst>
          </p:cNvPr>
          <p:cNvSpPr/>
          <p:nvPr/>
        </p:nvSpPr>
        <p:spPr>
          <a:xfrm>
            <a:off x="9988248" y="3151206"/>
            <a:ext cx="980560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D3C5A9-49A3-4372-801D-5A8262A1EF99}"/>
              </a:ext>
            </a:extLst>
          </p:cNvPr>
          <p:cNvSpPr/>
          <p:nvPr/>
        </p:nvSpPr>
        <p:spPr>
          <a:xfrm>
            <a:off x="9588712" y="3151206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A885D7-8247-4F33-9D8C-955EF3389B5D}"/>
              </a:ext>
            </a:extLst>
          </p:cNvPr>
          <p:cNvSpPr/>
          <p:nvPr/>
        </p:nvSpPr>
        <p:spPr>
          <a:xfrm>
            <a:off x="9590644" y="3638548"/>
            <a:ext cx="1378164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39B5E5-EE3F-49B5-B04E-893703FB8340}"/>
              </a:ext>
            </a:extLst>
          </p:cNvPr>
          <p:cNvSpPr/>
          <p:nvPr/>
        </p:nvSpPr>
        <p:spPr>
          <a:xfrm>
            <a:off x="9191108" y="3638548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4179-1145-4BDD-9C79-BD1F2B8CDB4C}"/>
              </a:ext>
            </a:extLst>
          </p:cNvPr>
          <p:cNvSpPr/>
          <p:nvPr/>
        </p:nvSpPr>
        <p:spPr>
          <a:xfrm>
            <a:off x="9191109" y="4124961"/>
            <a:ext cx="177769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400D6-D06C-499B-A166-F15DC1873F3D}"/>
              </a:ext>
            </a:extLst>
          </p:cNvPr>
          <p:cNvSpPr/>
          <p:nvPr/>
        </p:nvSpPr>
        <p:spPr>
          <a:xfrm>
            <a:off x="8791574" y="4124961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694F1D-CFF5-4909-BD02-1951D26AB9BE}"/>
              </a:ext>
            </a:extLst>
          </p:cNvPr>
          <p:cNvSpPr/>
          <p:nvPr/>
        </p:nvSpPr>
        <p:spPr>
          <a:xfrm>
            <a:off x="8791575" y="4607403"/>
            <a:ext cx="217723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6F3AB-221F-4311-A8CB-81E76BDBA549}"/>
              </a:ext>
            </a:extLst>
          </p:cNvPr>
          <p:cNvSpPr/>
          <p:nvPr/>
        </p:nvSpPr>
        <p:spPr>
          <a:xfrm>
            <a:off x="8392040" y="460740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639E1-752C-4963-A85A-369A1BC16D45}"/>
              </a:ext>
            </a:extLst>
          </p:cNvPr>
          <p:cNvSpPr/>
          <p:nvPr/>
        </p:nvSpPr>
        <p:spPr>
          <a:xfrm>
            <a:off x="8392040" y="5093816"/>
            <a:ext cx="257676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A4654F-7376-4762-9683-3CC2F3C6EE99}"/>
              </a:ext>
            </a:extLst>
          </p:cNvPr>
          <p:cNvSpPr/>
          <p:nvPr/>
        </p:nvSpPr>
        <p:spPr>
          <a:xfrm>
            <a:off x="7992505" y="5093816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8D2AD5-E558-4C02-AF0F-8D9162EBF15F}"/>
              </a:ext>
            </a:extLst>
          </p:cNvPr>
          <p:cNvSpPr/>
          <p:nvPr/>
        </p:nvSpPr>
        <p:spPr>
          <a:xfrm>
            <a:off x="7992505" y="5583841"/>
            <a:ext cx="2976304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01010111100001101010101110011101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4AA6BB-A158-46BB-AC9A-8B8966D2A4B4}"/>
              </a:ext>
            </a:extLst>
          </p:cNvPr>
          <p:cNvSpPr/>
          <p:nvPr/>
        </p:nvSpPr>
        <p:spPr>
          <a:xfrm>
            <a:off x="7592969" y="5583841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DF6EC-DCAE-4107-927E-9641C68A9BB0}"/>
              </a:ext>
            </a:extLst>
          </p:cNvPr>
          <p:cNvSpPr/>
          <p:nvPr/>
        </p:nvSpPr>
        <p:spPr>
          <a:xfrm>
            <a:off x="10968808" y="5093340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T2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DD2E487-7C8F-428F-BE8C-C960FE74488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4366920" y="2919094"/>
            <a:ext cx="264455" cy="1997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98F11FC-5F4D-4B46-B38B-B4D557882E0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4121780" y="2873722"/>
            <a:ext cx="264455" cy="2905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01FED0E-C870-4D08-B2D4-DB1426676958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166369" y="3402506"/>
            <a:ext cx="261773" cy="2040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D1ABDD0-2F8B-4B22-8D34-4C1F79A8611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3822378" y="3260465"/>
            <a:ext cx="264920" cy="4912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40D5021-3B69-440C-9F23-ABB2DC6D2E4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3524157" y="3648423"/>
            <a:ext cx="263991" cy="68908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BCA2E34-328A-4D7B-8747-0B2A39EEB44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968583" y="3893082"/>
            <a:ext cx="263991" cy="1997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63BA924-7FE1-4F91-AEA3-88F900A03B4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3226492" y="4032967"/>
            <a:ext cx="260020" cy="8888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7878520-F68A-4DC3-B375-AF944810036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3770801" y="4377510"/>
            <a:ext cx="260020" cy="1997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387BC23-E9C3-4D05-8ADB-A8C0BED45678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16200000" flipH="1">
            <a:off x="2924856" y="4417511"/>
            <a:ext cx="263991" cy="10886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508146D-641D-424C-AFCE-100207231388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5400000">
            <a:off x="3569049" y="4861936"/>
            <a:ext cx="263991" cy="1997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21D704-3EC9-458A-98D0-1A862874353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2723282" y="4705963"/>
            <a:ext cx="267603" cy="14881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91EB173-F869-4148-9855-618653B1104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3467359" y="5450039"/>
            <a:ext cx="267603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CE4DC0F-E31A-4A53-82DC-48D9D722CFB5}"/>
              </a:ext>
            </a:extLst>
          </p:cNvPr>
          <p:cNvCxnSpPr>
            <a:cxnSpLocks/>
            <a:stCxn id="22" idx="2"/>
            <a:endCxn id="39" idx="2"/>
          </p:cNvCxnSpPr>
          <p:nvPr/>
        </p:nvCxnSpPr>
        <p:spPr>
          <a:xfrm rot="16200000" flipH="1">
            <a:off x="6540908" y="2866514"/>
            <a:ext cx="12700" cy="58794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1B82F85-1231-463F-BED5-335A2AB2A52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rot="16200000" flipV="1">
            <a:off x="8702664" y="4805848"/>
            <a:ext cx="267603" cy="12883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72F6AA8-0941-4D14-B7A7-AEF57AFECD3E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rot="5400000" flipH="1" flipV="1">
            <a:off x="9446740" y="5350156"/>
            <a:ext cx="267603" cy="1997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3A17B12-DA6B-411E-A06B-9835DC885FDF}"/>
              </a:ext>
            </a:extLst>
          </p:cNvPr>
          <p:cNvCxnSpPr>
            <a:stCxn id="37" idx="0"/>
            <a:endCxn id="36" idx="2"/>
          </p:cNvCxnSpPr>
          <p:nvPr/>
        </p:nvCxnSpPr>
        <p:spPr>
          <a:xfrm rot="16200000" flipV="1">
            <a:off x="9004122" y="4417512"/>
            <a:ext cx="263991" cy="10886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F278046-1CA4-4697-BF02-5662686ED02B}"/>
              </a:ext>
            </a:extLst>
          </p:cNvPr>
          <p:cNvCxnSpPr>
            <a:stCxn id="37" idx="0"/>
            <a:endCxn id="35" idx="2"/>
          </p:cNvCxnSpPr>
          <p:nvPr/>
        </p:nvCxnSpPr>
        <p:spPr>
          <a:xfrm rot="5400000" flipH="1" flipV="1">
            <a:off x="9648314" y="4861937"/>
            <a:ext cx="263991" cy="1997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44B48FE-8AA4-4C34-915C-244E5C0852ED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rot="16200000" flipV="1">
            <a:off x="9305758" y="4032967"/>
            <a:ext cx="260020" cy="8888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E494FD4-4096-4E90-9E51-C2277297F5AC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rot="5400000" flipH="1" flipV="1">
            <a:off x="9850066" y="4377510"/>
            <a:ext cx="260020" cy="1997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378F0AE-E5F7-481E-9FEE-AB02E2B9D67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16200000" flipV="1">
            <a:off x="9603423" y="3648424"/>
            <a:ext cx="263991" cy="68908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BABF8A0-9F65-4B7E-9CBC-1D26650EC2EB}"/>
              </a:ext>
            </a:extLst>
          </p:cNvPr>
          <p:cNvCxnSpPr>
            <a:stCxn id="33" idx="0"/>
            <a:endCxn id="31" idx="2"/>
          </p:cNvCxnSpPr>
          <p:nvPr/>
        </p:nvCxnSpPr>
        <p:spPr>
          <a:xfrm rot="5400000" flipH="1" flipV="1">
            <a:off x="10047847" y="3893083"/>
            <a:ext cx="263991" cy="1997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319AC7-3F08-47D4-AB0F-3E56DB27FDE5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rot="16200000" flipV="1">
            <a:off x="9901643" y="3260465"/>
            <a:ext cx="264920" cy="49124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B556C20-F013-4E81-AECF-FE4B9476F406}"/>
              </a:ext>
            </a:extLst>
          </p:cNvPr>
          <p:cNvCxnSpPr>
            <a:stCxn id="31" idx="0"/>
            <a:endCxn id="29" idx="2"/>
          </p:cNvCxnSpPr>
          <p:nvPr/>
        </p:nvCxnSpPr>
        <p:spPr>
          <a:xfrm rot="5400000" flipH="1" flipV="1">
            <a:off x="10246667" y="3406687"/>
            <a:ext cx="264920" cy="1988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0C70177-6684-4D55-846E-6541D099AFAC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10201045" y="2873723"/>
            <a:ext cx="264455" cy="2905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8A90AB1-70F4-4726-9604-F3220E90BB00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rot="5400000" flipH="1" flipV="1">
            <a:off x="10446185" y="2919095"/>
            <a:ext cx="264455" cy="1997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96F4592-397B-4559-A3C0-4B250EFACBB2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 rot="5400000">
            <a:off x="4211196" y="4705725"/>
            <a:ext cx="268079" cy="148815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5468080-078E-4F39-9471-53EA3AB2F37A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rot="5400000" flipH="1" flipV="1">
            <a:off x="10190577" y="4605843"/>
            <a:ext cx="268079" cy="168791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5FDBFDA-9721-4014-BF16-2F9C03BDDA3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4358734" y="2424031"/>
            <a:ext cx="263515" cy="21707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71A1DEE-C304-416B-9745-F3F1052AAA6E}"/>
              </a:ext>
            </a:extLst>
          </p:cNvPr>
          <p:cNvCxnSpPr>
            <a:stCxn id="27" idx="0"/>
            <a:endCxn id="9" idx="2"/>
          </p:cNvCxnSpPr>
          <p:nvPr/>
        </p:nvCxnSpPr>
        <p:spPr>
          <a:xfrm rot="16200000" flipV="1">
            <a:off x="10401282" y="2387314"/>
            <a:ext cx="263516" cy="29051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0C967A3-5E98-452C-9531-2F49F9B314E9}"/>
              </a:ext>
            </a:extLst>
          </p:cNvPr>
          <p:cNvSpPr txBox="1"/>
          <p:nvPr/>
        </p:nvSpPr>
        <p:spPr>
          <a:xfrm>
            <a:off x="3946180" y="1207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0D81E1-59EF-4513-BA74-C2A2802FCF7F}"/>
              </a:ext>
            </a:extLst>
          </p:cNvPr>
          <p:cNvSpPr txBox="1"/>
          <p:nvPr/>
        </p:nvSpPr>
        <p:spPr>
          <a:xfrm>
            <a:off x="9832814" y="1182420"/>
            <a:ext cx="10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044E5-06E1-4A7F-AB3A-0C85BCF7C825}"/>
              </a:ext>
            </a:extLst>
          </p:cNvPr>
          <p:cNvSpPr txBox="1"/>
          <p:nvPr/>
        </p:nvSpPr>
        <p:spPr>
          <a:xfrm>
            <a:off x="5521217" y="6022333"/>
            <a:ext cx="22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medium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54F98CC9-7DE0-4189-9FA3-9D79F897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89987"/>
              </p:ext>
            </p:extLst>
          </p:nvPr>
        </p:nvGraphicFramePr>
        <p:xfrm>
          <a:off x="6120837" y="1510672"/>
          <a:ext cx="177180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28">
                  <a:extLst>
                    <a:ext uri="{9D8B030D-6E8A-4147-A177-3AD203B41FA5}">
                      <a16:colId xmlns:a16="http://schemas.microsoft.com/office/drawing/2014/main" val="45746742"/>
                    </a:ext>
                  </a:extLst>
                </a:gridCol>
                <a:gridCol w="1482678">
                  <a:extLst>
                    <a:ext uri="{9D8B030D-6E8A-4147-A177-3AD203B41FA5}">
                      <a16:colId xmlns:a16="http://schemas.microsoft.com/office/drawing/2014/main" val="26312445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14" grpId="0"/>
      <p:bldP spid="115" grpId="0"/>
      <p:bldP spid="1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Application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7</a:t>
            </a:r>
            <a:r>
              <a:rPr lang="en-US" baseline="30000" dirty="0"/>
              <a:t>th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058044" y="3510585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Email/Other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Presentation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478747" y="3524207"/>
            <a:ext cx="211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Email/Other app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Presentation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16200000" flipH="1">
            <a:off x="4278453" y="4134110"/>
            <a:ext cx="511594" cy="5572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363418" y="5144284"/>
            <a:ext cx="731420" cy="107253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4173414" y="5406821"/>
            <a:ext cx="731420" cy="54745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692436" y="5127779"/>
            <a:ext cx="731421" cy="11055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502431" y="5423326"/>
            <a:ext cx="731421" cy="51444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78" y="4124821"/>
            <a:ext cx="497971" cy="58940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altLang="en-US" dirty="0"/>
              <a:t>The Interface Between Human and Data Networks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Responsible for providing services to the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4A37760-DEEE-406A-A77B-03ADC3B5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3" y="2335426"/>
            <a:ext cx="4629521" cy="295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ow to get a cutting-edge web browser | Computerworld">
            <a:extLst>
              <a:ext uri="{FF2B5EF4-FFF2-40B4-BE49-F238E27FC236}">
                <a16:creationId xmlns:a16="http://schemas.microsoft.com/office/drawing/2014/main" id="{A5CEE482-DEBD-4AC7-9F7E-31ADB574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769" y="1244484"/>
            <a:ext cx="2797054" cy="218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2FA98F-91C9-49CE-9086-FF667FF1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71" y="3677622"/>
            <a:ext cx="3470352" cy="24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D324E6E-FA3E-494E-8B53-7EC085DA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96" y="4486292"/>
            <a:ext cx="3550894" cy="221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C8DB4-C35C-4BC8-AA7C-C140D0A9D107}"/>
              </a:ext>
            </a:extLst>
          </p:cNvPr>
          <p:cNvSpPr txBox="1"/>
          <p:nvPr/>
        </p:nvSpPr>
        <p:spPr>
          <a:xfrm>
            <a:off x="5972316" y="411696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39403-6605-4056-A1F5-8DEFA1450CCC}"/>
              </a:ext>
            </a:extLst>
          </p:cNvPr>
          <p:cNvSpPr txBox="1"/>
          <p:nvPr/>
        </p:nvSpPr>
        <p:spPr>
          <a:xfrm>
            <a:off x="6693988" y="360164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 Messaging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68EF2-7C0F-4AED-865A-50E0BB9D2ED4}"/>
              </a:ext>
            </a:extLst>
          </p:cNvPr>
          <p:cNvSpPr txBox="1"/>
          <p:nvPr/>
        </p:nvSpPr>
        <p:spPr>
          <a:xfrm>
            <a:off x="8149054" y="215075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9854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Examples: Application Layer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97DE9C3-B5E8-448F-A3D0-D4F63260C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87321"/>
              </p:ext>
            </p:extLst>
          </p:nvPr>
        </p:nvGraphicFramePr>
        <p:xfrm>
          <a:off x="2093898" y="2271317"/>
          <a:ext cx="879953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485">
                  <a:extLst>
                    <a:ext uri="{9D8B030D-6E8A-4147-A177-3AD203B41FA5}">
                      <a16:colId xmlns:a16="http://schemas.microsoft.com/office/drawing/2014/main" val="2228014404"/>
                    </a:ext>
                  </a:extLst>
                </a:gridCol>
                <a:gridCol w="1400410">
                  <a:extLst>
                    <a:ext uri="{9D8B030D-6E8A-4147-A177-3AD203B41FA5}">
                      <a16:colId xmlns:a16="http://schemas.microsoft.com/office/drawing/2014/main" val="3126901629"/>
                    </a:ext>
                  </a:extLst>
                </a:gridCol>
                <a:gridCol w="1400410">
                  <a:extLst>
                    <a:ext uri="{9D8B030D-6E8A-4147-A177-3AD203B41FA5}">
                      <a16:colId xmlns:a16="http://schemas.microsoft.com/office/drawing/2014/main" val="2463475538"/>
                    </a:ext>
                  </a:extLst>
                </a:gridCol>
                <a:gridCol w="1400410">
                  <a:extLst>
                    <a:ext uri="{9D8B030D-6E8A-4147-A177-3AD203B41FA5}">
                      <a16:colId xmlns:a16="http://schemas.microsoft.com/office/drawing/2014/main" val="2426471338"/>
                    </a:ext>
                  </a:extLst>
                </a:gridCol>
                <a:gridCol w="1400410">
                  <a:extLst>
                    <a:ext uri="{9D8B030D-6E8A-4147-A177-3AD203B41FA5}">
                      <a16:colId xmlns:a16="http://schemas.microsoft.com/office/drawing/2014/main" val="475695142"/>
                    </a:ext>
                  </a:extLst>
                </a:gridCol>
                <a:gridCol w="1400410">
                  <a:extLst>
                    <a:ext uri="{9D8B030D-6E8A-4147-A177-3AD203B41FA5}">
                      <a16:colId xmlns:a16="http://schemas.microsoft.com/office/drawing/2014/main" val="1840273644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Application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Host 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File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78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SMTP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1733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DHCP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TFTP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HTTPS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2102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0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49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Presentation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6</a:t>
            </a:r>
            <a:r>
              <a:rPr lang="en-US" baseline="30000" dirty="0"/>
              <a:t>th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006204" y="3510585"/>
            <a:ext cx="24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Application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Session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426906" y="3524207"/>
            <a:ext cx="221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Application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Session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16200000" flipH="1">
            <a:off x="4278454" y="4134111"/>
            <a:ext cx="511594" cy="5572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229760" y="5277943"/>
            <a:ext cx="731420" cy="80521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4039755" y="5273162"/>
            <a:ext cx="731420" cy="81477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558778" y="5261437"/>
            <a:ext cx="731421" cy="83822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368773" y="5289668"/>
            <a:ext cx="731421" cy="78176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78" y="4124821"/>
            <a:ext cx="497971" cy="58940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/>
              <a:t>Tasks </a:t>
            </a:r>
            <a:r>
              <a:rPr lang="en-US" dirty="0"/>
              <a:t>of communication are broken up into </a:t>
            </a:r>
            <a:r>
              <a:rPr lang="en-US" b="1" dirty="0"/>
              <a:t>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7A974-2948-4F9C-AEBC-1045164CF960}"/>
              </a:ext>
            </a:extLst>
          </p:cNvPr>
          <p:cNvSpPr/>
          <p:nvPr/>
        </p:nvSpPr>
        <p:spPr>
          <a:xfrm>
            <a:off x="3910914" y="2520778"/>
            <a:ext cx="2082113" cy="217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ACEE-0AD8-4ADE-BA99-524B53DE8733}"/>
              </a:ext>
            </a:extLst>
          </p:cNvPr>
          <p:cNvSpPr/>
          <p:nvPr/>
        </p:nvSpPr>
        <p:spPr>
          <a:xfrm>
            <a:off x="7149883" y="2520777"/>
            <a:ext cx="2082113" cy="5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E0CE0-5AB3-49EE-9887-61B0FF2DBD78}"/>
              </a:ext>
            </a:extLst>
          </p:cNvPr>
          <p:cNvSpPr/>
          <p:nvPr/>
        </p:nvSpPr>
        <p:spPr>
          <a:xfrm>
            <a:off x="7157563" y="3314698"/>
            <a:ext cx="2082113" cy="5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9FD6D-EE0C-43F7-A103-7BE259B25F8A}"/>
              </a:ext>
            </a:extLst>
          </p:cNvPr>
          <p:cNvSpPr/>
          <p:nvPr/>
        </p:nvSpPr>
        <p:spPr>
          <a:xfrm>
            <a:off x="7157563" y="4108620"/>
            <a:ext cx="2082113" cy="58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E911F-CDCB-46F1-A5C9-54B165998DED}"/>
              </a:ext>
            </a:extLst>
          </p:cNvPr>
          <p:cNvCxnSpPr/>
          <p:nvPr/>
        </p:nvCxnSpPr>
        <p:spPr>
          <a:xfrm>
            <a:off x="6023917" y="2814250"/>
            <a:ext cx="11321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1A16D0-E5C3-4A4D-B1C6-C60E55004A53}"/>
              </a:ext>
            </a:extLst>
          </p:cNvPr>
          <p:cNvCxnSpPr/>
          <p:nvPr/>
        </p:nvCxnSpPr>
        <p:spPr>
          <a:xfrm>
            <a:off x="6025419" y="3596843"/>
            <a:ext cx="11321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A2E3D3-ED2A-40BC-8BF0-C59B7414B0AF}"/>
              </a:ext>
            </a:extLst>
          </p:cNvPr>
          <p:cNvCxnSpPr/>
          <p:nvPr/>
        </p:nvCxnSpPr>
        <p:spPr>
          <a:xfrm>
            <a:off x="6025419" y="4402093"/>
            <a:ext cx="11321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80A4B6-B0FD-4F27-A6A9-599F4EE8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r>
              <a:rPr lang="en-US" altLang="en-US" dirty="0"/>
              <a:t>The presentation layer is responsible for translation, compression, and encryption. i.e. the three primary functions</a:t>
            </a:r>
          </a:p>
          <a:p>
            <a:r>
              <a:rPr lang="en-US" altLang="en-US" dirty="0"/>
              <a:t>Presentation layer implementations are not typically associated with a particular protocol stack. </a:t>
            </a:r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Session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6397529" y="2563674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5</a:t>
            </a:r>
            <a:r>
              <a:rPr lang="en-US" baseline="30000" dirty="0"/>
              <a:t>th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2927401" y="3510585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Presentation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Transport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348104" y="3524207"/>
            <a:ext cx="237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Presentation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Transport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16200000" flipH="1">
            <a:off x="4278454" y="4134111"/>
            <a:ext cx="511594" cy="5572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278058" y="5229644"/>
            <a:ext cx="731420" cy="90181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4088054" y="5321461"/>
            <a:ext cx="731420" cy="71817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607077" y="5213138"/>
            <a:ext cx="731421" cy="9348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417071" y="5337967"/>
            <a:ext cx="731421" cy="68516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79" y="4124822"/>
            <a:ext cx="497971" cy="58940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40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2638523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The session layer is responsible for dialog control and synchronization.</a:t>
            </a:r>
          </a:p>
          <a:p>
            <a:r>
              <a:rPr lang="en-US" altLang="en-US" dirty="0"/>
              <a:t>It handles the exchange of information </a:t>
            </a:r>
          </a:p>
          <a:p>
            <a:pPr lvl="1"/>
            <a:r>
              <a:rPr lang="en-US" altLang="en-US" dirty="0"/>
              <a:t>to initiate dialogs</a:t>
            </a:r>
          </a:p>
          <a:p>
            <a:pPr lvl="1"/>
            <a:r>
              <a:rPr lang="en-US" altLang="en-US" dirty="0"/>
              <a:t>keep them active, and </a:t>
            </a:r>
          </a:p>
          <a:p>
            <a:pPr lvl="1"/>
            <a:r>
              <a:rPr lang="en-US" altLang="en-US" dirty="0"/>
              <a:t>to restart sessions that are disrupted or idle for a long period of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34CD765-EE07-4978-A71A-D7264A01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08" y="3774264"/>
            <a:ext cx="5680615" cy="26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FADB5E-914F-407A-B95D-A099A30DCFE6}"/>
              </a:ext>
            </a:extLst>
          </p:cNvPr>
          <p:cNvSpPr txBox="1">
            <a:spLocks/>
          </p:cNvSpPr>
          <p:nvPr/>
        </p:nvSpPr>
        <p:spPr>
          <a:xfrm>
            <a:off x="1484310" y="3774265"/>
            <a:ext cx="4181264" cy="2638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applications, like web browsers or e-mail clients, incorporate functionality of the OSI layers 5, 6 and 7.</a:t>
            </a:r>
          </a:p>
        </p:txBody>
      </p:sp>
    </p:spTree>
    <p:extLst>
      <p:ext uri="{BB962C8B-B14F-4D97-AF65-F5344CB8AC3E}">
        <p14:creationId xmlns:p14="http://schemas.microsoft.com/office/powerpoint/2010/main" val="218291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Models &amp;</a:t>
            </a:r>
            <a:br>
              <a:rPr lang="en-US" dirty="0"/>
            </a:br>
            <a:r>
              <a:rPr lang="en-US" dirty="0"/>
              <a:t>Protocol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| </a:t>
            </a:r>
            <a:r>
              <a:rPr lang="en-US"/>
              <a:t>Part 3 </a:t>
            </a:r>
            <a:r>
              <a:rPr lang="en-US" dirty="0"/>
              <a:t>of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1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Transport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4</a:t>
            </a:r>
            <a:r>
              <a:rPr lang="en-US" baseline="30000" dirty="0"/>
              <a:t>th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194718" y="3510585"/>
            <a:ext cx="212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Session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Network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615421" y="3524207"/>
            <a:ext cx="18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Session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Network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16200000" flipH="1">
            <a:off x="4278454" y="4134111"/>
            <a:ext cx="511594" cy="55720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259624" y="5248079"/>
            <a:ext cx="731420" cy="8649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4069619" y="5303026"/>
            <a:ext cx="731420" cy="75504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588642" y="5231573"/>
            <a:ext cx="731421" cy="8979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398637" y="5319532"/>
            <a:ext cx="731421" cy="72203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79" y="4124822"/>
            <a:ext cx="497971" cy="58940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5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9927155" cy="5221820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en-US" dirty="0"/>
              <a:t>The transport layer is responsible for the delivery of a message from one process (sender) to another </a:t>
            </a:r>
            <a:r>
              <a:rPr lang="en-US" altLang="en-US"/>
              <a:t>(receiver).</a:t>
            </a:r>
            <a:endParaRPr lang="en-US" altLang="en-US" dirty="0"/>
          </a:p>
          <a:p>
            <a:r>
              <a:rPr lang="en-US" dirty="0"/>
              <a:t>Transport Layer PDU is called  </a:t>
            </a:r>
            <a:r>
              <a:rPr lang="en-US" b="1" dirty="0"/>
              <a:t>Segments</a:t>
            </a:r>
            <a:endParaRPr lang="en-US" altLang="en-US" dirty="0"/>
          </a:p>
          <a:p>
            <a:r>
              <a:rPr lang="en-US" altLang="en-US" dirty="0"/>
              <a:t>Functions:</a:t>
            </a:r>
          </a:p>
          <a:p>
            <a:pPr lvl="1"/>
            <a:r>
              <a:rPr lang="en-US" altLang="en-US" dirty="0"/>
              <a:t>Segmentation and Reassembly</a:t>
            </a:r>
          </a:p>
          <a:p>
            <a:pPr lvl="1"/>
            <a:r>
              <a:rPr lang="en-US" altLang="en-US" dirty="0"/>
              <a:t>Adds Port Address and Sequence Number.</a:t>
            </a:r>
          </a:p>
          <a:p>
            <a:pPr lvl="1"/>
            <a:r>
              <a:rPr lang="en-US" altLang="en-US" dirty="0"/>
              <a:t>Connection Control</a:t>
            </a:r>
          </a:p>
          <a:p>
            <a:pPr lvl="1"/>
            <a:r>
              <a:rPr lang="en-US" altLang="en-US" dirty="0"/>
              <a:t>Flow and Error Control</a:t>
            </a:r>
          </a:p>
          <a:p>
            <a:pPr lvl="1"/>
            <a:r>
              <a:rPr lang="en-US" altLang="en-US" dirty="0"/>
              <a:t>Multiplexing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Notes</a:t>
            </a:r>
          </a:p>
          <a:p>
            <a:r>
              <a:rPr lang="en-US" altLang="en-US" sz="1900" dirty="0"/>
              <a:t>A common protocol used in Transport Layer is </a:t>
            </a:r>
            <a:r>
              <a:rPr lang="en-US" altLang="en-US" sz="1900" b="1" dirty="0"/>
              <a:t>TCP</a:t>
            </a:r>
            <a:r>
              <a:rPr lang="en-US" altLang="en-US" sz="1900" dirty="0"/>
              <a:t>.</a:t>
            </a:r>
          </a:p>
          <a:p>
            <a:r>
              <a:rPr lang="en-US" sz="1900" i="1" dirty="0"/>
              <a:t>*PDU – Packet Data Unit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C535691-EC7B-400D-9D03-B8DCFE36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41" y="3630907"/>
            <a:ext cx="5383749" cy="221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113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C4BC22B-19D4-4B74-A9F2-AD3E60A25CD7}"/>
              </a:ext>
            </a:extLst>
          </p:cNvPr>
          <p:cNvSpPr/>
          <p:nvPr/>
        </p:nvSpPr>
        <p:spPr>
          <a:xfrm>
            <a:off x="7222102" y="3984016"/>
            <a:ext cx="4696748" cy="53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133C5-A7D2-44B4-B6BC-BF95EF65C0FB}"/>
              </a:ext>
            </a:extLst>
          </p:cNvPr>
          <p:cNvSpPr/>
          <p:nvPr/>
        </p:nvSpPr>
        <p:spPr>
          <a:xfrm>
            <a:off x="7217953" y="3107536"/>
            <a:ext cx="4696747" cy="626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Segments: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Functions – Segmentation/Reassembly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0AB07-2CAB-48EB-AE44-2950290B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194"/>
            <a:ext cx="10018713" cy="1048447"/>
          </a:xfrm>
        </p:spPr>
        <p:txBody>
          <a:bodyPr anchor="t">
            <a:normAutofit/>
          </a:bodyPr>
          <a:lstStyle/>
          <a:p>
            <a:r>
              <a:rPr lang="en-US" dirty="0"/>
              <a:t>Segments data received from application layer into small parts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08AC72-0055-4940-9934-86AF66EBDFC0}"/>
              </a:ext>
            </a:extLst>
          </p:cNvPr>
          <p:cNvSpPr txBox="1">
            <a:spLocks/>
          </p:cNvSpPr>
          <p:nvPr/>
        </p:nvSpPr>
        <p:spPr>
          <a:xfrm>
            <a:off x="1484310" y="1807479"/>
            <a:ext cx="6153620" cy="4222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 (Sender):</a:t>
            </a:r>
          </a:p>
          <a:p>
            <a:pPr lvl="1"/>
            <a:r>
              <a:rPr lang="en-US" dirty="0"/>
              <a:t>Segments into small parts</a:t>
            </a:r>
          </a:p>
          <a:p>
            <a:pPr lvl="1"/>
            <a:r>
              <a:rPr lang="en-US" dirty="0"/>
              <a:t>Add a number to identify the application</a:t>
            </a:r>
          </a:p>
          <a:p>
            <a:pPr lvl="1"/>
            <a:r>
              <a:rPr lang="en-US" dirty="0"/>
              <a:t>Add a number sequence the segmented parts</a:t>
            </a:r>
          </a:p>
          <a:p>
            <a:r>
              <a:rPr lang="en-US" dirty="0"/>
              <a:t>What do you think will happen at the Receiver end?</a:t>
            </a:r>
          </a:p>
          <a:p>
            <a:pPr lvl="1"/>
            <a:r>
              <a:rPr lang="en-US" dirty="0"/>
              <a:t>Uses the </a:t>
            </a:r>
            <a:r>
              <a:rPr lang="en-US" b="1" dirty="0"/>
              <a:t>sequence number </a:t>
            </a:r>
            <a:r>
              <a:rPr lang="en-US" dirty="0"/>
              <a:t>to order them sequentially, merges them and sends to the upper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9D680-2750-4451-BAB9-AB7F6B19624F}"/>
              </a:ext>
            </a:extLst>
          </p:cNvPr>
          <p:cNvSpPr/>
          <p:nvPr/>
        </p:nvSpPr>
        <p:spPr>
          <a:xfrm>
            <a:off x="8116413" y="3379194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AFA65-FF85-454A-9DAB-53BC70987AEC}"/>
              </a:ext>
            </a:extLst>
          </p:cNvPr>
          <p:cNvSpPr/>
          <p:nvPr/>
        </p:nvSpPr>
        <p:spPr>
          <a:xfrm>
            <a:off x="7716878" y="3379194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4FACB-3DC5-4ACA-AB0A-3C28B8C9C085}"/>
              </a:ext>
            </a:extLst>
          </p:cNvPr>
          <p:cNvSpPr/>
          <p:nvPr/>
        </p:nvSpPr>
        <p:spPr>
          <a:xfrm>
            <a:off x="9614343" y="3379194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C74EA-C7F6-4937-A77C-9B1ACCEAD0CB}"/>
              </a:ext>
            </a:extLst>
          </p:cNvPr>
          <p:cNvSpPr/>
          <p:nvPr/>
        </p:nvSpPr>
        <p:spPr>
          <a:xfrm>
            <a:off x="9214808" y="3379194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99A6D-0D89-41B9-909C-5E52FAADCAC4}"/>
              </a:ext>
            </a:extLst>
          </p:cNvPr>
          <p:cNvSpPr/>
          <p:nvPr/>
        </p:nvSpPr>
        <p:spPr>
          <a:xfrm>
            <a:off x="11107226" y="3373893"/>
            <a:ext cx="58102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77103B-FA27-486A-81F7-71685F7A0107}"/>
              </a:ext>
            </a:extLst>
          </p:cNvPr>
          <p:cNvSpPr/>
          <p:nvPr/>
        </p:nvSpPr>
        <p:spPr>
          <a:xfrm>
            <a:off x="10707691" y="337389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76F79-BBEF-4AE1-80CC-103E78E22BF5}"/>
              </a:ext>
            </a:extLst>
          </p:cNvPr>
          <p:cNvSpPr/>
          <p:nvPr/>
        </p:nvSpPr>
        <p:spPr>
          <a:xfrm>
            <a:off x="7734778" y="413510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85DD8-1F36-4EE3-BE73-2D39181BD5DE}"/>
              </a:ext>
            </a:extLst>
          </p:cNvPr>
          <p:cNvSpPr/>
          <p:nvPr/>
        </p:nvSpPr>
        <p:spPr>
          <a:xfrm>
            <a:off x="7335243" y="413510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1401C-07C0-4A8E-843B-8B56E62339A7}"/>
              </a:ext>
            </a:extLst>
          </p:cNvPr>
          <p:cNvSpPr/>
          <p:nvPr/>
        </p:nvSpPr>
        <p:spPr>
          <a:xfrm>
            <a:off x="10725591" y="413510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A0A1DC-57FD-4AE3-B3AC-5F8CC2F14C8E}"/>
              </a:ext>
            </a:extLst>
          </p:cNvPr>
          <p:cNvSpPr/>
          <p:nvPr/>
        </p:nvSpPr>
        <p:spPr>
          <a:xfrm>
            <a:off x="10326056" y="413510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4D0B5F-9577-4260-807E-39E72B9DBCBA}"/>
              </a:ext>
            </a:extLst>
          </p:cNvPr>
          <p:cNvSpPr/>
          <p:nvPr/>
        </p:nvSpPr>
        <p:spPr>
          <a:xfrm>
            <a:off x="9232709" y="4137847"/>
            <a:ext cx="980559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D_42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F45426-BE48-45AC-B537-6C922B25F476}"/>
              </a:ext>
            </a:extLst>
          </p:cNvPr>
          <p:cNvSpPr/>
          <p:nvPr/>
        </p:nvSpPr>
        <p:spPr>
          <a:xfrm>
            <a:off x="8833174" y="4137847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3B104-9316-4D87-8CFA-575D8172BC9B}"/>
              </a:ext>
            </a:extLst>
          </p:cNvPr>
          <p:cNvSpPr/>
          <p:nvPr/>
        </p:nvSpPr>
        <p:spPr>
          <a:xfrm>
            <a:off x="7217953" y="2223956"/>
            <a:ext cx="4696747" cy="535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6289E-DE19-479C-8F41-1B25F2ABDE5B}"/>
              </a:ext>
            </a:extLst>
          </p:cNvPr>
          <p:cNvSpPr/>
          <p:nvPr/>
        </p:nvSpPr>
        <p:spPr>
          <a:xfrm>
            <a:off x="8846146" y="2387753"/>
            <a:ext cx="207021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CACAB3-7837-40D8-9243-AC21A755CDC7}"/>
              </a:ext>
            </a:extLst>
          </p:cNvPr>
          <p:cNvSpPr/>
          <p:nvPr/>
        </p:nvSpPr>
        <p:spPr>
          <a:xfrm>
            <a:off x="8446611" y="2387753"/>
            <a:ext cx="399535" cy="222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1FA23C9-3511-44FA-B350-5755FE1D5052}"/>
              </a:ext>
            </a:extLst>
          </p:cNvPr>
          <p:cNvCxnSpPr>
            <a:stCxn id="33" idx="2"/>
            <a:endCxn id="11" idx="0"/>
          </p:cNvCxnSpPr>
          <p:nvPr/>
        </p:nvCxnSpPr>
        <p:spPr>
          <a:xfrm rot="5400000">
            <a:off x="8676763" y="2489630"/>
            <a:ext cx="619728" cy="1159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90B69A-9B14-407F-B74D-A1CEB906B0E0}"/>
              </a:ext>
            </a:extLst>
          </p:cNvPr>
          <p:cNvCxnSpPr>
            <a:stCxn id="33" idx="2"/>
            <a:endCxn id="13" idx="0"/>
          </p:cNvCxnSpPr>
          <p:nvPr/>
        </p:nvCxnSpPr>
        <p:spPr>
          <a:xfrm rot="16200000" flipH="1">
            <a:off x="9425727" y="2900065"/>
            <a:ext cx="619728" cy="33852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CB519FD-9E7C-4813-B5EE-01C7A4140E8A}"/>
              </a:ext>
            </a:extLst>
          </p:cNvPr>
          <p:cNvCxnSpPr>
            <a:stCxn id="33" idx="2"/>
            <a:endCxn id="15" idx="0"/>
          </p:cNvCxnSpPr>
          <p:nvPr/>
        </p:nvCxnSpPr>
        <p:spPr>
          <a:xfrm rot="16200000" flipH="1">
            <a:off x="10174820" y="2150973"/>
            <a:ext cx="614427" cy="1831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C4D7977-7D2D-4DC2-B727-DF5D92644DF3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7804107" y="3714155"/>
            <a:ext cx="533491" cy="308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83D131-BE74-4A1E-ADAD-37DCF82E983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8049247" y="3777427"/>
            <a:ext cx="533491" cy="1818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BAC96AA-AA4E-429D-B96C-C3A8B023EA82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>
            <a:off x="9543160" y="3776145"/>
            <a:ext cx="541531" cy="1818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36C86C-BCC1-4FBC-A45F-7EEC64A9EC0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9300667" y="3715524"/>
            <a:ext cx="536231" cy="3084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EC24BB-4358-4E70-B9B0-18065BD990F7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10792269" y="3711505"/>
            <a:ext cx="538792" cy="3084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CD108B9-E5BD-43A2-931C-A5DD0D178AC7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 rot="5400000">
            <a:off x="11037409" y="3774777"/>
            <a:ext cx="538792" cy="1818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B32B52-98CA-46C8-842E-E8C95BFD0090}"/>
              </a:ext>
            </a:extLst>
          </p:cNvPr>
          <p:cNvSpPr/>
          <p:nvPr/>
        </p:nvSpPr>
        <p:spPr>
          <a:xfrm>
            <a:off x="10536640" y="5220808"/>
            <a:ext cx="1378060" cy="316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Session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0EC33B-C986-400D-9730-2C29D460249E}"/>
              </a:ext>
            </a:extLst>
          </p:cNvPr>
          <p:cNvSpPr/>
          <p:nvPr/>
        </p:nvSpPr>
        <p:spPr>
          <a:xfrm>
            <a:off x="10536639" y="5543941"/>
            <a:ext cx="1378060" cy="316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Transport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65EF74-8CD6-4C61-9622-DDEA058AC566}"/>
              </a:ext>
            </a:extLst>
          </p:cNvPr>
          <p:cNvSpPr/>
          <p:nvPr/>
        </p:nvSpPr>
        <p:spPr>
          <a:xfrm>
            <a:off x="10536639" y="5871727"/>
            <a:ext cx="1378060" cy="3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Network Layer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C1457-BCEA-4671-B409-931B6A0D5CB4}"/>
              </a:ext>
            </a:extLst>
          </p:cNvPr>
          <p:cNvSpPr txBox="1"/>
          <p:nvPr/>
        </p:nvSpPr>
        <p:spPr>
          <a:xfrm>
            <a:off x="10774263" y="48919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4174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60" grpId="0" animBg="1"/>
      <p:bldP spid="61" grpId="0" animBg="1"/>
      <p:bldP spid="62" grpId="0" animBg="1"/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Identification Using Port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Port Numbers/Addresses are used to identify different applications/processes running in a computer</a:t>
            </a:r>
          </a:p>
          <a:p>
            <a:r>
              <a:rPr lang="en-US" altLang="en-US" dirty="0"/>
              <a:t>16-bit in length</a:t>
            </a:r>
          </a:p>
          <a:p>
            <a:pPr lvl="1"/>
            <a:r>
              <a:rPr lang="en-US" altLang="en-US" dirty="0"/>
              <a:t>Represented as one single decimal number</a:t>
            </a:r>
          </a:p>
          <a:p>
            <a:pPr lvl="1"/>
            <a:r>
              <a:rPr lang="en-US" altLang="en-US" dirty="0"/>
              <a:t>e.g. 80 – Web; 23 – TCP;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374BA1-D308-407D-A115-2054CE08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227" y="3184840"/>
            <a:ext cx="5408796" cy="31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83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Connection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Establishes secure connection (TCP – Three Way Handshake)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F8BB46-B813-4C1A-9820-E04BAEEC0332}"/>
              </a:ext>
            </a:extLst>
          </p:cNvPr>
          <p:cNvSpPr/>
          <p:nvPr/>
        </p:nvSpPr>
        <p:spPr>
          <a:xfrm>
            <a:off x="3482788" y="2971800"/>
            <a:ext cx="1337983" cy="3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up?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BC696-BCED-41FE-8ADD-07BAF1EE6711}"/>
              </a:ext>
            </a:extLst>
          </p:cNvPr>
          <p:cNvSpPr/>
          <p:nvPr/>
        </p:nvSpPr>
        <p:spPr>
          <a:xfrm>
            <a:off x="8287870" y="3092823"/>
            <a:ext cx="1337983" cy="33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62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0534 -0.04005 C 0.12722 -0.04907 0.16016 -0.05393 0.1948 -0.05393 C 0.23412 -0.05393 0.26563 -0.04907 0.2875 -0.04005 L 0.39297 -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76 L -0.11029 -0.05764 C -0.13295 -0.06667 -0.16706 -0.07153 -0.20274 -0.07153 C -0.24349 -0.07153 -0.27604 -0.06667 -0.2987 -0.05764 L -0.40768 -0.017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2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10677 0.04005 C 0.12891 0.04907 0.16237 0.05393 0.1974 0.05393 C 0.23724 0.05393 0.26914 0.04907 0.29128 0.04005 L 0.39818 3.7037E-7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Establishes secure connection (TCP – Three Way Handshake)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B3B83-2EAC-483C-9867-EE25561D4AF6}"/>
              </a:ext>
            </a:extLst>
          </p:cNvPr>
          <p:cNvSpPr txBox="1"/>
          <p:nvPr/>
        </p:nvSpPr>
        <p:spPr>
          <a:xfrm>
            <a:off x="7681021" y="1921613"/>
            <a:ext cx="3177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At this point, this host has too many packets to process. Hence, the </a:t>
            </a:r>
            <a:r>
              <a:rPr lang="en-US" sz="1400" b="1" dirty="0"/>
              <a:t>buffer</a:t>
            </a:r>
            <a:r>
              <a:rPr lang="en-US" sz="1400" dirty="0"/>
              <a:t> to store incoming packets overflows.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9A89D-5533-4C51-B0FC-B77F28E76C9D}"/>
              </a:ext>
            </a:extLst>
          </p:cNvPr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Please, send less packets</a:t>
            </a:r>
          </a:p>
        </p:txBody>
      </p:sp>
    </p:spTree>
    <p:extLst>
      <p:ext uri="{BB962C8B-B14F-4D97-AF65-F5344CB8AC3E}">
        <p14:creationId xmlns:p14="http://schemas.microsoft.com/office/powerpoint/2010/main" val="20452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10677 0.04005 C 0.12891 0.04907 0.16237 0.05393 0.1974 0.05393 C 0.23724 0.05393 0.26914 0.04907 0.29128 0.04005 L 0.39818 3.7037E-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1185 -0.04005 C -0.13502 -0.04907 -0.16992 -0.05394 -0.20664 -0.05394 C -0.24831 -0.05394 -0.28177 -0.04907 -0.30495 -0.04005 L -0.41666 3.7037E-7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6" grpId="0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Layers: Sending a letter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8B8FB-B23E-47F7-8DEE-A02B9EAD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79" y="1412532"/>
            <a:ext cx="676275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17EFD-F4BD-4001-8AD2-5920EDE7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01" y="1364907"/>
            <a:ext cx="733425" cy="904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91BAD-5092-49C9-B39F-EC61482961AB}"/>
              </a:ext>
            </a:extLst>
          </p:cNvPr>
          <p:cNvSpPr/>
          <p:nvPr/>
        </p:nvSpPr>
        <p:spPr>
          <a:xfrm>
            <a:off x="3136554" y="2681417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written, put in an envelope, and dropped in a mailbox.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45534-A9E1-4CC5-B558-BA783DDB2AC7}"/>
              </a:ext>
            </a:extLst>
          </p:cNvPr>
          <p:cNvSpPr/>
          <p:nvPr/>
        </p:nvSpPr>
        <p:spPr>
          <a:xfrm>
            <a:off x="3136554" y="3828536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carried from the mailbox to a post office.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2195A-5C23-42C4-82FD-EDDE6C956EA3}"/>
              </a:ext>
            </a:extLst>
          </p:cNvPr>
          <p:cNvSpPr/>
          <p:nvPr/>
        </p:nvSpPr>
        <p:spPr>
          <a:xfrm>
            <a:off x="3136554" y="4975655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delivered to a carried by the post office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8669-347C-4A68-84D3-1FA411629529}"/>
              </a:ext>
            </a:extLst>
          </p:cNvPr>
          <p:cNvSpPr/>
          <p:nvPr/>
        </p:nvSpPr>
        <p:spPr>
          <a:xfrm>
            <a:off x="7941272" y="2681417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picked up, removed from the envelope, and read.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90680-433C-47BC-B2D4-28457065CF78}"/>
              </a:ext>
            </a:extLst>
          </p:cNvPr>
          <p:cNvSpPr/>
          <p:nvPr/>
        </p:nvSpPr>
        <p:spPr>
          <a:xfrm>
            <a:off x="7941272" y="3828536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carried from the post office to the mailbox.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A345E-DBA4-4E69-9E9D-98BB693A0347}"/>
              </a:ext>
            </a:extLst>
          </p:cNvPr>
          <p:cNvSpPr/>
          <p:nvPr/>
        </p:nvSpPr>
        <p:spPr>
          <a:xfrm>
            <a:off x="7941272" y="4975655"/>
            <a:ext cx="1964724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letter is delivered from the carrier to the post office.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C6B2CE-A899-4362-84A3-5C97897805F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118916" y="2269782"/>
            <a:ext cx="1" cy="41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9F94C-9C63-4593-AF41-090080B9C9F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18916" y="3422822"/>
            <a:ext cx="0" cy="405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49E4D-517E-4662-A8F1-9314287BD156}"/>
              </a:ext>
            </a:extLst>
          </p:cNvPr>
          <p:cNvCxnSpPr/>
          <p:nvPr/>
        </p:nvCxnSpPr>
        <p:spPr>
          <a:xfrm>
            <a:off x="4139508" y="4569941"/>
            <a:ext cx="0" cy="405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EF1D3-C8BC-44E5-B0A5-5BBC3D0E2E4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923634" y="4569943"/>
            <a:ext cx="0" cy="405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B4095-F3FC-4FA8-9D90-0DDC96A45262}"/>
              </a:ext>
            </a:extLst>
          </p:cNvPr>
          <p:cNvCxnSpPr>
            <a:cxnSpLocks/>
          </p:cNvCxnSpPr>
          <p:nvPr/>
        </p:nvCxnSpPr>
        <p:spPr>
          <a:xfrm flipV="1">
            <a:off x="8923634" y="3422824"/>
            <a:ext cx="0" cy="405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4E792-62F9-4027-80B5-48F28AAE025F}"/>
              </a:ext>
            </a:extLst>
          </p:cNvPr>
          <p:cNvCxnSpPr>
            <a:cxnSpLocks/>
          </p:cNvCxnSpPr>
          <p:nvPr/>
        </p:nvCxnSpPr>
        <p:spPr>
          <a:xfrm flipV="1">
            <a:off x="8886313" y="2269782"/>
            <a:ext cx="0" cy="405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6D4137-775A-4C41-845B-09DB3C8D8A17}"/>
              </a:ext>
            </a:extLst>
          </p:cNvPr>
          <p:cNvSpPr txBox="1"/>
          <p:nvPr/>
        </p:nvSpPr>
        <p:spPr>
          <a:xfrm>
            <a:off x="5802168" y="2867453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layers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4614B-AD45-4647-9D0C-0BDBAAABB907}"/>
              </a:ext>
            </a:extLst>
          </p:cNvPr>
          <p:cNvSpPr txBox="1"/>
          <p:nvPr/>
        </p:nvSpPr>
        <p:spPr>
          <a:xfrm>
            <a:off x="5768147" y="4014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A98E8-6A1D-485E-89AC-C6638255568C}"/>
              </a:ext>
            </a:extLst>
          </p:cNvPr>
          <p:cNvSpPr txBox="1"/>
          <p:nvPr/>
        </p:nvSpPr>
        <p:spPr>
          <a:xfrm>
            <a:off x="5824251" y="516169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layers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99E5B0-8D12-4FE7-BE29-4803176166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18916" y="5717060"/>
            <a:ext cx="0" cy="364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5937D3-2486-4D98-97CC-C0C95F93E725}"/>
              </a:ext>
            </a:extLst>
          </p:cNvPr>
          <p:cNvCxnSpPr>
            <a:cxnSpLocks/>
          </p:cNvCxnSpPr>
          <p:nvPr/>
        </p:nvCxnSpPr>
        <p:spPr>
          <a:xfrm>
            <a:off x="4118916" y="6081585"/>
            <a:ext cx="4804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CA75DE-1EF2-462C-AB8A-AE1038EF4B65}"/>
              </a:ext>
            </a:extLst>
          </p:cNvPr>
          <p:cNvCxnSpPr>
            <a:cxnSpLocks/>
          </p:cNvCxnSpPr>
          <p:nvPr/>
        </p:nvCxnSpPr>
        <p:spPr>
          <a:xfrm flipV="1">
            <a:off x="8923634" y="5717060"/>
            <a:ext cx="0" cy="364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2259D6-A03E-40C2-BF1E-1481E07ACE90}"/>
              </a:ext>
            </a:extLst>
          </p:cNvPr>
          <p:cNvSpPr txBox="1"/>
          <p:nvPr/>
        </p:nvSpPr>
        <p:spPr>
          <a:xfrm>
            <a:off x="5365349" y="5825012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parcel is carried from</a:t>
            </a:r>
            <a:br>
              <a:rPr lang="en-US" sz="1400" dirty="0"/>
            </a:br>
            <a:r>
              <a:rPr lang="en-US" sz="1400" dirty="0"/>
              <a:t>the source to the destination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3472223-9D85-4618-BB9F-99BCA2B97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6"/>
            <a:ext cx="9927155" cy="4811686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Establishes secure connection (TCP – Three Way Handshake)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4C47086-48AB-4024-9094-A95AF100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E5187-8CFB-401C-8F22-62DA50315020}"/>
              </a:ext>
            </a:extLst>
          </p:cNvPr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9D02B-E86F-41B0-8724-56A885BFBBD5}"/>
              </a:ext>
            </a:extLst>
          </p:cNvPr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DB9F1-DF17-405E-9323-41999AF03ECF}"/>
              </a:ext>
            </a:extLst>
          </p:cNvPr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9A89D-5533-4C51-B0FC-B77F28E76C9D}"/>
              </a:ext>
            </a:extLst>
          </p:cNvPr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send Packet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3CB07-2700-4623-8931-E7357A944F52}"/>
              </a:ext>
            </a:extLst>
          </p:cNvPr>
          <p:cNvSpPr/>
          <p:nvPr/>
        </p:nvSpPr>
        <p:spPr>
          <a:xfrm>
            <a:off x="6573460" y="3655478"/>
            <a:ext cx="356347" cy="2958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375B-186C-497A-8EB4-AE57C0257A93}"/>
              </a:ext>
            </a:extLst>
          </p:cNvPr>
          <p:cNvSpPr txBox="1"/>
          <p:nvPr/>
        </p:nvSpPr>
        <p:spPr>
          <a:xfrm>
            <a:off x="6131857" y="334576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Lost in transition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572AB-61BC-4240-B46C-CF358193A34E}"/>
              </a:ext>
            </a:extLst>
          </p:cNvPr>
          <p:cNvSpPr/>
          <p:nvPr/>
        </p:nvSpPr>
        <p:spPr>
          <a:xfrm>
            <a:off x="4108077" y="3655478"/>
            <a:ext cx="356347" cy="295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0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10403 0.04005 C 0.12578 0.04907 0.15833 0.05393 0.19244 0.05393 C 0.23125 0.05393 0.26237 0.04907 0.28411 0.04005 L 0.38828 3.7037E-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0963 0.04005 C 0.13242 0.04907 0.16667 0.05393 0.2026 0.05393 C 0.24349 0.05393 0.2763 0.04907 0.29909 0.04005 L 0.40885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5391 0.04005 C 0.06511 0.04907 0.08203 0.05393 0.09974 0.05393 C 0.11992 0.05393 0.13607 0.04907 0.14727 0.04005 L 0.20143 3.7037E-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1172 -0.04005 C -0.13502 -0.04907 -0.16992 -0.05394 -0.20651 -0.05394 C -0.24818 -0.05394 -0.28151 -0.04907 -0.30482 -0.04005 L -0.4164 3.7037E-7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10599 0.04005 C 0.12813 0.04907 0.1612 0.05393 0.1961 0.05393 C 0.23568 0.05393 0.26732 0.04907 0.28946 0.04005 L 0.39558 3.7037E-7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4" grpId="0"/>
      <p:bldP spid="4" grpId="1"/>
      <p:bldP spid="14" grpId="0" animBg="1"/>
      <p:bldP spid="1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Function – Multiplexing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1DEB00-1F4C-43A7-BF70-55ADEC39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35" y="1464846"/>
            <a:ext cx="6867453" cy="5079791"/>
          </a:xfrm>
          <a:prstGeom prst="rect">
            <a:avLst/>
          </a:prstGeom>
        </p:spPr>
      </p:pic>
      <p:pic>
        <p:nvPicPr>
          <p:cNvPr id="1026" name="Picture 2" descr="EENADU PRATIBHA ENGINEERING">
            <a:extLst>
              <a:ext uri="{FF2B5EF4-FFF2-40B4-BE49-F238E27FC236}">
                <a16:creationId xmlns:a16="http://schemas.microsoft.com/office/drawing/2014/main" id="{F5CACE0B-0AE6-41A0-972F-09E8953A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43" y="1464846"/>
            <a:ext cx="33462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Network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3</a:t>
            </a:r>
            <a:r>
              <a:rPr lang="en-US" baseline="30000" dirty="0"/>
              <a:t>rd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098122" y="3510585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Data Link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518825" y="3524207"/>
            <a:ext cx="203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Data Link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16200000" flipH="1">
            <a:off x="4278455" y="4134112"/>
            <a:ext cx="511594" cy="5572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280863" y="5226839"/>
            <a:ext cx="731420" cy="90742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4090859" y="5324266"/>
            <a:ext cx="731420" cy="71256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609882" y="5210333"/>
            <a:ext cx="731421" cy="94043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419876" y="5340772"/>
            <a:ext cx="731421" cy="67955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79" y="4124823"/>
            <a:ext cx="497971" cy="58940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9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Network Layer PDU is called </a:t>
            </a:r>
            <a:r>
              <a:rPr lang="en-US" b="1" dirty="0"/>
              <a:t>Packet</a:t>
            </a:r>
            <a:r>
              <a:rPr lang="en-US" dirty="0"/>
              <a:t>.</a:t>
            </a:r>
          </a:p>
          <a:p>
            <a:pPr eaLnBrk="0" fontAlgn="base" hangingPunct="0"/>
            <a:r>
              <a:rPr lang="en-US" dirty="0"/>
              <a:t>The network layer is responsible for the delivery of  individual packets from  the </a:t>
            </a:r>
            <a:r>
              <a:rPr lang="en-US" b="1" dirty="0"/>
              <a:t>source host </a:t>
            </a:r>
            <a:r>
              <a:rPr lang="en-US" dirty="0"/>
              <a:t>to the </a:t>
            </a:r>
            <a:r>
              <a:rPr lang="en-US" b="1" dirty="0"/>
              <a:t>destination host</a:t>
            </a:r>
            <a:r>
              <a:rPr lang="en-US" dirty="0"/>
              <a:t>.</a:t>
            </a:r>
          </a:p>
          <a:p>
            <a:pPr eaLnBrk="0" fontAlgn="base" hangingPunct="0"/>
            <a:r>
              <a:rPr lang="en-US" dirty="0"/>
              <a:t>Common Network Layer Protocol is called </a:t>
            </a:r>
            <a:r>
              <a:rPr lang="en-US" b="1" dirty="0"/>
              <a:t>Internet Protocol (IP)</a:t>
            </a:r>
          </a:p>
          <a:p>
            <a:pPr eaLnBrk="0" fontAlgn="base" hangingPunct="0"/>
            <a:r>
              <a:rPr lang="en-US" dirty="0"/>
              <a:t>Functions :</a:t>
            </a:r>
          </a:p>
          <a:p>
            <a:pPr lvl="1" eaLnBrk="0" fontAlgn="base" hangingPunct="0"/>
            <a:r>
              <a:rPr lang="en-US" dirty="0"/>
              <a:t>Adds an address (Logical Address) to identify sender and receiver hosts.</a:t>
            </a:r>
          </a:p>
          <a:p>
            <a:pPr lvl="1" eaLnBrk="0" fontAlgn="base" hangingPunct="0"/>
            <a:r>
              <a:rPr lang="en-US" dirty="0"/>
              <a:t>Decides which path to take (Routing).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2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Network Layer – Logical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Universal address, each host uniquely defined.</a:t>
            </a:r>
          </a:p>
          <a:p>
            <a:pPr eaLnBrk="0" fontAlgn="base" hangingPunct="0"/>
            <a:r>
              <a:rPr lang="en-US" dirty="0"/>
              <a:t>32-bit address also known as IP Address.</a:t>
            </a:r>
          </a:p>
          <a:p>
            <a:pPr lvl="1" eaLnBrk="0" fontAlgn="base" hangingPunct="0"/>
            <a:r>
              <a:rPr lang="en-US" dirty="0"/>
              <a:t>The bits are written in dotted decimal notation. Each decimal represented by 8 bits.</a:t>
            </a:r>
          </a:p>
          <a:p>
            <a:pPr lvl="1" eaLnBrk="0" fontAlgn="base" hangingPunct="0"/>
            <a:r>
              <a:rPr lang="en-US" dirty="0"/>
              <a:t>Example: 192.168.10.1</a:t>
            </a:r>
          </a:p>
          <a:p>
            <a:pPr eaLnBrk="0" fontAlgn="base" hangingPunct="0"/>
            <a:r>
              <a:rPr lang="en-US" dirty="0"/>
              <a:t>Independent of underlying physical networks.</a:t>
            </a:r>
          </a:p>
          <a:p>
            <a:pPr eaLnBrk="0" fontAlgn="base" hangingPunc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58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>
            <a:extLst>
              <a:ext uri="{FF2B5EF4-FFF2-40B4-BE49-F238E27FC236}">
                <a16:creationId xmlns:a16="http://schemas.microsoft.com/office/drawing/2014/main" id="{90BE2F15-E84B-43CB-BFE2-035380FC1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7"/>
          <a:stretch/>
        </p:blipFill>
        <p:spPr bwMode="auto">
          <a:xfrm>
            <a:off x="3997781" y="2135265"/>
            <a:ext cx="5077362" cy="247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Network Layer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9C644BC-B1CF-458B-9968-AB22B5EABD86}"/>
              </a:ext>
            </a:extLst>
          </p:cNvPr>
          <p:cNvSpPr/>
          <p:nvPr/>
        </p:nvSpPr>
        <p:spPr>
          <a:xfrm>
            <a:off x="4028862" y="2564138"/>
            <a:ext cx="749396" cy="935025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7B63C2-55D2-4079-AC60-E07EB1781BDA}"/>
              </a:ext>
            </a:extLst>
          </p:cNvPr>
          <p:cNvSpPr/>
          <p:nvPr/>
        </p:nvSpPr>
        <p:spPr>
          <a:xfrm>
            <a:off x="8285749" y="3052275"/>
            <a:ext cx="749396" cy="935025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5B6565-D847-4DAA-9ECA-E713B90D2801}"/>
              </a:ext>
            </a:extLst>
          </p:cNvPr>
          <p:cNvSpPr txBox="1">
            <a:spLocks/>
          </p:cNvSpPr>
          <p:nvPr/>
        </p:nvSpPr>
        <p:spPr>
          <a:xfrm>
            <a:off x="1575876" y="1558020"/>
            <a:ext cx="9927155" cy="9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eaLnBrk="0" fontAlgn="base" hangingPunct="0"/>
            <a:r>
              <a:rPr lang="en-US" dirty="0"/>
              <a:t>Packet to be delivered from A to 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843CC3-D441-491D-A75C-54843E4BC44A}"/>
              </a:ext>
            </a:extLst>
          </p:cNvPr>
          <p:cNvSpPr/>
          <p:nvPr/>
        </p:nvSpPr>
        <p:spPr>
          <a:xfrm>
            <a:off x="4283244" y="3277857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19AB1F-8456-4DFF-BDB1-DC46F07A495F}"/>
              </a:ext>
            </a:extLst>
          </p:cNvPr>
          <p:cNvSpPr/>
          <p:nvPr/>
        </p:nvSpPr>
        <p:spPr>
          <a:xfrm>
            <a:off x="5693804" y="3265406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D408D2-4ACC-474A-8C1D-F4A41F6EA19A}"/>
              </a:ext>
            </a:extLst>
          </p:cNvPr>
          <p:cNvSpPr/>
          <p:nvPr/>
        </p:nvSpPr>
        <p:spPr>
          <a:xfrm>
            <a:off x="7075717" y="2777269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C0EA3D-6FB5-43F8-B1BE-837493CF9CE2}"/>
              </a:ext>
            </a:extLst>
          </p:cNvPr>
          <p:cNvSpPr/>
          <p:nvPr/>
        </p:nvSpPr>
        <p:spPr>
          <a:xfrm>
            <a:off x="8540131" y="2821959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8E2859-8D44-4610-839B-7366221DF373}"/>
              </a:ext>
            </a:extLst>
          </p:cNvPr>
          <p:cNvSpPr/>
          <p:nvPr/>
        </p:nvSpPr>
        <p:spPr>
          <a:xfrm>
            <a:off x="7075717" y="3737083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1C36-3F68-437C-BD0A-5C5BF365F446}"/>
              </a:ext>
            </a:extLst>
          </p:cNvPr>
          <p:cNvSpPr/>
          <p:nvPr/>
        </p:nvSpPr>
        <p:spPr>
          <a:xfrm>
            <a:off x="8540131" y="3760417"/>
            <a:ext cx="240632" cy="2543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75D121-2649-4E7C-A9C4-2CE60F0D26F7}"/>
              </a:ext>
            </a:extLst>
          </p:cNvPr>
          <p:cNvSpPr txBox="1">
            <a:spLocks/>
          </p:cNvSpPr>
          <p:nvPr/>
        </p:nvSpPr>
        <p:spPr>
          <a:xfrm>
            <a:off x="1575875" y="1098527"/>
            <a:ext cx="9927155" cy="9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eaLnBrk="0" fontAlgn="base" hangingPunct="0"/>
            <a:r>
              <a:rPr lang="en-US" dirty="0"/>
              <a:t>A,B,C,D,E and F are Logical addresses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C3F32-401D-4036-901D-46D8949ECEFC}"/>
              </a:ext>
            </a:extLst>
          </p:cNvPr>
          <p:cNvSpPr/>
          <p:nvPr/>
        </p:nvSpPr>
        <p:spPr>
          <a:xfrm>
            <a:off x="4276369" y="2887271"/>
            <a:ext cx="240632" cy="2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6A654D-E9B7-483E-A9C0-713D4478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781" y="4585441"/>
            <a:ext cx="5077362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00348 L 0.10911 0.0007 L 0.18359 0.0838 L 0.34036 0.08079 L 0.33867 0.07963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Network Layer – 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6DBA4D-DE5C-4DE1-8F18-0B3AA85D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66" y="1084305"/>
            <a:ext cx="5943600" cy="54483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1D968C0-D401-41E6-B9B2-C6B90BAA0659}"/>
              </a:ext>
            </a:extLst>
          </p:cNvPr>
          <p:cNvSpPr/>
          <p:nvPr/>
        </p:nvSpPr>
        <p:spPr>
          <a:xfrm>
            <a:off x="3348217" y="1326911"/>
            <a:ext cx="2076306" cy="530764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ysClr val="windowText" lastClr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C3DE79-5784-4CFA-81EC-F1AD6B1DABC2}"/>
              </a:ext>
            </a:extLst>
          </p:cNvPr>
          <p:cNvSpPr/>
          <p:nvPr/>
        </p:nvSpPr>
        <p:spPr>
          <a:xfrm>
            <a:off x="7562808" y="907526"/>
            <a:ext cx="2323711" cy="252147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95500-B82D-4B84-95F2-1E8A0C088767}"/>
              </a:ext>
            </a:extLst>
          </p:cNvPr>
          <p:cNvSpPr/>
          <p:nvPr/>
        </p:nvSpPr>
        <p:spPr>
          <a:xfrm>
            <a:off x="7352281" y="3814216"/>
            <a:ext cx="2323711" cy="252147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17BBA6-5ABE-470F-8C1C-54ED570DAA3A}"/>
              </a:ext>
            </a:extLst>
          </p:cNvPr>
          <p:cNvSpPr/>
          <p:nvPr/>
        </p:nvSpPr>
        <p:spPr>
          <a:xfrm>
            <a:off x="5331810" y="1648931"/>
            <a:ext cx="2643408" cy="38821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ysClr val="windowText" lastClr="000000"/>
              </a:solidFill>
            </a:endParaRPr>
          </a:p>
          <a:p>
            <a:endParaRPr lang="en-US" b="1" dirty="0">
              <a:solidFill>
                <a:sysClr val="windowText" lastClr="000000"/>
              </a:solidFill>
            </a:endParaRPr>
          </a:p>
          <a:p>
            <a:endParaRPr lang="en-US" b="1" dirty="0">
              <a:solidFill>
                <a:sysClr val="windowText" lastClr="000000"/>
              </a:solidFill>
            </a:endParaRPr>
          </a:p>
          <a:p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AB3C5E-1883-46C1-B198-756978B984DB}"/>
              </a:ext>
            </a:extLst>
          </p:cNvPr>
          <p:cNvSpPr txBox="1"/>
          <p:nvPr/>
        </p:nvSpPr>
        <p:spPr>
          <a:xfrm>
            <a:off x="3521866" y="12795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LAN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A6068-C1B7-4D8E-B890-5BEA2B3F79CC}"/>
              </a:ext>
            </a:extLst>
          </p:cNvPr>
          <p:cNvSpPr txBox="1"/>
          <p:nvPr/>
        </p:nvSpPr>
        <p:spPr>
          <a:xfrm>
            <a:off x="7352281" y="11776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LAN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0899E-1C6E-44D4-83D5-441E4C89ACB7}"/>
              </a:ext>
            </a:extLst>
          </p:cNvPr>
          <p:cNvSpPr txBox="1"/>
          <p:nvPr/>
        </p:nvSpPr>
        <p:spPr>
          <a:xfrm>
            <a:off x="8725280" y="37774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LAN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1E80D-9BCB-4A5A-B125-3BD5560F1DD1}"/>
              </a:ext>
            </a:extLst>
          </p:cNvPr>
          <p:cNvSpPr txBox="1"/>
          <p:nvPr/>
        </p:nvSpPr>
        <p:spPr>
          <a:xfrm>
            <a:off x="4881845" y="146426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Inter-connections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052F1-6AF6-49B9-907C-E03B6A1837E0}"/>
              </a:ext>
            </a:extLst>
          </p:cNvPr>
          <p:cNvSpPr/>
          <p:nvPr/>
        </p:nvSpPr>
        <p:spPr>
          <a:xfrm>
            <a:off x="3992507" y="5578401"/>
            <a:ext cx="328087" cy="31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7714DF-2B6F-4BD5-BC3B-5D2CA363492C}"/>
              </a:ext>
            </a:extLst>
          </p:cNvPr>
          <p:cNvCxnSpPr/>
          <p:nvPr/>
        </p:nvCxnSpPr>
        <p:spPr>
          <a:xfrm flipV="1">
            <a:off x="5747657" y="2646947"/>
            <a:ext cx="226881" cy="4675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14DDB-EDA6-450E-BE99-BA49A3E12346}"/>
              </a:ext>
            </a:extLst>
          </p:cNvPr>
          <p:cNvSpPr txBox="1"/>
          <p:nvPr/>
        </p:nvSpPr>
        <p:spPr>
          <a:xfrm>
            <a:off x="5584792" y="26469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4B610C-D057-4747-8E47-A0480C104CC1}"/>
              </a:ext>
            </a:extLst>
          </p:cNvPr>
          <p:cNvCxnSpPr>
            <a:cxnSpLocks/>
          </p:cNvCxnSpPr>
          <p:nvPr/>
        </p:nvCxnSpPr>
        <p:spPr>
          <a:xfrm flipV="1">
            <a:off x="6311423" y="3580014"/>
            <a:ext cx="534970" cy="704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2196E3-1F8E-46B4-8E3A-65F163B7F9C1}"/>
              </a:ext>
            </a:extLst>
          </p:cNvPr>
          <p:cNvSpPr txBox="1"/>
          <p:nvPr/>
        </p:nvSpPr>
        <p:spPr>
          <a:xfrm>
            <a:off x="6456647" y="35800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7B1813-008F-4190-A4F5-82124CA80568}"/>
              </a:ext>
            </a:extLst>
          </p:cNvPr>
          <p:cNvCxnSpPr>
            <a:cxnSpLocks/>
          </p:cNvCxnSpPr>
          <p:nvPr/>
        </p:nvCxnSpPr>
        <p:spPr>
          <a:xfrm flipH="1" flipV="1">
            <a:off x="7019398" y="2473049"/>
            <a:ext cx="361527" cy="3934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F1F995-5278-4378-8E38-AB640D5FBC25}"/>
              </a:ext>
            </a:extLst>
          </p:cNvPr>
          <p:cNvSpPr txBox="1"/>
          <p:nvPr/>
        </p:nvSpPr>
        <p:spPr>
          <a:xfrm>
            <a:off x="7141755" y="24433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F98090-6C70-4007-A41F-213B7D697B16}"/>
              </a:ext>
            </a:extLst>
          </p:cNvPr>
          <p:cNvCxnSpPr>
            <a:cxnSpLocks/>
          </p:cNvCxnSpPr>
          <p:nvPr/>
        </p:nvCxnSpPr>
        <p:spPr>
          <a:xfrm flipH="1">
            <a:off x="6961847" y="3715587"/>
            <a:ext cx="247504" cy="5480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DD6D4D-2A18-42A2-8B4B-55DAE6186E8C}"/>
              </a:ext>
            </a:extLst>
          </p:cNvPr>
          <p:cNvSpPr txBox="1"/>
          <p:nvPr/>
        </p:nvSpPr>
        <p:spPr>
          <a:xfrm>
            <a:off x="6808109" y="37155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6DD5B9-F5B7-4E79-9D19-0C56B73AAA0F}"/>
              </a:ext>
            </a:extLst>
          </p:cNvPr>
          <p:cNvSpPr/>
          <p:nvPr/>
        </p:nvSpPr>
        <p:spPr>
          <a:xfrm>
            <a:off x="5667814" y="3216411"/>
            <a:ext cx="328087" cy="31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7A4799-4A63-44E8-A54F-EC0ED475C52C}"/>
              </a:ext>
            </a:extLst>
          </p:cNvPr>
          <p:cNvSpPr/>
          <p:nvPr/>
        </p:nvSpPr>
        <p:spPr>
          <a:xfrm>
            <a:off x="7694114" y="2999823"/>
            <a:ext cx="328087" cy="31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F0A31F-FF62-4166-9831-736645CB0E02}"/>
              </a:ext>
            </a:extLst>
          </p:cNvPr>
          <p:cNvSpPr/>
          <p:nvPr/>
        </p:nvSpPr>
        <p:spPr>
          <a:xfrm>
            <a:off x="3750006" y="5330342"/>
            <a:ext cx="1032975" cy="1219768"/>
          </a:xfrm>
          <a:prstGeom prst="ellipse">
            <a:avLst/>
          </a:prstGeom>
          <a:noFill/>
          <a:ln w="38100">
            <a:solidFill>
              <a:srgbClr val="13FF1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2F9D9-BF4F-4FF9-8C5A-30DDB4765E18}"/>
              </a:ext>
            </a:extLst>
          </p:cNvPr>
          <p:cNvSpPr txBox="1"/>
          <p:nvPr/>
        </p:nvSpPr>
        <p:spPr>
          <a:xfrm>
            <a:off x="4426763" y="563765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70F3D7-BF10-4D1E-A9C5-72143D9583C2}"/>
              </a:ext>
            </a:extLst>
          </p:cNvPr>
          <p:cNvSpPr/>
          <p:nvPr/>
        </p:nvSpPr>
        <p:spPr>
          <a:xfrm>
            <a:off x="8539433" y="4968517"/>
            <a:ext cx="1032975" cy="1219768"/>
          </a:xfrm>
          <a:prstGeom prst="ellipse">
            <a:avLst/>
          </a:prstGeom>
          <a:noFill/>
          <a:ln w="38100">
            <a:solidFill>
              <a:srgbClr val="13FF1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C00CE-A588-4627-96F0-E4BE1F43927E}"/>
              </a:ext>
            </a:extLst>
          </p:cNvPr>
          <p:cNvSpPr txBox="1"/>
          <p:nvPr/>
        </p:nvSpPr>
        <p:spPr>
          <a:xfrm>
            <a:off x="9195921" y="5268322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FA637-E591-4D73-8A7F-D92DDAF35891}"/>
              </a:ext>
            </a:extLst>
          </p:cNvPr>
          <p:cNvCxnSpPr>
            <a:cxnSpLocks/>
          </p:cNvCxnSpPr>
          <p:nvPr/>
        </p:nvCxnSpPr>
        <p:spPr>
          <a:xfrm flipV="1">
            <a:off x="6312570" y="3581164"/>
            <a:ext cx="534970" cy="70410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03FD4A-4F61-4BD5-B8D3-9A71EE64420D}"/>
              </a:ext>
            </a:extLst>
          </p:cNvPr>
          <p:cNvCxnSpPr>
            <a:cxnSpLocks/>
          </p:cNvCxnSpPr>
          <p:nvPr/>
        </p:nvCxnSpPr>
        <p:spPr>
          <a:xfrm flipH="1">
            <a:off x="6962997" y="3709862"/>
            <a:ext cx="247504" cy="548016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0.03177 -0.10463 L 0.05091 -0.38009 L 0.12317 -0.31805 " pathEditMode="relative" ptsTypes="AAAA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14036 -0.02269 " pathEditMode="relative" ptsTypes="AA">
                                      <p:cBhvr>
                                        <p:cTn id="1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209 L -0.06992 0.2074 L 0.09818 0.31574 " pathEditMode="relative" ptsTypes="AAA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5" grpId="0" animBg="1"/>
      <p:bldP spid="35" grpId="1" animBg="1"/>
      <p:bldP spid="35" grpId="2" animBg="1"/>
      <p:bldP spid="38" grpId="0"/>
      <p:bldP spid="38" grpId="1"/>
      <p:bldP spid="40" grpId="0"/>
      <p:bldP spid="40" grpId="1"/>
      <p:bldP spid="44" grpId="0"/>
      <p:bldP spid="44" grpId="1"/>
      <p:bldP spid="48" grpId="0"/>
      <p:bldP spid="48" grpId="1"/>
      <p:bldP spid="53" grpId="0" animBg="1"/>
      <p:bldP spid="53" grpId="1" animBg="1"/>
      <p:bldP spid="53" grpId="2" animBg="1"/>
      <p:bldP spid="54" grpId="0" animBg="1"/>
      <p:bldP spid="54" grpId="1" animBg="1"/>
      <p:bldP spid="55" grpId="0" animBg="1"/>
      <p:bldP spid="33" grpId="0"/>
      <p:bldP spid="56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Data Link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6791317" y="2563674"/>
            <a:ext cx="28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2</a:t>
            </a:r>
            <a:r>
              <a:rPr lang="en-US" baseline="30000" dirty="0"/>
              <a:t>nd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134992" y="3510585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Network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Physical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555695" y="3524207"/>
            <a:ext cx="19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Network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Physical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029772" y="4668510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3920199" y="4333057"/>
            <a:ext cx="511594" cy="15931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2887341" y="4903849"/>
            <a:ext cx="731420" cy="15534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stCxn id="37" idx="2"/>
            <a:endCxn id="28" idx="0"/>
          </p:cNvCxnSpPr>
          <p:nvPr/>
        </p:nvCxnSpPr>
        <p:spPr>
          <a:xfrm rot="5400000">
            <a:off x="3697336" y="5647256"/>
            <a:ext cx="731420" cy="665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574616" y="5245599"/>
            <a:ext cx="731421" cy="86990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rot="5400000" flipH="1" flipV="1">
            <a:off x="8384610" y="5305506"/>
            <a:ext cx="731421" cy="7500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stCxn id="51" idx="0"/>
            <a:endCxn id="35" idx="2"/>
          </p:cNvCxnSpPr>
          <p:nvPr/>
        </p:nvCxnSpPr>
        <p:spPr>
          <a:xfrm rot="16200000" flipV="1">
            <a:off x="8581680" y="4124823"/>
            <a:ext cx="497971" cy="58940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C936C7E-62CC-4FB1-9749-96774DD71A7B}"/>
              </a:ext>
            </a:extLst>
          </p:cNvPr>
          <p:cNvSpPr/>
          <p:nvPr/>
        </p:nvSpPr>
        <p:spPr>
          <a:xfrm>
            <a:off x="516387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E46C8F-0402-4484-930C-85C0FBD2A170}"/>
              </a:ext>
            </a:extLst>
          </p:cNvPr>
          <p:cNvSpPr/>
          <p:nvPr/>
        </p:nvSpPr>
        <p:spPr>
          <a:xfrm>
            <a:off x="10191599" y="4668508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Trailer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41FB822-BC77-460C-93B9-4BC150911FDF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 rot="5400000">
            <a:off x="4507814" y="4836778"/>
            <a:ext cx="731421" cy="16875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A88993-2642-4B3A-B25C-5B5A45674999}"/>
              </a:ext>
            </a:extLst>
          </p:cNvPr>
          <p:cNvCxnSpPr>
            <a:stCxn id="36" idx="0"/>
            <a:endCxn id="20" idx="2"/>
          </p:cNvCxnSpPr>
          <p:nvPr/>
        </p:nvCxnSpPr>
        <p:spPr>
          <a:xfrm rot="5400000" flipH="1" flipV="1">
            <a:off x="9194438" y="4495676"/>
            <a:ext cx="731422" cy="236974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5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Data Link Layer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4631655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Data Link Layer PDU is called </a:t>
            </a:r>
            <a:r>
              <a:rPr lang="en-US" b="1" dirty="0"/>
              <a:t>Frame</a:t>
            </a:r>
            <a:r>
              <a:rPr lang="en-US" dirty="0"/>
              <a:t>.</a:t>
            </a:r>
          </a:p>
          <a:p>
            <a:pPr eaLnBrk="0" fontAlgn="base" hangingPunct="0"/>
            <a:r>
              <a:rPr lang="en-US" dirty="0"/>
              <a:t>The data link layer is responsible for moving frames from one hop (node) to the next.</a:t>
            </a:r>
          </a:p>
          <a:p>
            <a:pPr eaLnBrk="0" fontAlgn="base" hangingPunct="0"/>
            <a:r>
              <a:rPr lang="en-US" dirty="0"/>
              <a:t>Protocols on this layer varies.</a:t>
            </a:r>
          </a:p>
          <a:p>
            <a:pPr eaLnBrk="0" fontAlgn="base" hangingPunct="0"/>
            <a:r>
              <a:rPr lang="en-US" dirty="0"/>
              <a:t>Functions :</a:t>
            </a:r>
          </a:p>
          <a:p>
            <a:pPr lvl="1" eaLnBrk="0" fontAlgn="base" hangingPunct="0"/>
            <a:r>
              <a:rPr lang="en-US" dirty="0"/>
              <a:t>Framing</a:t>
            </a:r>
          </a:p>
          <a:p>
            <a:pPr lvl="1" eaLnBrk="0" fontAlgn="base" hangingPunct="0"/>
            <a:r>
              <a:rPr lang="en-US" dirty="0"/>
              <a:t>Physical Addressing</a:t>
            </a:r>
          </a:p>
          <a:p>
            <a:pPr lvl="1" eaLnBrk="0" fontAlgn="base" hangingPunct="0"/>
            <a:r>
              <a:rPr lang="en-US" dirty="0"/>
              <a:t>Flow Control</a:t>
            </a:r>
          </a:p>
          <a:p>
            <a:pPr lvl="1" eaLnBrk="0" fontAlgn="base" hangingPunct="0"/>
            <a:r>
              <a:rPr lang="en-US" dirty="0"/>
              <a:t>Error Control</a:t>
            </a:r>
          </a:p>
          <a:p>
            <a:pPr lvl="1" eaLnBrk="0" fontAlgn="base" hangingPunct="0"/>
            <a:r>
              <a:rPr lang="en-US" dirty="0"/>
              <a:t>Access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7046C-14A8-4DEA-9007-9CA7C05C9E29}"/>
              </a:ext>
            </a:extLst>
          </p:cNvPr>
          <p:cNvSpPr txBox="1"/>
          <p:nvPr/>
        </p:nvSpPr>
        <p:spPr>
          <a:xfrm>
            <a:off x="7399917" y="316142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Network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FF8BB-4C5B-44EB-93A1-E62CD1A1F029}"/>
              </a:ext>
            </a:extLst>
          </p:cNvPr>
          <p:cNvSpPr txBox="1"/>
          <p:nvPr/>
        </p:nvSpPr>
        <p:spPr>
          <a:xfrm>
            <a:off x="7342461" y="5697098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Physical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FA4C4-D1EE-4303-BBE8-FC21E9C87044}"/>
              </a:ext>
            </a:extLst>
          </p:cNvPr>
          <p:cNvSpPr/>
          <p:nvPr/>
        </p:nvSpPr>
        <p:spPr>
          <a:xfrm>
            <a:off x="7294697" y="4319348"/>
            <a:ext cx="2133135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54BDE-1CAB-47A0-83A4-07EE6D45951E}"/>
              </a:ext>
            </a:extLst>
          </p:cNvPr>
          <p:cNvSpPr/>
          <p:nvPr/>
        </p:nvSpPr>
        <p:spPr>
          <a:xfrm>
            <a:off x="6187852" y="4319348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E57FA20-1224-4D03-A54D-1A3EA69EAFC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046625" y="3845395"/>
            <a:ext cx="788593" cy="15931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BFA0A67-A8EE-4333-A24B-7972F93A48F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7152266" y="4554687"/>
            <a:ext cx="731420" cy="15534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8D2433C-85F4-4BDE-9733-2D9EDECCD3D5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7962261" y="5298094"/>
            <a:ext cx="731420" cy="665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64CE9-D202-40B9-A18A-BE12E0C5DA0A}"/>
              </a:ext>
            </a:extLst>
          </p:cNvPr>
          <p:cNvSpPr/>
          <p:nvPr/>
        </p:nvSpPr>
        <p:spPr>
          <a:xfrm>
            <a:off x="9428797" y="4319347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Trailer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83EA143-4639-4024-A1FE-249A3F91DA00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rot="5400000">
            <a:off x="8772739" y="4487616"/>
            <a:ext cx="731421" cy="16875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627322-19CF-4345-B817-ACAA70F53661}"/>
              </a:ext>
            </a:extLst>
          </p:cNvPr>
          <p:cNvCxnSpPr/>
          <p:nvPr/>
        </p:nvCxnSpPr>
        <p:spPr>
          <a:xfrm>
            <a:off x="3370997" y="4046561"/>
            <a:ext cx="2627194" cy="2727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2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Hop-to-Hop Delivery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629317A2-B38D-4A37-8AB3-6574C524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146412"/>
            <a:ext cx="67818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9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Benefits of using a layered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r>
              <a:rPr lang="en-US" dirty="0"/>
              <a:t>Fosters </a:t>
            </a:r>
            <a:r>
              <a:rPr lang="en-US" b="1" dirty="0"/>
              <a:t>competition</a:t>
            </a:r>
            <a:r>
              <a:rPr lang="en-US" dirty="0"/>
              <a:t>.</a:t>
            </a:r>
          </a:p>
          <a:p>
            <a:r>
              <a:rPr lang="en-US" b="1" dirty="0"/>
              <a:t>Technology changes </a:t>
            </a:r>
            <a:r>
              <a:rPr lang="en-US" dirty="0"/>
              <a:t>in one layer do not affect other layers.</a:t>
            </a:r>
          </a:p>
          <a:p>
            <a:r>
              <a:rPr lang="en-US" dirty="0"/>
              <a:t>Each layer have </a:t>
            </a:r>
            <a:r>
              <a:rPr lang="en-US" b="1" dirty="0"/>
              <a:t>defined functions </a:t>
            </a:r>
            <a:r>
              <a:rPr lang="en-US" dirty="0"/>
              <a:t>that they act upon.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980D7C5-B82B-452B-BFD8-B90C6CA3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66" y="2986130"/>
            <a:ext cx="59436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095240-AF20-44F1-8882-BEA89F0A1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Data Link Layer –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Also known as  </a:t>
            </a:r>
            <a:r>
              <a:rPr lang="en-US" b="1" dirty="0"/>
              <a:t>MAC (Media Access Control)</a:t>
            </a:r>
            <a:r>
              <a:rPr lang="en-US" dirty="0"/>
              <a:t> Address</a:t>
            </a:r>
          </a:p>
          <a:p>
            <a:pPr eaLnBrk="0" fontAlgn="base" hangingPunct="0"/>
            <a:r>
              <a:rPr lang="en-US" dirty="0"/>
              <a:t>Every interface/port/device has an unique identifying number. </a:t>
            </a:r>
          </a:p>
          <a:p>
            <a:pPr lvl="1" eaLnBrk="0" fontAlgn="base" hangingPunct="0"/>
            <a:r>
              <a:rPr lang="en-US" dirty="0"/>
              <a:t>Given by manufacturer.</a:t>
            </a:r>
          </a:p>
          <a:p>
            <a:pPr eaLnBrk="0" fontAlgn="base" hangingPunct="0"/>
            <a:r>
              <a:rPr lang="en-US" dirty="0"/>
              <a:t>48 bits long, represented by 12 hexadecimal digits grouped in pairs and separated by </a:t>
            </a:r>
            <a:r>
              <a:rPr lang="en-US" b="1" dirty="0"/>
              <a:t>‘–’</a:t>
            </a:r>
            <a:r>
              <a:rPr lang="en-US" dirty="0"/>
              <a:t> or </a:t>
            </a:r>
            <a:r>
              <a:rPr lang="en-US" b="1" dirty="0"/>
              <a:t>‘:’</a:t>
            </a:r>
            <a:r>
              <a:rPr lang="en-US" dirty="0"/>
              <a:t> .</a:t>
            </a:r>
          </a:p>
          <a:p>
            <a:pPr lvl="1" eaLnBrk="0" fontAlgn="base" hangingPunct="0"/>
            <a:r>
              <a:rPr lang="en-US" dirty="0"/>
              <a:t>Example: 07:01:02:01:2C:4B</a:t>
            </a:r>
          </a:p>
          <a:p>
            <a:pPr eaLnBrk="0" fontAlgn="base" hangingPunc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0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253942"/>
          </a:xfrm>
        </p:spPr>
        <p:txBody>
          <a:bodyPr>
            <a:normAutofit/>
          </a:bodyPr>
          <a:lstStyle/>
          <a:p>
            <a:r>
              <a:rPr lang="en-US" sz="7200" dirty="0"/>
              <a:t>Physical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D8E93-43C8-44D7-B6A2-61C1BDC55ACD}"/>
              </a:ext>
            </a:extLst>
          </p:cNvPr>
          <p:cNvSpPr txBox="1"/>
          <p:nvPr/>
        </p:nvSpPr>
        <p:spPr>
          <a:xfrm>
            <a:off x="6791317" y="2563674"/>
            <a:ext cx="28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1</a:t>
            </a:r>
            <a:r>
              <a:rPr lang="en-US" baseline="30000" dirty="0"/>
              <a:t>st</a:t>
            </a:r>
            <a:r>
              <a:rPr lang="en-US" dirty="0"/>
              <a:t> Layer of OSI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54614-ECC9-4A1E-AE0B-37C864EE921A}"/>
              </a:ext>
            </a:extLst>
          </p:cNvPr>
          <p:cNvSpPr txBox="1"/>
          <p:nvPr/>
        </p:nvSpPr>
        <p:spPr>
          <a:xfrm>
            <a:off x="3092514" y="3510585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  <a:p>
            <a:r>
              <a:rPr lang="en-US" b="1" dirty="0"/>
              <a:t>From Data Link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21F31-398E-4514-B2C8-2ACC49608901}"/>
              </a:ext>
            </a:extLst>
          </p:cNvPr>
          <p:cNvSpPr txBox="1"/>
          <p:nvPr/>
        </p:nvSpPr>
        <p:spPr>
          <a:xfrm>
            <a:off x="3077536" y="6046260"/>
            <a:ext cx="23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transport medium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7168E-54FE-477E-B4D1-9FD84F035808}"/>
              </a:ext>
            </a:extLst>
          </p:cNvPr>
          <p:cNvSpPr txBox="1"/>
          <p:nvPr/>
        </p:nvSpPr>
        <p:spPr>
          <a:xfrm>
            <a:off x="7513216" y="3524207"/>
            <a:ext cx="204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  <a:p>
            <a:r>
              <a:rPr lang="en-US" b="1" dirty="0"/>
              <a:t>To Data Link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5EAC1-969F-4DCF-98C0-79E5FB3A525C}"/>
              </a:ext>
            </a:extLst>
          </p:cNvPr>
          <p:cNvSpPr txBox="1"/>
          <p:nvPr/>
        </p:nvSpPr>
        <p:spPr>
          <a:xfrm>
            <a:off x="7282669" y="60462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transport medium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B6F86-9AB8-4A17-9B9C-D45F2DE5B4C5}"/>
              </a:ext>
            </a:extLst>
          </p:cNvPr>
          <p:cNvSpPr/>
          <p:nvPr/>
        </p:nvSpPr>
        <p:spPr>
          <a:xfrm>
            <a:off x="3029772" y="4668510"/>
            <a:ext cx="3292556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010100001111100110110111101010101001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D0333-940A-4D81-8A98-D8B8B934BCA4}"/>
              </a:ext>
            </a:extLst>
          </p:cNvPr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0011010100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30B115C-976A-4A11-AA0C-59318F7E249C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rot="16200000" flipH="1">
            <a:off x="4210054" y="4202514"/>
            <a:ext cx="511594" cy="4203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9FE383-29E7-491B-A372-7B8113C983C8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 rot="16200000" flipH="1">
            <a:off x="3002757" y="4788432"/>
            <a:ext cx="731420" cy="17842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8B9C9D-A509-4D85-A8F8-D74688583F6D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 rot="5400000">
            <a:off x="4102608" y="5472818"/>
            <a:ext cx="731420" cy="4154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E83269D-66E5-4004-884E-4A8A7427DAF0}"/>
              </a:ext>
            </a:extLst>
          </p:cNvPr>
          <p:cNvSpPr/>
          <p:nvPr/>
        </p:nvSpPr>
        <p:spPr>
          <a:xfrm>
            <a:off x="8058797" y="4668509"/>
            <a:ext cx="3132367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0101000011111001101101111010101010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98D3FC-B54F-490B-AFCE-CE31A8719D2F}"/>
              </a:ext>
            </a:extLst>
          </p:cNvPr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0011010100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3F3E33E-B836-4248-AA18-43610C19A6A5}"/>
              </a:ext>
            </a:extLst>
          </p:cNvPr>
          <p:cNvCxnSpPr>
            <a:stCxn id="36" idx="0"/>
            <a:endCxn id="52" idx="2"/>
          </p:cNvCxnSpPr>
          <p:nvPr/>
        </p:nvCxnSpPr>
        <p:spPr>
          <a:xfrm rot="16200000" flipV="1">
            <a:off x="7690032" y="5130183"/>
            <a:ext cx="731421" cy="110073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8FEDF70-2309-4CD3-99CB-9EBF5A4DA36B}"/>
              </a:ext>
            </a:extLst>
          </p:cNvPr>
          <p:cNvCxnSpPr>
            <a:cxnSpLocks/>
            <a:stCxn id="36" idx="0"/>
            <a:endCxn id="51" idx="2"/>
          </p:cNvCxnSpPr>
          <p:nvPr/>
        </p:nvCxnSpPr>
        <p:spPr>
          <a:xfrm rot="5400000" flipH="1" flipV="1">
            <a:off x="8749834" y="5171114"/>
            <a:ext cx="731421" cy="101887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01B04E-D8E5-44C9-A724-9FF5CEE5EED9}"/>
              </a:ext>
            </a:extLst>
          </p:cNvPr>
          <p:cNvCxnSpPr>
            <a:cxnSpLocks/>
            <a:stCxn id="51" idx="0"/>
            <a:endCxn id="35" idx="2"/>
          </p:cNvCxnSpPr>
          <p:nvPr/>
        </p:nvCxnSpPr>
        <p:spPr>
          <a:xfrm rot="16200000" flipV="1">
            <a:off x="8831488" y="3875015"/>
            <a:ext cx="497971" cy="10890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78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The physical layer is responsible for movements of individual bits from one hop (node) to the next.</a:t>
            </a:r>
          </a:p>
          <a:p>
            <a:pPr eaLnBrk="0" fontAlgn="base" hangingPunct="0"/>
            <a:r>
              <a:rPr lang="en-US" dirty="0"/>
              <a:t>Functions</a:t>
            </a:r>
          </a:p>
          <a:p>
            <a:pPr lvl="1" eaLnBrk="0" fontAlgn="base" hangingPunct="0"/>
            <a:r>
              <a:rPr lang="en-US" dirty="0"/>
              <a:t>Physical Characteristics of interfaces and medium.</a:t>
            </a:r>
          </a:p>
          <a:p>
            <a:pPr lvl="1" eaLnBrk="0" fontAlgn="base" hangingPunct="0"/>
            <a:r>
              <a:rPr lang="en-US" dirty="0"/>
              <a:t>Representation of bits</a:t>
            </a:r>
          </a:p>
          <a:p>
            <a:pPr lvl="1" eaLnBrk="0" fontAlgn="base" hangingPunct="0"/>
            <a:r>
              <a:rPr lang="en-US" dirty="0"/>
              <a:t>Data Rate</a:t>
            </a:r>
          </a:p>
          <a:p>
            <a:pPr lvl="1" eaLnBrk="0" fontAlgn="base" hangingPunct="0"/>
            <a:r>
              <a:rPr lang="en-US" dirty="0"/>
              <a:t>Synchronization of 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23">
            <a:extLst>
              <a:ext uri="{FF2B5EF4-FFF2-40B4-BE49-F238E27FC236}">
                <a16:creationId xmlns:a16="http://schemas.microsoft.com/office/drawing/2014/main" id="{470F4511-7F96-45C1-8AA6-34FCBF08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28" y="2097245"/>
            <a:ext cx="37147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31095534-496B-43DF-8FFB-CBDF9B10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9" y="4132061"/>
            <a:ext cx="40386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25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5094768"/>
          </a:xfrm>
        </p:spPr>
        <p:txBody>
          <a:bodyPr anchor="t">
            <a:normAutofit/>
          </a:bodyPr>
          <a:lstStyle/>
          <a:p>
            <a:pPr eaLnBrk="0" fontAlgn="base" hangingPunct="0"/>
            <a:r>
              <a:rPr lang="en-US" dirty="0"/>
              <a:t>Physical Topology</a:t>
            </a:r>
          </a:p>
          <a:p>
            <a:pPr lvl="1" eaLnBrk="0" fontAlgn="base" hangingPunct="0"/>
            <a:r>
              <a:rPr lang="en-US" dirty="0"/>
              <a:t>Example: Bus, ring, etc.</a:t>
            </a:r>
          </a:p>
          <a:p>
            <a:pPr lvl="1" eaLnBrk="0" fontAlgn="base" hangingPunct="0"/>
            <a:endParaRPr lang="en-US" dirty="0"/>
          </a:p>
          <a:p>
            <a:pPr lvl="1" eaLnBrk="0" fontAlgn="base" hangingPunct="0"/>
            <a:endParaRPr lang="en-US" dirty="0"/>
          </a:p>
          <a:p>
            <a:pPr eaLnBrk="0" fontAlgn="base" hangingPunct="0"/>
            <a:endParaRPr lang="en-US" dirty="0"/>
          </a:p>
          <a:p>
            <a:pPr eaLnBrk="0" fontAlgn="base" hangingPunct="0"/>
            <a:endParaRPr lang="en-US" dirty="0"/>
          </a:p>
          <a:p>
            <a:pPr eaLnBrk="0" fontAlgn="base" hangingPunct="0"/>
            <a:r>
              <a:rPr lang="en-US" dirty="0"/>
              <a:t>Transmission Modes</a:t>
            </a:r>
          </a:p>
          <a:p>
            <a:pPr lvl="1" eaLnBrk="0" fontAlgn="base" hangingPunct="0"/>
            <a:r>
              <a:rPr lang="en-US" dirty="0"/>
              <a:t>Simplex</a:t>
            </a:r>
          </a:p>
          <a:p>
            <a:pPr lvl="1" eaLnBrk="0" fontAlgn="base" hangingPunct="0"/>
            <a:r>
              <a:rPr lang="en-US" dirty="0"/>
              <a:t>Half Duplex</a:t>
            </a:r>
          </a:p>
          <a:p>
            <a:pPr lvl="1" eaLnBrk="0" fontAlgn="base" hangingPunct="0"/>
            <a:r>
              <a:rPr lang="en-US" dirty="0"/>
              <a:t>Full Duplex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6A3E2D-00FD-423D-B21D-EE5C7718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549" y="1511490"/>
            <a:ext cx="1914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09977-E3EA-48DC-AAB3-BF65F1B7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49" y="1511490"/>
            <a:ext cx="29718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A564AB3-5CA8-4D4B-8013-DE78354B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37" y="4102238"/>
            <a:ext cx="30861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595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Summary of OSI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B11DE20-601E-4C00-87F4-73D2AB3F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0" y="1568355"/>
            <a:ext cx="8570912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444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Models &amp;</a:t>
            </a:r>
            <a:br>
              <a:rPr lang="en-US" dirty="0"/>
            </a:br>
            <a:r>
              <a:rPr lang="en-US" dirty="0"/>
              <a:t>Protocol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| Part 4 of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28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TCP/IP Model</a:t>
            </a:r>
            <a:br>
              <a:rPr lang="en-US" sz="7200" dirty="0"/>
            </a:br>
            <a:r>
              <a:rPr lang="en-US" sz="1800" dirty="0"/>
              <a:t>De Facto Standard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C5187-FB0C-48F4-B928-B70A9889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84405"/>
              </p:ext>
            </p:extLst>
          </p:nvPr>
        </p:nvGraphicFramePr>
        <p:xfrm>
          <a:off x="4501001" y="3216642"/>
          <a:ext cx="39853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09">
                  <a:extLst>
                    <a:ext uri="{9D8B030D-6E8A-4147-A177-3AD203B41FA5}">
                      <a16:colId xmlns:a16="http://schemas.microsoft.com/office/drawing/2014/main" val="45746742"/>
                    </a:ext>
                  </a:extLst>
                </a:gridCol>
                <a:gridCol w="1764960">
                  <a:extLst>
                    <a:ext uri="{9D8B030D-6E8A-4147-A177-3AD203B41FA5}">
                      <a16:colId xmlns:a16="http://schemas.microsoft.com/office/drawing/2014/main" val="2631244587"/>
                    </a:ext>
                  </a:extLst>
                </a:gridCol>
                <a:gridCol w="1764960">
                  <a:extLst>
                    <a:ext uri="{9D8B030D-6E8A-4147-A177-3AD203B41FA5}">
                      <a16:colId xmlns:a16="http://schemas.microsoft.com/office/drawing/2014/main" val="35113191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OSI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TCP/IP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5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7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Link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90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TCP/IP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Developed by the US Defense Advanced Research Project Agency (DARPA) for its packet switched network (ARPANET)</a:t>
            </a:r>
          </a:p>
          <a:p>
            <a:pPr fontAlgn="base"/>
            <a:r>
              <a:rPr lang="en-US" dirty="0"/>
              <a:t>Used by the global Internet.</a:t>
            </a:r>
          </a:p>
          <a:p>
            <a:pPr fontAlgn="base"/>
            <a:r>
              <a:rPr lang="en-US" dirty="0"/>
              <a:t>Also known as </a:t>
            </a:r>
            <a:r>
              <a:rPr lang="en-US" b="1" dirty="0"/>
              <a:t>De Facto Standard.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ABCB6-CB9A-44B0-AAA4-80DF24318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05752"/>
              </p:ext>
            </p:extLst>
          </p:nvPr>
        </p:nvGraphicFramePr>
        <p:xfrm>
          <a:off x="6722361" y="2964159"/>
          <a:ext cx="39853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09">
                  <a:extLst>
                    <a:ext uri="{9D8B030D-6E8A-4147-A177-3AD203B41FA5}">
                      <a16:colId xmlns:a16="http://schemas.microsoft.com/office/drawing/2014/main" val="45746742"/>
                    </a:ext>
                  </a:extLst>
                </a:gridCol>
                <a:gridCol w="1764960">
                  <a:extLst>
                    <a:ext uri="{9D8B030D-6E8A-4147-A177-3AD203B41FA5}">
                      <a16:colId xmlns:a16="http://schemas.microsoft.com/office/drawing/2014/main" val="2631244587"/>
                    </a:ext>
                  </a:extLst>
                </a:gridCol>
                <a:gridCol w="1764960">
                  <a:extLst>
                    <a:ext uri="{9D8B030D-6E8A-4147-A177-3AD203B41FA5}">
                      <a16:colId xmlns:a16="http://schemas.microsoft.com/office/drawing/2014/main" val="35113191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OSI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TCP/IP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5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5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7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Link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30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TCP/IP Encapsulation and PDU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51298E-2306-4DED-A5A3-09D70388D7DA}"/>
              </a:ext>
            </a:extLst>
          </p:cNvPr>
          <p:cNvSpPr/>
          <p:nvPr/>
        </p:nvSpPr>
        <p:spPr>
          <a:xfrm>
            <a:off x="3692741" y="1592842"/>
            <a:ext cx="1985755" cy="525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F8259-7191-4799-87B1-12AAA51E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48" y="964799"/>
            <a:ext cx="1066800" cy="1171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81008-5CD1-4FFE-8BEC-95A14838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36" y="5822176"/>
            <a:ext cx="1607096" cy="5586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29D09-7CC1-44BE-89A0-0F7FD1B1ACF6}"/>
              </a:ext>
            </a:extLst>
          </p:cNvPr>
          <p:cNvCxnSpPr>
            <a:cxnSpLocks/>
          </p:cNvCxnSpPr>
          <p:nvPr/>
        </p:nvCxnSpPr>
        <p:spPr>
          <a:xfrm flipV="1">
            <a:off x="3623481" y="1501253"/>
            <a:ext cx="337782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8F2CF-9A2C-4551-ACA9-12F4FF5D5C22}"/>
              </a:ext>
            </a:extLst>
          </p:cNvPr>
          <p:cNvCxnSpPr>
            <a:cxnSpLocks/>
          </p:cNvCxnSpPr>
          <p:nvPr/>
        </p:nvCxnSpPr>
        <p:spPr>
          <a:xfrm flipV="1">
            <a:off x="7001302" y="1501253"/>
            <a:ext cx="0" cy="4361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DB7E9-A563-459E-B229-F961DA568F8A}"/>
              </a:ext>
            </a:extLst>
          </p:cNvPr>
          <p:cNvSpPr/>
          <p:nvPr/>
        </p:nvSpPr>
        <p:spPr>
          <a:xfrm>
            <a:off x="5015546" y="2288699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DD9BC-BAD9-454E-B1AE-070D4B7E3945}"/>
              </a:ext>
            </a:extLst>
          </p:cNvPr>
          <p:cNvSpPr/>
          <p:nvPr/>
        </p:nvSpPr>
        <p:spPr>
          <a:xfrm>
            <a:off x="4355691" y="2284506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E9CDD-A8D0-4933-B7CA-B3888A241A66}"/>
              </a:ext>
            </a:extLst>
          </p:cNvPr>
          <p:cNvSpPr/>
          <p:nvPr/>
        </p:nvSpPr>
        <p:spPr>
          <a:xfrm>
            <a:off x="3692741" y="2284506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A1072-2F82-4A6C-AC90-4D4B53E5FB2D}"/>
              </a:ext>
            </a:extLst>
          </p:cNvPr>
          <p:cNvSpPr/>
          <p:nvPr/>
        </p:nvSpPr>
        <p:spPr>
          <a:xfrm>
            <a:off x="5015547" y="2984556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115BA-36D6-4345-BFE1-00D95BF4E186}"/>
              </a:ext>
            </a:extLst>
          </p:cNvPr>
          <p:cNvSpPr/>
          <p:nvPr/>
        </p:nvSpPr>
        <p:spPr>
          <a:xfrm>
            <a:off x="4005620" y="2980363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Transport Header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B9AB16-D267-443B-995F-ADE9E68D4C77}"/>
              </a:ext>
            </a:extLst>
          </p:cNvPr>
          <p:cNvSpPr/>
          <p:nvPr/>
        </p:nvSpPr>
        <p:spPr>
          <a:xfrm>
            <a:off x="5015546" y="3663175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073A77-E4A9-475C-A22F-063B8E72183C}"/>
              </a:ext>
            </a:extLst>
          </p:cNvPr>
          <p:cNvSpPr/>
          <p:nvPr/>
        </p:nvSpPr>
        <p:spPr>
          <a:xfrm>
            <a:off x="4005619" y="3665806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Transport 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5E976E-3ADD-44B2-9C9D-32E748CCA5EB}"/>
              </a:ext>
            </a:extLst>
          </p:cNvPr>
          <p:cNvSpPr/>
          <p:nvPr/>
        </p:nvSpPr>
        <p:spPr>
          <a:xfrm>
            <a:off x="2991050" y="3665806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D3FB49-9185-4D98-88EF-C2E8E9A0B05E}"/>
              </a:ext>
            </a:extLst>
          </p:cNvPr>
          <p:cNvSpPr/>
          <p:nvPr/>
        </p:nvSpPr>
        <p:spPr>
          <a:xfrm>
            <a:off x="5013999" y="4339163"/>
            <a:ext cx="662950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D50388-6083-4321-AAED-A87299EAAF39}"/>
              </a:ext>
            </a:extLst>
          </p:cNvPr>
          <p:cNvSpPr/>
          <p:nvPr/>
        </p:nvSpPr>
        <p:spPr>
          <a:xfrm>
            <a:off x="4004072" y="4341794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Transport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87323-9920-40C0-AED9-C7BA777629F3}"/>
              </a:ext>
            </a:extLst>
          </p:cNvPr>
          <p:cNvSpPr/>
          <p:nvPr/>
        </p:nvSpPr>
        <p:spPr>
          <a:xfrm>
            <a:off x="2989503" y="4341794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Header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850BFE-570B-4732-B074-106612913F44}"/>
              </a:ext>
            </a:extLst>
          </p:cNvPr>
          <p:cNvSpPr/>
          <p:nvPr/>
        </p:nvSpPr>
        <p:spPr>
          <a:xfrm>
            <a:off x="1974934" y="4339162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</a:p>
          <a:p>
            <a:pPr algn="ctr"/>
            <a:r>
              <a:rPr lang="en-US" sz="1400" dirty="0"/>
              <a:t>Header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A9F260-E724-47A1-85B7-801278AA210A}"/>
              </a:ext>
            </a:extLst>
          </p:cNvPr>
          <p:cNvSpPr/>
          <p:nvPr/>
        </p:nvSpPr>
        <p:spPr>
          <a:xfrm>
            <a:off x="5684739" y="4339161"/>
            <a:ext cx="1013022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</a:p>
          <a:p>
            <a:pPr algn="ctr"/>
            <a:r>
              <a:rPr lang="en-US" sz="1400" dirty="0"/>
              <a:t>Trailer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F67DEB-7399-471B-8455-FB38D58D5E3D}"/>
              </a:ext>
            </a:extLst>
          </p:cNvPr>
          <p:cNvSpPr/>
          <p:nvPr/>
        </p:nvSpPr>
        <p:spPr>
          <a:xfrm>
            <a:off x="1974933" y="5054542"/>
            <a:ext cx="4722823" cy="52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10011010111010101010101010101010101011010101010101010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884-505A-4C0F-B104-9D96E9AF693B}"/>
              </a:ext>
            </a:extLst>
          </p:cNvPr>
          <p:cNvSpPr/>
          <p:nvPr/>
        </p:nvSpPr>
        <p:spPr>
          <a:xfrm>
            <a:off x="7508757" y="1592843"/>
            <a:ext cx="1218975" cy="1219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0DA4A1-BAE9-4979-AE61-C9BA0C316FDF}"/>
              </a:ext>
            </a:extLst>
          </p:cNvPr>
          <p:cNvSpPr/>
          <p:nvPr/>
        </p:nvSpPr>
        <p:spPr>
          <a:xfrm>
            <a:off x="7508758" y="2982704"/>
            <a:ext cx="1218975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DBC348-4381-45E6-95F2-060DD1E2073F}"/>
              </a:ext>
            </a:extLst>
          </p:cNvPr>
          <p:cNvSpPr/>
          <p:nvPr/>
        </p:nvSpPr>
        <p:spPr>
          <a:xfrm>
            <a:off x="7508757" y="3661323"/>
            <a:ext cx="1218975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AD5AF5-50F1-4095-A212-C8BCD8104715}"/>
              </a:ext>
            </a:extLst>
          </p:cNvPr>
          <p:cNvSpPr/>
          <p:nvPr/>
        </p:nvSpPr>
        <p:spPr>
          <a:xfrm>
            <a:off x="7507210" y="4337311"/>
            <a:ext cx="1218975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</a:t>
            </a:r>
            <a:r>
              <a:rPr lang="en-US" sz="900" dirty="0"/>
              <a:t>(Medium Dependent)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E6172-9A48-48EA-B1F3-9C1B980FC800}"/>
              </a:ext>
            </a:extLst>
          </p:cNvPr>
          <p:cNvSpPr/>
          <p:nvPr/>
        </p:nvSpPr>
        <p:spPr>
          <a:xfrm>
            <a:off x="7508757" y="5054541"/>
            <a:ext cx="1218975" cy="525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9A800-BF47-439F-8840-C8BBA3021E4F}"/>
              </a:ext>
            </a:extLst>
          </p:cNvPr>
          <p:cNvSpPr txBox="1"/>
          <p:nvPr/>
        </p:nvSpPr>
        <p:spPr>
          <a:xfrm>
            <a:off x="7795134" y="11970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PDU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889857A-16D8-4DF6-B548-084EB123230D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5678496" y="1855562"/>
            <a:ext cx="1830261" cy="347003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7B7C19-D3DC-4303-84F5-4478BBB20C70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 flipV="1">
            <a:off x="5678496" y="2202565"/>
            <a:ext cx="1830261" cy="348854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C438C00-6D37-48B4-8A69-CDAF71E74CBF}"/>
              </a:ext>
            </a:extLst>
          </p:cNvPr>
          <p:cNvCxnSpPr>
            <a:stCxn id="21" idx="3"/>
            <a:endCxn id="36" idx="1"/>
          </p:cNvCxnSpPr>
          <p:nvPr/>
        </p:nvCxnSpPr>
        <p:spPr>
          <a:xfrm flipV="1">
            <a:off x="5678497" y="3245424"/>
            <a:ext cx="1830261" cy="1852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CB14E-FAD1-476B-8963-A1112E1A560F}"/>
              </a:ext>
            </a:extLst>
          </p:cNvPr>
          <p:cNvCxnSpPr>
            <a:stCxn id="24" idx="3"/>
            <a:endCxn id="37" idx="1"/>
          </p:cNvCxnSpPr>
          <p:nvPr/>
        </p:nvCxnSpPr>
        <p:spPr>
          <a:xfrm flipV="1">
            <a:off x="5678496" y="3924043"/>
            <a:ext cx="1830261" cy="1852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0D2D289-2E40-4AA1-B0D1-B8186F1C8368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6697761" y="4600031"/>
            <a:ext cx="809449" cy="1850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0CFC5C2-9D82-4E88-869E-39C49C63554E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6697756" y="5317261"/>
            <a:ext cx="811001" cy="1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3E210E-08F1-47E2-A51A-35DE3FC07349}"/>
              </a:ext>
            </a:extLst>
          </p:cNvPr>
          <p:cNvCxnSpPr/>
          <p:nvPr/>
        </p:nvCxnSpPr>
        <p:spPr>
          <a:xfrm>
            <a:off x="9000699" y="1197018"/>
            <a:ext cx="0" cy="45009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609DEC4-1CB7-4804-896D-0FD3B739E93B}"/>
              </a:ext>
            </a:extLst>
          </p:cNvPr>
          <p:cNvSpPr txBox="1"/>
          <p:nvPr/>
        </p:nvSpPr>
        <p:spPr>
          <a:xfrm>
            <a:off x="8960138" y="2272753"/>
            <a:ext cx="461665" cy="23124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Passing down the stack</a:t>
            </a:r>
          </a:p>
        </p:txBody>
      </p:sp>
    </p:spTree>
    <p:extLst>
      <p:ext uri="{BB962C8B-B14F-4D97-AF65-F5344CB8AC3E}">
        <p14:creationId xmlns:p14="http://schemas.microsoft.com/office/powerpoint/2010/main" val="32558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TCP/IP and Other Models</a:t>
            </a:r>
          </a:p>
        </p:txBody>
      </p:sp>
      <p:pic>
        <p:nvPicPr>
          <p:cNvPr id="41" name="Picture 2" descr="Introduction to Networks - Mozilla Firefox">
            <a:extLst>
              <a:ext uri="{FF2B5EF4-FFF2-40B4-BE49-F238E27FC236}">
                <a16:creationId xmlns:a16="http://schemas.microsoft.com/office/drawing/2014/main" id="{2F1BE989-34BB-4018-B47D-9E88C60D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35641" r="37434" b="729"/>
          <a:stretch>
            <a:fillRect/>
          </a:stretch>
        </p:blipFill>
        <p:spPr bwMode="auto">
          <a:xfrm>
            <a:off x="2200272" y="1066800"/>
            <a:ext cx="8586788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6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Protocols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9995C-56AC-429F-8A57-9B28500E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6" y="3095110"/>
            <a:ext cx="3352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065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Addressing in Networking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39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Addressing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3755991"/>
          </a:xfrm>
        </p:spPr>
        <p:txBody>
          <a:bodyPr anchor="t">
            <a:normAutofit/>
          </a:bodyPr>
          <a:lstStyle/>
          <a:p>
            <a:pPr fontAlgn="base"/>
            <a:r>
              <a:rPr lang="en-US" dirty="0"/>
              <a:t>Four levels of addresses are used in an internet employing the TCP/IP protocols</a:t>
            </a:r>
          </a:p>
          <a:p>
            <a:pPr fontAlgn="base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7A4E7FD-6F21-4B03-803A-30ED763C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43" y="2253066"/>
            <a:ext cx="783431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55DF17-FA54-405D-88BD-9718AAFE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43" y="4468025"/>
            <a:ext cx="7848600" cy="19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70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Relationship of layers and address in TCP/IP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D01F92E-6E2C-4F17-923F-EEED2AD1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66" y="1273650"/>
            <a:ext cx="7467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12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5245804"/>
          </a:xfrm>
        </p:spPr>
        <p:txBody>
          <a:bodyPr anchor="t">
            <a:normAutofit lnSpcReduction="10000"/>
          </a:bodyPr>
          <a:lstStyle/>
          <a:p>
            <a:pPr fontAlgn="base"/>
            <a:r>
              <a:rPr lang="en-US" dirty="0"/>
              <a:t>Specific Address</a:t>
            </a:r>
          </a:p>
          <a:p>
            <a:pPr lvl="1" fontAlgn="base"/>
            <a:r>
              <a:rPr lang="en-US" dirty="0"/>
              <a:t>Applications having user friendly addresses.</a:t>
            </a:r>
          </a:p>
          <a:p>
            <a:pPr lvl="1" fontAlgn="base"/>
            <a:r>
              <a:rPr lang="en-US" dirty="0"/>
              <a:t>Email addresses or URLs.</a:t>
            </a:r>
          </a:p>
          <a:p>
            <a:pPr lvl="2" fontAlgn="base"/>
            <a:r>
              <a:rPr lang="en-US" u="sng" dirty="0"/>
              <a:t>john@gmail.com</a:t>
            </a:r>
            <a:r>
              <a:rPr lang="en-US" dirty="0"/>
              <a:t> or </a:t>
            </a:r>
            <a:r>
              <a:rPr lang="en-US" u="sng" dirty="0"/>
              <a:t>www.bracu.ac.bd </a:t>
            </a:r>
          </a:p>
          <a:p>
            <a:pPr lvl="1" fontAlgn="base"/>
            <a:r>
              <a:rPr lang="en-US" dirty="0"/>
              <a:t>Theses are converted into corresponding port and logical addresses by the sending computer.</a:t>
            </a:r>
          </a:p>
          <a:p>
            <a:pPr fontAlgn="base"/>
            <a:r>
              <a:rPr lang="en-US" dirty="0"/>
              <a:t>The other addresses are already discussed in the earlier slides! Can you identify them?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sz="1800" i="1" dirty="0"/>
              <a:t>**Port address (Slide </a:t>
            </a:r>
            <a:r>
              <a:rPr lang="en-US" sz="1800" b="1" i="1" dirty="0"/>
              <a:t>35</a:t>
            </a:r>
            <a:r>
              <a:rPr lang="en-US" sz="1800" i="1" dirty="0"/>
              <a:t>), Logical Address (Slide </a:t>
            </a:r>
            <a:r>
              <a:rPr lang="en-US" sz="1800" b="1" i="1" dirty="0"/>
              <a:t>42</a:t>
            </a:r>
            <a:r>
              <a:rPr lang="en-US" sz="1800" i="1" dirty="0"/>
              <a:t>), Physical Address (Slide </a:t>
            </a:r>
            <a:r>
              <a:rPr lang="en-US" sz="1800" b="1" i="1" dirty="0"/>
              <a:t>48</a:t>
            </a:r>
            <a:r>
              <a:rPr lang="en-US" sz="1800" i="1" dirty="0"/>
              <a:t>)</a:t>
            </a:r>
          </a:p>
          <a:p>
            <a:pPr fontAlgn="base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761B5F0-24F7-4AB1-9BE1-697E9012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157330"/>
            <a:ext cx="58674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94C61E-29D4-405F-B963-ABD52F36C533}"/>
              </a:ext>
            </a:extLst>
          </p:cNvPr>
          <p:cNvSpPr/>
          <p:nvPr/>
        </p:nvSpPr>
        <p:spPr>
          <a:xfrm>
            <a:off x="4667534" y="5693846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F6D20-EDB6-45F0-B924-8A2A01D533C5}"/>
              </a:ext>
            </a:extLst>
          </p:cNvPr>
          <p:cNvSpPr/>
          <p:nvPr/>
        </p:nvSpPr>
        <p:spPr>
          <a:xfrm>
            <a:off x="5061329" y="5692936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EFD46-CA40-44C5-B26E-CFC874449CEF}"/>
              </a:ext>
            </a:extLst>
          </p:cNvPr>
          <p:cNvSpPr/>
          <p:nvPr/>
        </p:nvSpPr>
        <p:spPr>
          <a:xfrm>
            <a:off x="5457114" y="5692936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83352-FB7D-4D26-932F-ED517FC36312}"/>
              </a:ext>
            </a:extLst>
          </p:cNvPr>
          <p:cNvSpPr/>
          <p:nvPr/>
        </p:nvSpPr>
        <p:spPr>
          <a:xfrm>
            <a:off x="5850909" y="5692936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64CE91-1D47-4620-A526-C267E0E956BC}"/>
              </a:ext>
            </a:extLst>
          </p:cNvPr>
          <p:cNvSpPr/>
          <p:nvPr/>
        </p:nvSpPr>
        <p:spPr>
          <a:xfrm>
            <a:off x="6246125" y="5689524"/>
            <a:ext cx="632347" cy="307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0A9EB-B624-4FC1-AA0F-B9AA03993C8A}"/>
              </a:ext>
            </a:extLst>
          </p:cNvPr>
          <p:cNvSpPr/>
          <p:nvPr/>
        </p:nvSpPr>
        <p:spPr>
          <a:xfrm>
            <a:off x="4667534" y="5689103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2FA158-8261-4961-801F-AED1E215C6EE}"/>
              </a:ext>
            </a:extLst>
          </p:cNvPr>
          <p:cNvSpPr/>
          <p:nvPr/>
        </p:nvSpPr>
        <p:spPr>
          <a:xfrm>
            <a:off x="5061329" y="5688193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51F0F4-7133-4211-8BD9-A7EA7669B5C3}"/>
              </a:ext>
            </a:extLst>
          </p:cNvPr>
          <p:cNvSpPr/>
          <p:nvPr/>
        </p:nvSpPr>
        <p:spPr>
          <a:xfrm>
            <a:off x="5457114" y="5688193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2855A5-2CC9-4538-BE31-FA4CEF42D92F}"/>
              </a:ext>
            </a:extLst>
          </p:cNvPr>
          <p:cNvSpPr/>
          <p:nvPr/>
        </p:nvSpPr>
        <p:spPr>
          <a:xfrm>
            <a:off x="5850909" y="5688193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B9B7C-352F-48A6-AB2B-2B708BB93A91}"/>
              </a:ext>
            </a:extLst>
          </p:cNvPr>
          <p:cNvSpPr/>
          <p:nvPr/>
        </p:nvSpPr>
        <p:spPr>
          <a:xfrm>
            <a:off x="6246125" y="5691605"/>
            <a:ext cx="632347" cy="307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4224E-20A9-4C04-9CC3-1F83B1FF18CC}"/>
              </a:ext>
            </a:extLst>
          </p:cNvPr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2A047-822D-410B-BB66-9E938BC2B707}"/>
              </a:ext>
            </a:extLst>
          </p:cNvPr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Logical and Physical Address – Same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F29FB-5D9B-4043-BA5C-2CB3286FD6B6}"/>
              </a:ext>
            </a:extLst>
          </p:cNvPr>
          <p:cNvSpPr txBox="1"/>
          <p:nvPr/>
        </p:nvSpPr>
        <p:spPr>
          <a:xfrm>
            <a:off x="9116704" y="1157330"/>
            <a:ext cx="3075296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IP Addresses – </a:t>
            </a:r>
            <a:r>
              <a:rPr lang="en-US" b="1" dirty="0"/>
              <a:t>Numbers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MAC Address – </a:t>
            </a:r>
            <a:r>
              <a:rPr lang="en-US" b="1" dirty="0"/>
              <a:t>Alphabets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2F144-FC60-4F46-BA35-873F628F7C97}"/>
              </a:ext>
            </a:extLst>
          </p:cNvPr>
          <p:cNvSpPr/>
          <p:nvPr/>
        </p:nvSpPr>
        <p:spPr>
          <a:xfrm>
            <a:off x="3623481" y="5513696"/>
            <a:ext cx="320722" cy="307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E32AC8-B49D-409A-8DD6-77FF5A4813B0}"/>
              </a:ext>
            </a:extLst>
          </p:cNvPr>
          <p:cNvSpPr/>
          <p:nvPr/>
        </p:nvSpPr>
        <p:spPr>
          <a:xfrm>
            <a:off x="3036627" y="1528549"/>
            <a:ext cx="2317928" cy="50945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C4CF5-D636-44AA-BA43-32ABF4F6C335}"/>
              </a:ext>
            </a:extLst>
          </p:cNvPr>
          <p:cNvSpPr txBox="1"/>
          <p:nvPr/>
        </p:nvSpPr>
        <p:spPr>
          <a:xfrm>
            <a:off x="2597316" y="568136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Sender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45D5B-73D7-442D-863A-77E72852F8F2}"/>
              </a:ext>
            </a:extLst>
          </p:cNvPr>
          <p:cNvSpPr txBox="1"/>
          <p:nvPr/>
        </p:nvSpPr>
        <p:spPr>
          <a:xfrm>
            <a:off x="2134253" y="2660665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Receiver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11B75-48A2-4A5B-9534-339505525BEC}"/>
              </a:ext>
            </a:extLst>
          </p:cNvPr>
          <p:cNvSpPr txBox="1"/>
          <p:nvPr/>
        </p:nvSpPr>
        <p:spPr>
          <a:xfrm>
            <a:off x="3998319" y="56272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F0E8B-14F9-402E-A585-B8EF1EBA4141}"/>
              </a:ext>
            </a:extLst>
          </p:cNvPr>
          <p:cNvSpPr txBox="1"/>
          <p:nvPr/>
        </p:nvSpPr>
        <p:spPr>
          <a:xfrm>
            <a:off x="3263615" y="42866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2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E9511-CD8F-4DF7-85B1-6456227BB716}"/>
              </a:ext>
            </a:extLst>
          </p:cNvPr>
          <p:cNvSpPr txBox="1"/>
          <p:nvPr/>
        </p:nvSpPr>
        <p:spPr>
          <a:xfrm>
            <a:off x="3201631" y="23535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3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CBAD-0232-4590-90D2-F5B851CF566B}"/>
              </a:ext>
            </a:extLst>
          </p:cNvPr>
          <p:cNvSpPr txBox="1"/>
          <p:nvPr/>
        </p:nvSpPr>
        <p:spPr>
          <a:xfrm>
            <a:off x="3845826" y="15285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4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1D3C49-50DB-44A8-8196-89052EF3833A}"/>
              </a:ext>
            </a:extLst>
          </p:cNvPr>
          <p:cNvSpPr txBox="1"/>
          <p:nvPr/>
        </p:nvSpPr>
        <p:spPr>
          <a:xfrm>
            <a:off x="4775092" y="28964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5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31C817-7F6A-4FB3-A58A-0E63EE278AC3}"/>
              </a:ext>
            </a:extLst>
          </p:cNvPr>
          <p:cNvCxnSpPr>
            <a:cxnSpLocks/>
          </p:cNvCxnSpPr>
          <p:nvPr/>
        </p:nvCxnSpPr>
        <p:spPr>
          <a:xfrm>
            <a:off x="5061329" y="3138985"/>
            <a:ext cx="56581" cy="232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EE585-574E-49B4-B07D-DAFC1C96A0F4}"/>
              </a:ext>
            </a:extLst>
          </p:cNvPr>
          <p:cNvSpPr txBox="1"/>
          <p:nvPr/>
        </p:nvSpPr>
        <p:spPr>
          <a:xfrm>
            <a:off x="4706203" y="5403021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    S      S      D</a:t>
            </a:r>
          </a:p>
        </p:txBody>
      </p:sp>
    </p:spTree>
    <p:extLst>
      <p:ext uri="{BB962C8B-B14F-4D97-AF65-F5344CB8AC3E}">
        <p14:creationId xmlns:p14="http://schemas.microsoft.com/office/powerpoint/2010/main" val="9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46 L 0.03203 -0.1 L 0.0483 -0.36574 L -0.02045 -0.41343 " pathEditMode="relative" ptsTypes="AAAA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" grpId="0" animBg="1"/>
      <p:bldP spid="8" grpId="1" animBg="1"/>
      <p:bldP spid="16" grpId="0" animBg="1"/>
      <p:bldP spid="16" grpId="1" animBg="1"/>
      <p:bldP spid="17" grpId="0"/>
      <p:bldP spid="19" grpId="0"/>
      <p:bldP spid="20" grpId="0"/>
      <p:bldP spid="21" grpId="0"/>
      <p:bldP spid="22" grpId="0"/>
      <p:bldP spid="23" grpId="0"/>
      <p:bldP spid="24" grpId="0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7">
            <a:extLst>
              <a:ext uri="{FF2B5EF4-FFF2-40B4-BE49-F238E27FC236}">
                <a16:creationId xmlns:a16="http://schemas.microsoft.com/office/drawing/2014/main" id="{E5FD263D-C221-4D7B-9492-57114E6F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53" y="1066799"/>
            <a:ext cx="6248400" cy="571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C676B58-2814-4BC8-99DC-4B65BEFACD07}"/>
              </a:ext>
            </a:extLst>
          </p:cNvPr>
          <p:cNvSpPr/>
          <p:nvPr/>
        </p:nvSpPr>
        <p:spPr>
          <a:xfrm>
            <a:off x="4263260" y="1162705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294846-1B4C-48CD-8560-8850F3B677C3}"/>
              </a:ext>
            </a:extLst>
          </p:cNvPr>
          <p:cNvSpPr/>
          <p:nvPr/>
        </p:nvSpPr>
        <p:spPr>
          <a:xfrm>
            <a:off x="4657055" y="1164176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E574AE3-C7AF-4B04-8A50-798A0C4CD18A}"/>
              </a:ext>
            </a:extLst>
          </p:cNvPr>
          <p:cNvSpPr/>
          <p:nvPr/>
        </p:nvSpPr>
        <p:spPr>
          <a:xfrm>
            <a:off x="4267662" y="1159294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95C5D-C64F-423E-92DE-C18FA3CFA8C7}"/>
              </a:ext>
            </a:extLst>
          </p:cNvPr>
          <p:cNvSpPr/>
          <p:nvPr/>
        </p:nvSpPr>
        <p:spPr>
          <a:xfrm>
            <a:off x="4661457" y="1158384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J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350424-A7CF-49F3-9E34-F07B53583A48}"/>
              </a:ext>
            </a:extLst>
          </p:cNvPr>
          <p:cNvSpPr/>
          <p:nvPr/>
        </p:nvSpPr>
        <p:spPr>
          <a:xfrm>
            <a:off x="4264727" y="1162705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171FA-03AE-4C44-ADFC-68E566D8A4F1}"/>
              </a:ext>
            </a:extLst>
          </p:cNvPr>
          <p:cNvSpPr/>
          <p:nvPr/>
        </p:nvSpPr>
        <p:spPr>
          <a:xfrm>
            <a:off x="4658522" y="1161795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CD6193-6C53-43B2-8711-6C512A1A52D6}"/>
              </a:ext>
            </a:extLst>
          </p:cNvPr>
          <p:cNvSpPr/>
          <p:nvPr/>
        </p:nvSpPr>
        <p:spPr>
          <a:xfrm>
            <a:off x="4266717" y="1161234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51B2F4-3CD3-4595-AB7E-E11B7C97E9F7}"/>
              </a:ext>
            </a:extLst>
          </p:cNvPr>
          <p:cNvSpPr/>
          <p:nvPr/>
        </p:nvSpPr>
        <p:spPr>
          <a:xfrm>
            <a:off x="4660512" y="1162705"/>
            <a:ext cx="395785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9DC6B7-85F1-47DD-8E62-2CBA13CF0E20}"/>
              </a:ext>
            </a:extLst>
          </p:cNvPr>
          <p:cNvSpPr/>
          <p:nvPr/>
        </p:nvSpPr>
        <p:spPr>
          <a:xfrm>
            <a:off x="9148549" y="2080801"/>
            <a:ext cx="2941461" cy="30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4C61E-29D4-405F-B963-ABD52F36C533}"/>
              </a:ext>
            </a:extLst>
          </p:cNvPr>
          <p:cNvSpPr/>
          <p:nvPr/>
        </p:nvSpPr>
        <p:spPr>
          <a:xfrm>
            <a:off x="5054307" y="1162706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F6D20-EDB6-45F0-B924-8A2A01D533C5}"/>
              </a:ext>
            </a:extLst>
          </p:cNvPr>
          <p:cNvSpPr/>
          <p:nvPr/>
        </p:nvSpPr>
        <p:spPr>
          <a:xfrm>
            <a:off x="5448102" y="1161796"/>
            <a:ext cx="395785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EFD46-CA40-44C5-B26E-CFC874449CEF}"/>
              </a:ext>
            </a:extLst>
          </p:cNvPr>
          <p:cNvSpPr/>
          <p:nvPr/>
        </p:nvSpPr>
        <p:spPr>
          <a:xfrm>
            <a:off x="5843887" y="1161796"/>
            <a:ext cx="395785" cy="30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83352-FB7D-4D26-932F-ED517FC36312}"/>
              </a:ext>
            </a:extLst>
          </p:cNvPr>
          <p:cNvSpPr/>
          <p:nvPr/>
        </p:nvSpPr>
        <p:spPr>
          <a:xfrm>
            <a:off x="6237682" y="1161796"/>
            <a:ext cx="395785" cy="30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64CE91-1D47-4620-A526-C267E0E956BC}"/>
              </a:ext>
            </a:extLst>
          </p:cNvPr>
          <p:cNvSpPr/>
          <p:nvPr/>
        </p:nvSpPr>
        <p:spPr>
          <a:xfrm>
            <a:off x="6632898" y="1163146"/>
            <a:ext cx="632347" cy="307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4224E-20A9-4C04-9CC3-1F83B1FF18CC}"/>
              </a:ext>
            </a:extLst>
          </p:cNvPr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2A047-822D-410B-BB66-9E938BC2B707}"/>
              </a:ext>
            </a:extLst>
          </p:cNvPr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Autofit/>
          </a:bodyPr>
          <a:lstStyle/>
          <a:p>
            <a:r>
              <a:rPr lang="en-US" sz="3200" dirty="0"/>
              <a:t>Port, Logical &amp; Physical Address – Different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F29FB-5D9B-4043-BA5C-2CB3286FD6B6}"/>
              </a:ext>
            </a:extLst>
          </p:cNvPr>
          <p:cNvSpPr txBox="1"/>
          <p:nvPr/>
        </p:nvSpPr>
        <p:spPr>
          <a:xfrm>
            <a:off x="9127424" y="794193"/>
            <a:ext cx="3075296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Legend: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IP Addresses – </a:t>
            </a:r>
            <a:r>
              <a:rPr lang="en-US" sz="1400" b="1" dirty="0"/>
              <a:t>Numbers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MAC Address – </a:t>
            </a:r>
            <a:r>
              <a:rPr lang="en-US" sz="1400" b="1" dirty="0"/>
              <a:t>Capital Alphabets</a:t>
            </a:r>
          </a:p>
          <a:p>
            <a:pPr marL="285750" indent="-28575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Port Address</a:t>
            </a:r>
            <a:r>
              <a:rPr lang="en-US" sz="1400" b="1" dirty="0"/>
              <a:t> – Small Alphabets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C4CF5-D636-44AA-BA43-32ABF4F6C335}"/>
              </a:ext>
            </a:extLst>
          </p:cNvPr>
          <p:cNvSpPr txBox="1"/>
          <p:nvPr/>
        </p:nvSpPr>
        <p:spPr>
          <a:xfrm>
            <a:off x="2297068" y="584742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Sender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45D5B-73D7-442D-863A-77E72852F8F2}"/>
              </a:ext>
            </a:extLst>
          </p:cNvPr>
          <p:cNvSpPr txBox="1"/>
          <p:nvPr/>
        </p:nvSpPr>
        <p:spPr>
          <a:xfrm>
            <a:off x="8651062" y="5403021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Receiver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11B75-48A2-4A5B-9534-339505525BEC}"/>
              </a:ext>
            </a:extLst>
          </p:cNvPr>
          <p:cNvSpPr txBox="1"/>
          <p:nvPr/>
        </p:nvSpPr>
        <p:spPr>
          <a:xfrm>
            <a:off x="3595168" y="57912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F0E8B-14F9-402E-A585-B8EF1EBA4141}"/>
              </a:ext>
            </a:extLst>
          </p:cNvPr>
          <p:cNvSpPr txBox="1"/>
          <p:nvPr/>
        </p:nvSpPr>
        <p:spPr>
          <a:xfrm>
            <a:off x="2894970" y="43822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2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E9511-CD8F-4DF7-85B1-6456227BB716}"/>
              </a:ext>
            </a:extLst>
          </p:cNvPr>
          <p:cNvSpPr txBox="1"/>
          <p:nvPr/>
        </p:nvSpPr>
        <p:spPr>
          <a:xfrm>
            <a:off x="2831830" y="22910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3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CBAD-0232-4590-90D2-F5B851CF566B}"/>
              </a:ext>
            </a:extLst>
          </p:cNvPr>
          <p:cNvSpPr txBox="1"/>
          <p:nvPr/>
        </p:nvSpPr>
        <p:spPr>
          <a:xfrm>
            <a:off x="3496301" y="1403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4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1D3C49-50DB-44A8-8196-89052EF3833A}"/>
              </a:ext>
            </a:extLst>
          </p:cNvPr>
          <p:cNvSpPr txBox="1"/>
          <p:nvPr/>
        </p:nvSpPr>
        <p:spPr>
          <a:xfrm>
            <a:off x="4472096" y="287500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5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31C817-7F6A-4FB3-A58A-0E63EE278AC3}"/>
              </a:ext>
            </a:extLst>
          </p:cNvPr>
          <p:cNvCxnSpPr>
            <a:cxnSpLocks/>
          </p:cNvCxnSpPr>
          <p:nvPr/>
        </p:nvCxnSpPr>
        <p:spPr>
          <a:xfrm>
            <a:off x="4761081" y="3138985"/>
            <a:ext cx="56581" cy="232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EE585-574E-49B4-B07D-DAFC1C96A0F4}"/>
              </a:ext>
            </a:extLst>
          </p:cNvPr>
          <p:cNvSpPr txBox="1"/>
          <p:nvPr/>
        </p:nvSpPr>
        <p:spPr>
          <a:xfrm>
            <a:off x="4405955" y="5403021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    S      S      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40A226-BEF3-4324-8AE7-0B4C7557A395}"/>
              </a:ext>
            </a:extLst>
          </p:cNvPr>
          <p:cNvSpPr txBox="1"/>
          <p:nvPr/>
        </p:nvSpPr>
        <p:spPr>
          <a:xfrm>
            <a:off x="5389608" y="376968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6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276705-9165-43D9-A267-4CF22D94E1DF}"/>
              </a:ext>
            </a:extLst>
          </p:cNvPr>
          <p:cNvSpPr txBox="1"/>
          <p:nvPr/>
        </p:nvSpPr>
        <p:spPr>
          <a:xfrm>
            <a:off x="5964995" y="29543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9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5C757E-AEA2-4915-97D6-C99CB8E42E1B}"/>
              </a:ext>
            </a:extLst>
          </p:cNvPr>
          <p:cNvSpPr txBox="1"/>
          <p:nvPr/>
        </p:nvSpPr>
        <p:spPr>
          <a:xfrm>
            <a:off x="7185330" y="39149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8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7C75C-1A4E-49AD-937F-9AA47D3A7C95}"/>
              </a:ext>
            </a:extLst>
          </p:cNvPr>
          <p:cNvSpPr txBox="1"/>
          <p:nvPr/>
        </p:nvSpPr>
        <p:spPr>
          <a:xfrm>
            <a:off x="5510791" y="42736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7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E45191-DDE7-436C-9B8C-4781186D97FD}"/>
              </a:ext>
            </a:extLst>
          </p:cNvPr>
          <p:cNvSpPr txBox="1"/>
          <p:nvPr/>
        </p:nvSpPr>
        <p:spPr>
          <a:xfrm>
            <a:off x="6312356" y="54780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10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3EF5E4-64A1-4B2F-8887-1DDBC5E55094}"/>
              </a:ext>
            </a:extLst>
          </p:cNvPr>
          <p:cNvSpPr txBox="1"/>
          <p:nvPr/>
        </p:nvSpPr>
        <p:spPr>
          <a:xfrm>
            <a:off x="8193959" y="503368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latin typeface="Arial Black" panose="020B0A04020102020204" pitchFamily="34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A8C56-0A85-458E-B362-0BA900ACD39F}"/>
              </a:ext>
            </a:extLst>
          </p:cNvPr>
          <p:cNvSpPr/>
          <p:nvPr/>
        </p:nvSpPr>
        <p:spPr>
          <a:xfrm>
            <a:off x="3801407" y="6296639"/>
            <a:ext cx="931389" cy="371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– a</a:t>
            </a:r>
          </a:p>
          <a:p>
            <a:pPr algn="ctr"/>
            <a:r>
              <a:rPr lang="en-US" sz="1400" dirty="0"/>
              <a:t>Web – 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DFA49F-6367-4C5E-9C8F-DB3563C47B90}"/>
              </a:ext>
            </a:extLst>
          </p:cNvPr>
          <p:cNvSpPr/>
          <p:nvPr/>
        </p:nvSpPr>
        <p:spPr>
          <a:xfrm>
            <a:off x="7957568" y="6232222"/>
            <a:ext cx="931389" cy="371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– 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130EE6-905C-44C4-A3F8-85940DF15B7D}"/>
              </a:ext>
            </a:extLst>
          </p:cNvPr>
          <p:cNvCxnSpPr>
            <a:cxnSpLocks/>
          </p:cNvCxnSpPr>
          <p:nvPr/>
        </p:nvCxnSpPr>
        <p:spPr>
          <a:xfrm>
            <a:off x="6435574" y="3221237"/>
            <a:ext cx="197324" cy="132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BC3CC-D2F1-47F8-90B3-9AEC46984C46}"/>
              </a:ext>
            </a:extLst>
          </p:cNvPr>
          <p:cNvCxnSpPr>
            <a:cxnSpLocks/>
          </p:cNvCxnSpPr>
          <p:nvPr/>
        </p:nvCxnSpPr>
        <p:spPr>
          <a:xfrm flipH="1" flipV="1">
            <a:off x="5510792" y="3605330"/>
            <a:ext cx="71142" cy="266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5F2A75-282E-437D-8C51-3C0B44AAAE9E}"/>
              </a:ext>
            </a:extLst>
          </p:cNvPr>
          <p:cNvCxnSpPr>
            <a:cxnSpLocks/>
          </p:cNvCxnSpPr>
          <p:nvPr/>
        </p:nvCxnSpPr>
        <p:spPr>
          <a:xfrm flipH="1" flipV="1">
            <a:off x="6835911" y="3708280"/>
            <a:ext cx="397598" cy="297338"/>
          </a:xfrm>
          <a:prstGeom prst="straightConnector1">
            <a:avLst/>
          </a:prstGeom>
          <a:ln w="38100">
            <a:solidFill>
              <a:srgbClr val="13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A279F3-D743-43CF-9620-07463313289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105826" y="4458275"/>
            <a:ext cx="275930" cy="1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D31FBA-1857-4485-A2A4-A47935E41ABF}"/>
              </a:ext>
            </a:extLst>
          </p:cNvPr>
          <p:cNvCxnSpPr>
            <a:cxnSpLocks/>
          </p:cNvCxnSpPr>
          <p:nvPr/>
        </p:nvCxnSpPr>
        <p:spPr>
          <a:xfrm flipH="1" flipV="1">
            <a:off x="6693194" y="5033688"/>
            <a:ext cx="200567" cy="450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A45A5E4-5599-4B92-A6AA-3FECB4FC0BB8}"/>
              </a:ext>
            </a:extLst>
          </p:cNvPr>
          <p:cNvSpPr txBox="1"/>
          <p:nvPr/>
        </p:nvSpPr>
        <p:spPr>
          <a:xfrm>
            <a:off x="4289936" y="1444088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     S      S     D      S     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A474C4-B838-4DE7-8A03-F1780D02078E}"/>
              </a:ext>
            </a:extLst>
          </p:cNvPr>
          <p:cNvSpPr/>
          <p:nvPr/>
        </p:nvSpPr>
        <p:spPr>
          <a:xfrm>
            <a:off x="3067050" y="5648325"/>
            <a:ext cx="429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E52CE2-0650-4CE0-ACCC-8F94E8CCF8DD}"/>
              </a:ext>
            </a:extLst>
          </p:cNvPr>
          <p:cNvSpPr/>
          <p:nvPr/>
        </p:nvSpPr>
        <p:spPr>
          <a:xfrm>
            <a:off x="4806324" y="3487051"/>
            <a:ext cx="429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E684BE-307D-4700-9A40-C67F6EC37041}"/>
              </a:ext>
            </a:extLst>
          </p:cNvPr>
          <p:cNvSpPr/>
          <p:nvPr/>
        </p:nvSpPr>
        <p:spPr>
          <a:xfrm>
            <a:off x="6929551" y="3102983"/>
            <a:ext cx="429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82BC5D-67C0-4983-A575-2FBEB711CFCF}"/>
              </a:ext>
            </a:extLst>
          </p:cNvPr>
          <p:cNvSpPr/>
          <p:nvPr/>
        </p:nvSpPr>
        <p:spPr>
          <a:xfrm>
            <a:off x="6364226" y="4545297"/>
            <a:ext cx="429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185 L 0.03477 -0.11157 L 0.05039 -0.36713 L 0.14492 -0.31296 " pathEditMode="relative" rAng="0" ptsTypes="AAAA">
                                      <p:cBhvr>
                                        <p:cTn id="1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185 L 0.17331 -0.05486 " pathEditMode="relative" ptsTypes="AA">
                                      <p:cBhvr>
                                        <p:cTn id="1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4571 0.2150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486 L 0.15404 0.12616 " pathEditMode="relative" ptsTypes="AA">
                                      <p:cBhvr>
                                        <p:cTn id="22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allAtOnce" animBg="1"/>
      <p:bldP spid="77" grpId="0" build="allAtOnce" animBg="1"/>
      <p:bldP spid="74" grpId="0" build="allAtOnce" animBg="1"/>
      <p:bldP spid="74" grpId="1" build="allAtOnce" animBg="1"/>
      <p:bldP spid="75" grpId="0" build="allAtOnce" animBg="1"/>
      <p:bldP spid="75" grpId="1" build="allAtOnce" animBg="1"/>
      <p:bldP spid="36" grpId="0" build="allAtOnce" animBg="1"/>
      <p:bldP spid="37" grpId="0" build="allAtOnce" animBg="1"/>
      <p:bldP spid="17" grpId="0"/>
      <p:bldP spid="19" grpId="0"/>
      <p:bldP spid="20" grpId="0"/>
      <p:bldP spid="21" grpId="0"/>
      <p:bldP spid="22" grpId="0"/>
      <p:bldP spid="23" grpId="0"/>
      <p:bldP spid="24" grpId="0"/>
      <p:bldP spid="41" grpId="0"/>
      <p:bldP spid="42" grpId="0"/>
      <p:bldP spid="43" grpId="0"/>
      <p:bldP spid="44" grpId="0"/>
      <p:bldP spid="45" grpId="0"/>
      <p:bldP spid="46" grpId="0"/>
      <p:bldP spid="3" grpId="0" animBg="1"/>
      <p:bldP spid="47" grpId="0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8" grpId="0" animBg="1"/>
      <p:bldP spid="78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Addressing –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C4E1-CFE8-4D3F-A571-639124A1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3237"/>
            <a:ext cx="10018713" cy="4637964"/>
          </a:xfrm>
        </p:spPr>
        <p:txBody>
          <a:bodyPr anchor="t"/>
          <a:lstStyle/>
          <a:p>
            <a:r>
              <a:rPr lang="en-US" dirty="0"/>
              <a:t>Although physical addresses change from hop to hop, logical and port addresses remain the same from the source to destination.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DC4BE-7581-43AC-963E-05A3D4FB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66" y="2090382"/>
            <a:ext cx="54864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05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775"/>
            <a:ext cx="9927155" cy="5245804"/>
          </a:xfrm>
        </p:spPr>
        <p:txBody>
          <a:bodyPr anchor="t">
            <a:normAutofit/>
          </a:bodyPr>
          <a:lstStyle/>
          <a:p>
            <a:pPr fontAlgn="base"/>
            <a:r>
              <a:rPr lang="en-US" b="1" dirty="0"/>
              <a:t>References</a:t>
            </a:r>
          </a:p>
          <a:p>
            <a:pPr lvl="1" fontAlgn="base"/>
            <a:r>
              <a:rPr lang="en-US" dirty="0"/>
              <a:t>[1] Chapter 2, The McGraw-Hill Companies, Inc.</a:t>
            </a:r>
            <a:endParaRPr lang="en-US" b="1" dirty="0"/>
          </a:p>
          <a:p>
            <a:pPr lvl="1" fontAlgn="base"/>
            <a:r>
              <a:rPr lang="en-US" dirty="0"/>
              <a:t>[2] Chapter 3,The McGraw-Hill Companies, Inc.</a:t>
            </a:r>
          </a:p>
          <a:p>
            <a:pPr lvl="1" fontAlgn="base"/>
            <a:r>
              <a:rPr lang="en-US" dirty="0"/>
              <a:t>[3] CCNA 1, CISCO.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/>
          <a:lstStyle/>
          <a:p>
            <a:r>
              <a:rPr lang="en-US" dirty="0"/>
              <a:t>All communications are governed by protocols</a:t>
            </a:r>
          </a:p>
          <a:p>
            <a:r>
              <a:rPr lang="en-US" dirty="0"/>
              <a:t>Protocols are the rules that communications will follow.</a:t>
            </a:r>
          </a:p>
          <a:p>
            <a:r>
              <a:rPr lang="en-US" dirty="0"/>
              <a:t>These rules will vary depending on the protocol.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8904B81-A9D5-4965-A222-993D7E1D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76833"/>
            <a:ext cx="5334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1027"/>
            <a:ext cx="10018713" cy="437017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Protocols must account for the following requirements: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An identified sender and receiver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Common language and grammar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Speed and timing of delivery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Confirmation or acknowledgment requirements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Common computer protocols must agree in: 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Message encoding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Message formatting and encapsulation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Message size, timing, delivery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AC5F-62FB-4822-BCB2-AD0BD9F0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Standards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EA4BAB7-F364-4F7E-A5F5-1491CE25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66" y="2732903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023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5856</TotalTime>
  <Words>2435</Words>
  <Application>Microsoft Office PowerPoint</Application>
  <PresentationFormat>Widescreen</PresentationFormat>
  <Paragraphs>658</Paragraphs>
  <Slides>67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Arial Black</vt:lpstr>
      <vt:lpstr>Calibri</vt:lpstr>
      <vt:lpstr>Corbel</vt:lpstr>
      <vt:lpstr>Wingdings</vt:lpstr>
      <vt:lpstr>Parallax</vt:lpstr>
      <vt:lpstr>Network Models &amp; Protocol Architectures</vt:lpstr>
      <vt:lpstr>Objectives</vt:lpstr>
      <vt:lpstr>Layering</vt:lpstr>
      <vt:lpstr>Layers: Sending a letter</vt:lpstr>
      <vt:lpstr>Benefits of using a layered model</vt:lpstr>
      <vt:lpstr>Protocols</vt:lpstr>
      <vt:lpstr>Protocols</vt:lpstr>
      <vt:lpstr>Protocols</vt:lpstr>
      <vt:lpstr>Standards</vt:lpstr>
      <vt:lpstr>Standards</vt:lpstr>
      <vt:lpstr>Standards</vt:lpstr>
      <vt:lpstr>Open Standards</vt:lpstr>
      <vt:lpstr>Internet Standards</vt:lpstr>
      <vt:lpstr>Internet Standards (Continued)</vt:lpstr>
      <vt:lpstr>Internet Standards (Continued)</vt:lpstr>
      <vt:lpstr>Electronic and Communications Standards</vt:lpstr>
      <vt:lpstr>Technology Independent Protocols</vt:lpstr>
      <vt:lpstr>Network Models &amp; Protocol Architectures</vt:lpstr>
      <vt:lpstr>Protocol Suites</vt:lpstr>
      <vt:lpstr>Protocol Suites</vt:lpstr>
      <vt:lpstr>OSI Model De Jure Standard</vt:lpstr>
      <vt:lpstr>OSI Model</vt:lpstr>
      <vt:lpstr>OSI Model - Layers</vt:lpstr>
      <vt:lpstr>OSI Model - Layers</vt:lpstr>
      <vt:lpstr>An exchange using the OSI Model</vt:lpstr>
      <vt:lpstr>Application Layer</vt:lpstr>
      <vt:lpstr>Applications</vt:lpstr>
      <vt:lpstr>Examples: Application Layer Protocols</vt:lpstr>
      <vt:lpstr>Presentation Layer</vt:lpstr>
      <vt:lpstr>Presentation Layer</vt:lpstr>
      <vt:lpstr>Session Layer</vt:lpstr>
      <vt:lpstr>Session Layer</vt:lpstr>
      <vt:lpstr>Network Models &amp; Protocol Architectures</vt:lpstr>
      <vt:lpstr>Transport Layer</vt:lpstr>
      <vt:lpstr>Transport Layer</vt:lpstr>
      <vt:lpstr>Functions – Segmentation/Reassembly</vt:lpstr>
      <vt:lpstr>Function – Identification Using Port Address</vt:lpstr>
      <vt:lpstr>Function – Connection Control</vt:lpstr>
      <vt:lpstr>Function – Flow Control</vt:lpstr>
      <vt:lpstr>Function – Error Control</vt:lpstr>
      <vt:lpstr>Function – Multiplexing</vt:lpstr>
      <vt:lpstr>Network Layer</vt:lpstr>
      <vt:lpstr>Network Layer</vt:lpstr>
      <vt:lpstr>Network Layer – Logical Address</vt:lpstr>
      <vt:lpstr>Network Layer - Example</vt:lpstr>
      <vt:lpstr>Network Layer – Another Example</vt:lpstr>
      <vt:lpstr>Data Link Layer</vt:lpstr>
      <vt:lpstr>Data Link Layer Layer</vt:lpstr>
      <vt:lpstr>Hop-to-Hop Delivery</vt:lpstr>
      <vt:lpstr>Data Link Layer – Physical Address</vt:lpstr>
      <vt:lpstr>Physical Layer</vt:lpstr>
      <vt:lpstr>Physical Layer</vt:lpstr>
      <vt:lpstr>Physical Layer</vt:lpstr>
      <vt:lpstr>Summary of OSI Layers</vt:lpstr>
      <vt:lpstr>Network Models &amp; Protocol Architectures</vt:lpstr>
      <vt:lpstr>TCP/IP Model De Facto Standard</vt:lpstr>
      <vt:lpstr>TCP/IP Model</vt:lpstr>
      <vt:lpstr>TCP/IP Encapsulation and PDU</vt:lpstr>
      <vt:lpstr>TCP/IP and Other Models</vt:lpstr>
      <vt:lpstr>Addressing in Networking</vt:lpstr>
      <vt:lpstr>Addressing - Summary</vt:lpstr>
      <vt:lpstr>Relationship of layers and address in TCP/IP</vt:lpstr>
      <vt:lpstr>Addresses</vt:lpstr>
      <vt:lpstr>Logical and Physical Address – Same Network</vt:lpstr>
      <vt:lpstr>Port, Logical &amp; Physical Address – Different Network</vt:lpstr>
      <vt:lpstr>Addressing – Review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Arif Shakil</cp:lastModifiedBy>
  <cp:revision>184</cp:revision>
  <dcterms:created xsi:type="dcterms:W3CDTF">2020-06-17T13:03:26Z</dcterms:created>
  <dcterms:modified xsi:type="dcterms:W3CDTF">2020-06-25T13:50:19Z</dcterms:modified>
</cp:coreProperties>
</file>