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2E2"/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 autoAdjust="0"/>
    <p:restoredTop sz="86378" autoAdjust="0"/>
  </p:normalViewPr>
  <p:slideViewPr>
    <p:cSldViewPr snapToGrid="0">
      <p:cViewPr varScale="1">
        <p:scale>
          <a:sx n="83" d="100"/>
          <a:sy n="83" d="100"/>
        </p:scale>
        <p:origin x="96" y="14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577E98-6AF2-436A-A9F4-AD8F688C73C8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8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C5951A-D523-459F-AD1A-85061CE46763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4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4CC102-60CF-4812-84BD-DAE075A6FB8D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4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3AF553-3A80-4579-A9E1-E16A40B8081E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8F00FC-0801-4667-BEED-CC71258E8DDC}" type="slidenum">
              <a:rPr lang="en-US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8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48F1A5-6036-4BC6-8737-A5EEE6E6B86A}" type="slidenum">
              <a:rPr lang="en-US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8FCAB0-E1E7-4148-957A-ABF3892A7416}" type="slidenum">
              <a:rPr lang="en-US" altLang="en-US" sz="13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09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7D9065-B807-43B3-AB59-E5B8D5B14414}" type="slidenum">
              <a:rPr lang="en-US" altLang="en-US" sz="13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42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B63960-B01D-483B-B917-E23C603AA5E8}" type="slidenum">
              <a:rPr lang="en-US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73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E8F964-1748-4C0D-86E1-D3543D2742C0}" type="slidenum">
              <a:rPr lang="en-US" altLang="en-US" sz="13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267358-8783-4469-AF23-4EA228291766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98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A7635C-4C60-458A-9583-2AE641AA2E58}" type="slidenum">
              <a:rPr lang="en-US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4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56F1D1-1F08-462E-8FC7-00699051BAED}" type="slidenum">
              <a:rPr lang="en-US" altLang="en-US" sz="13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32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0BC7CE-4AC7-40BD-A024-BF4D4AD2E2F3}" type="slidenum">
              <a:rPr lang="en-US" altLang="en-US" sz="13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31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0FB47F-E939-4C30-80F9-854135FC1017}" type="slidenum">
              <a:rPr lang="en-US" altLang="en-US" sz="13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57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B4D07-381B-410A-BC37-B85E847925E4}" type="slidenum">
              <a:rPr lang="en-US" altLang="en-US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0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6031F8-0053-417C-B7D1-48338C7E929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8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8C8599-E2F4-41A6-8E19-0E6AAAA9D879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6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9D10E5-0A6A-4384-8B10-9FE7ED09F68C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9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413A01-11ED-4C74-88AB-231115069E3D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1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DDCC21-03C4-4F4E-AFDF-C3F284C82FA8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2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18D5BD-AC96-450C-B03E-BD2B390D68F3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0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DABB5C-FDDD-4F42-9DEB-F590187EBD6D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5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F9025-9BD4-4685-9E49-D7AE0BC5D1C4}" type="datetime1">
              <a:rPr lang="en-US" altLang="en-US"/>
              <a:pPr>
                <a:defRPr/>
              </a:pPr>
              <a:t>7/1/2020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9E91D940-F714-4B83-B1F3-FD4FC33AA6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9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BF717-4DE9-4866-AD60-557E64B6FD2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Layer (Electronic Mail &amp;</a:t>
            </a:r>
            <a:r>
              <a:rPr lang="en-US" dirty="0" smtClean="0"/>
              <a:t>DNS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4 </a:t>
            </a:r>
            <a:r>
              <a:rPr lang="en-US" dirty="0"/>
              <a:t>| Part 1 of 4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255588"/>
            <a:ext cx="7772400" cy="893762"/>
          </a:xfrm>
        </p:spPr>
        <p:txBody>
          <a:bodyPr/>
          <a:lstStyle/>
          <a:p>
            <a:r>
              <a:rPr lang="en-US" altLang="en-US" smtClean="0"/>
              <a:t>Mail access protocols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05026" y="3462056"/>
            <a:ext cx="7381875" cy="2209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solidFill>
                  <a:srgbClr val="CC0000"/>
                </a:solidFill>
              </a:rPr>
              <a:t>SMTP:</a:t>
            </a:r>
            <a:r>
              <a:rPr lang="en-US" altLang="en-US" sz="2400" dirty="0"/>
              <a:t> delivery/storage to receiver</a:t>
            </a:r>
            <a:r>
              <a:rPr lang="ja-JP" altLang="en-US" sz="2400" dirty="0"/>
              <a:t>’</a:t>
            </a:r>
            <a:r>
              <a:rPr lang="en-US" altLang="ja-JP" sz="2400" dirty="0"/>
              <a:t>s server</a:t>
            </a:r>
          </a:p>
          <a:p>
            <a:r>
              <a:rPr lang="en-US" altLang="en-US" sz="2400" dirty="0"/>
              <a:t>mail access protocol: retrieval from server</a:t>
            </a:r>
          </a:p>
          <a:p>
            <a:pPr lvl="1"/>
            <a:r>
              <a:rPr lang="en-US" altLang="en-US" sz="2200" dirty="0">
                <a:solidFill>
                  <a:srgbClr val="CC0000"/>
                </a:solidFill>
              </a:rPr>
              <a:t>POP:</a:t>
            </a:r>
            <a:r>
              <a:rPr lang="en-US" altLang="en-US" sz="2200" dirty="0"/>
              <a:t> Post Office Protocol [RFC 1939]: authorization, download </a:t>
            </a:r>
          </a:p>
          <a:p>
            <a:pPr lvl="1"/>
            <a:r>
              <a:rPr lang="en-US" altLang="en-US" sz="2200" dirty="0">
                <a:solidFill>
                  <a:srgbClr val="CC0000"/>
                </a:solidFill>
              </a:rPr>
              <a:t>IMAP:</a:t>
            </a:r>
            <a:r>
              <a:rPr lang="en-US" altLang="en-US" sz="2200" dirty="0"/>
              <a:t> Internet Mail Access Protocol [RFC 1730]: more features, including manipulation of stored messages on server</a:t>
            </a:r>
          </a:p>
          <a:p>
            <a:pPr lvl="1"/>
            <a:r>
              <a:rPr lang="en-US" altLang="en-US" sz="2200" dirty="0">
                <a:solidFill>
                  <a:srgbClr val="CC0000"/>
                </a:solidFill>
              </a:rPr>
              <a:t>HTTP:</a:t>
            </a:r>
            <a:r>
              <a:rPr lang="en-US" altLang="en-US" sz="2200" dirty="0"/>
              <a:t> Web based(Gmail, Hotmail, Yahoo! Mail, etc.)</a:t>
            </a:r>
          </a:p>
          <a:p>
            <a:pPr lvl="1"/>
            <a:endParaRPr lang="en-US" altLang="en-US" sz="2200" dirty="0"/>
          </a:p>
        </p:txBody>
      </p:sp>
      <p:pic>
        <p:nvPicPr>
          <p:cNvPr id="215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36650"/>
            <a:ext cx="91440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131764"/>
            <a:ext cx="7772400" cy="968375"/>
          </a:xfrm>
        </p:spPr>
        <p:txBody>
          <a:bodyPr/>
          <a:lstStyle/>
          <a:p>
            <a:r>
              <a:rPr lang="en-US" altLang="en-US" dirty="0"/>
              <a:t>POP3 protocol (Port 110)</a:t>
            </a:r>
            <a:endParaRPr lang="en-US" altLang="en-US" dirty="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3426" y="1104900"/>
            <a:ext cx="3971925" cy="4648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300" b="1" i="1" dirty="0">
                <a:solidFill>
                  <a:srgbClr val="CC0000"/>
                </a:solidFill>
              </a:rPr>
              <a:t>A</a:t>
            </a:r>
            <a:r>
              <a:rPr lang="en-US" altLang="en-US" sz="2300" b="1" i="1" dirty="0" smtClean="0">
                <a:solidFill>
                  <a:srgbClr val="CC0000"/>
                </a:solidFill>
              </a:rPr>
              <a:t>uthorization </a:t>
            </a:r>
            <a:r>
              <a:rPr lang="en-US" altLang="en-US" sz="2300" b="1" i="1" dirty="0" smtClean="0">
                <a:solidFill>
                  <a:srgbClr val="CC0000"/>
                </a:solidFill>
              </a:rPr>
              <a:t>phase</a:t>
            </a:r>
          </a:p>
          <a:p>
            <a:r>
              <a:rPr lang="en-US" altLang="en-US" sz="2000" dirty="0"/>
              <a:t>client commands: 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user:</a:t>
            </a:r>
            <a:r>
              <a:rPr lang="en-US" altLang="en-US" sz="2000" dirty="0"/>
              <a:t> declare username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pass:</a:t>
            </a:r>
            <a:r>
              <a:rPr lang="en-US" altLang="en-US" sz="2000" dirty="0"/>
              <a:t> password</a:t>
            </a:r>
          </a:p>
          <a:p>
            <a:r>
              <a:rPr lang="en-US" altLang="en-US" sz="2000" dirty="0"/>
              <a:t>server responses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</a:rPr>
              <a:t>+OK / -ERR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300" b="1" i="1" dirty="0">
                <a:solidFill>
                  <a:srgbClr val="CC0000"/>
                </a:solidFill>
              </a:rPr>
              <a:t>T</a:t>
            </a:r>
            <a:r>
              <a:rPr lang="en-US" altLang="en-US" sz="2300" b="1" i="1" dirty="0" smtClean="0">
                <a:solidFill>
                  <a:srgbClr val="CC0000"/>
                </a:solidFill>
              </a:rPr>
              <a:t>ransaction/update phase</a:t>
            </a:r>
            <a:endParaRPr lang="en-US" altLang="en-US" sz="23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client</a:t>
            </a:r>
            <a:r>
              <a:rPr lang="en-US" altLang="en-US" sz="2400" dirty="0">
                <a:solidFill>
                  <a:schemeClr val="tx2"/>
                </a:solidFill>
              </a:rPr>
              <a:t>: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download-&amp;-keep/delete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list:</a:t>
            </a:r>
            <a:r>
              <a:rPr lang="en-US" altLang="en-US" sz="2000" dirty="0"/>
              <a:t> list message # &amp; size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retr</a:t>
            </a:r>
            <a:r>
              <a:rPr lang="en-US" altLang="en-US" sz="2000" b="1" dirty="0">
                <a:latin typeface="Courier New" panose="02070309020205020404" pitchFamily="49" charset="0"/>
              </a:rPr>
              <a:t>:</a:t>
            </a:r>
            <a:r>
              <a:rPr lang="en-US" altLang="en-US" sz="2000" dirty="0"/>
              <a:t> retrieve message by number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dele:</a:t>
            </a:r>
            <a:r>
              <a:rPr lang="en-US" altLang="en-US" sz="2000" dirty="0"/>
              <a:t> delete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quit</a:t>
            </a:r>
          </a:p>
          <a:p>
            <a:pPr lvl="1"/>
            <a:r>
              <a:rPr lang="en-US" altLang="en-US" dirty="0"/>
              <a:t>After this, mails are deleted from the server.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864225" y="2309813"/>
            <a:ext cx="432435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</a:t>
            </a:r>
            <a:r>
              <a:rPr lang="en-US" altLang="en-US" sz="1800" b="1">
                <a:latin typeface="Courier New" panose="02070309020205020404" pitchFamily="49" charset="0"/>
              </a:rPr>
              <a:t>C: list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1 498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2 912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C: retr 1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&lt;message 1 contents&gt;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C: dele 1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C: retr 2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&lt;message 1 contents&gt;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C: dele 2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C: quit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S: +OK </a:t>
            </a:r>
            <a:r>
              <a:rPr lang="en-US" altLang="en-US" sz="1400" b="1">
                <a:latin typeface="Courier New" panose="02070309020205020404" pitchFamily="49" charset="0"/>
              </a:rPr>
              <a:t>POP3 server signing off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6513513" y="648425"/>
            <a:ext cx="3981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S: +OK POP3 server ready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C: user bob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S: +OK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C: pass hungry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S: +OK</a:t>
            </a:r>
            <a:r>
              <a:rPr lang="en-US" altLang="en-US" sz="1400" b="1" dirty="0">
                <a:latin typeface="Courier New" panose="02070309020205020404" pitchFamily="49" charset="0"/>
              </a:rPr>
              <a:t> user successfully logged on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61" name="Freeform 11"/>
          <p:cNvSpPr>
            <a:spLocks/>
          </p:cNvSpPr>
          <p:nvPr/>
        </p:nvSpPr>
        <p:spPr bwMode="auto">
          <a:xfrm>
            <a:off x="6496051" y="905601"/>
            <a:ext cx="371475" cy="1457325"/>
          </a:xfrm>
          <a:custGeom>
            <a:avLst/>
            <a:gdLst>
              <a:gd name="T0" fmla="*/ 2147483646 w 234"/>
              <a:gd name="T1" fmla="*/ 0 h 918"/>
              <a:gd name="T2" fmla="*/ 0 w 234"/>
              <a:gd name="T3" fmla="*/ 0 h 918"/>
              <a:gd name="T4" fmla="*/ 0 w 234"/>
              <a:gd name="T5" fmla="*/ 2147483646 h 918"/>
              <a:gd name="T6" fmla="*/ 2147483646 w 234"/>
              <a:gd name="T7" fmla="*/ 2147483646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4894263" y="1262064"/>
            <a:ext cx="1516062" cy="1873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Freeform 14"/>
          <p:cNvSpPr>
            <a:spLocks/>
          </p:cNvSpPr>
          <p:nvPr/>
        </p:nvSpPr>
        <p:spPr bwMode="auto">
          <a:xfrm>
            <a:off x="6497639" y="2428876"/>
            <a:ext cx="371475" cy="3895725"/>
          </a:xfrm>
          <a:custGeom>
            <a:avLst/>
            <a:gdLst>
              <a:gd name="T0" fmla="*/ 2147483646 w 234"/>
              <a:gd name="T1" fmla="*/ 0 h 918"/>
              <a:gd name="T2" fmla="*/ 0 w 234"/>
              <a:gd name="T3" fmla="*/ 0 h 918"/>
              <a:gd name="T4" fmla="*/ 0 w 234"/>
              <a:gd name="T5" fmla="*/ 2147483646 h 918"/>
              <a:gd name="T6" fmla="*/ 2147483646 w 234"/>
              <a:gd name="T7" fmla="*/ 2147483646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5557839" y="3429001"/>
            <a:ext cx="852487" cy="5127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93689"/>
            <a:ext cx="7772400" cy="795337"/>
          </a:xfrm>
        </p:spPr>
        <p:txBody>
          <a:bodyPr/>
          <a:lstStyle/>
          <a:p>
            <a:r>
              <a:rPr lang="en-US" altLang="en-US" smtClean="0"/>
              <a:t>POP3 (more) and IMAP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4700" y="1343025"/>
            <a:ext cx="3810000" cy="48402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00"/>
                </a:solidFill>
              </a:rPr>
              <a:t>M</a:t>
            </a:r>
            <a:r>
              <a:rPr lang="en-US" altLang="en-US" b="1" i="1" dirty="0" smtClean="0">
                <a:solidFill>
                  <a:srgbClr val="CC0000"/>
                </a:solidFill>
              </a:rPr>
              <a:t>ore </a:t>
            </a:r>
            <a:r>
              <a:rPr lang="en-US" altLang="en-US" b="1" i="1" dirty="0" smtClean="0">
                <a:solidFill>
                  <a:srgbClr val="CC0000"/>
                </a:solidFill>
              </a:rPr>
              <a:t>about POP3</a:t>
            </a:r>
          </a:p>
          <a:p>
            <a:r>
              <a:rPr lang="en-US" altLang="en-US" sz="2400" dirty="0" smtClean="0"/>
              <a:t>Previous </a:t>
            </a:r>
            <a:r>
              <a:rPr lang="en-US" altLang="en-US" sz="2400" dirty="0"/>
              <a:t>example uses POP3 </a:t>
            </a:r>
            <a:r>
              <a:rPr lang="ja-JP" altLang="en-US" sz="2400" dirty="0"/>
              <a:t>“</a:t>
            </a:r>
            <a:r>
              <a:rPr lang="en-US" altLang="ja-JP" sz="2400" dirty="0"/>
              <a:t>download and delete</a:t>
            </a:r>
            <a:r>
              <a:rPr lang="ja-JP" altLang="en-US" sz="2400" dirty="0"/>
              <a:t>”</a:t>
            </a:r>
            <a:r>
              <a:rPr lang="en-US" altLang="ja-JP" sz="2400" dirty="0"/>
              <a:t> mode</a:t>
            </a:r>
          </a:p>
          <a:p>
            <a:pPr lvl="1"/>
            <a:r>
              <a:rPr lang="en-US" altLang="en-US" dirty="0" smtClean="0"/>
              <a:t>Bob cannot re-read e-mail if he changes client</a:t>
            </a:r>
          </a:p>
          <a:p>
            <a:r>
              <a:rPr lang="en-US" altLang="en-US" sz="2400" dirty="0"/>
              <a:t>POP3 </a:t>
            </a:r>
            <a:r>
              <a:rPr lang="ja-JP" altLang="en-US" sz="2400" dirty="0"/>
              <a:t>“</a:t>
            </a:r>
            <a:r>
              <a:rPr lang="en-US" altLang="ja-JP" sz="2400" dirty="0"/>
              <a:t>download-and-keep</a:t>
            </a:r>
            <a:r>
              <a:rPr lang="ja-JP" altLang="en-US" sz="2400" dirty="0"/>
              <a:t>”</a:t>
            </a:r>
            <a:r>
              <a:rPr lang="en-US" altLang="ja-JP" sz="2400" dirty="0"/>
              <a:t>: copies of messages on different clients</a:t>
            </a:r>
          </a:p>
          <a:p>
            <a:r>
              <a:rPr lang="en-US" altLang="en-US" sz="2400" dirty="0"/>
              <a:t>POP3 is stateless across sessions</a:t>
            </a:r>
          </a:p>
          <a:p>
            <a:pPr lvl="1"/>
            <a:r>
              <a:rPr lang="en-US" altLang="en-US" sz="2000" dirty="0"/>
              <a:t>But maintains state within one session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07100" y="1381125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CC0000"/>
                </a:solidFill>
              </a:rPr>
              <a:t>IMAP</a:t>
            </a:r>
          </a:p>
          <a:p>
            <a:r>
              <a:rPr lang="en-US" altLang="en-US" sz="2400" dirty="0" smtClean="0"/>
              <a:t>Keeps </a:t>
            </a:r>
            <a:r>
              <a:rPr lang="en-US" altLang="en-US" sz="2400" dirty="0"/>
              <a:t>all messages in one place: at server</a:t>
            </a:r>
          </a:p>
          <a:p>
            <a:r>
              <a:rPr lang="en-US" altLang="en-US" sz="2400" dirty="0" smtClean="0"/>
              <a:t>Allows </a:t>
            </a:r>
            <a:r>
              <a:rPr lang="en-US" altLang="en-US" sz="2400" dirty="0"/>
              <a:t>user to organize messages in folders</a:t>
            </a:r>
          </a:p>
          <a:p>
            <a:r>
              <a:rPr lang="en-US" altLang="en-US" sz="2400" dirty="0" smtClean="0"/>
              <a:t>Keeps </a:t>
            </a:r>
            <a:r>
              <a:rPr lang="en-US" altLang="en-US" sz="2400" dirty="0"/>
              <a:t>user state across sessions:</a:t>
            </a:r>
          </a:p>
          <a:p>
            <a:pPr lvl="1"/>
            <a:r>
              <a:rPr lang="en-US" altLang="en-US" dirty="0"/>
              <a:t>N</a:t>
            </a:r>
            <a:r>
              <a:rPr lang="en-US" altLang="en-US" dirty="0" smtClean="0"/>
              <a:t>ames </a:t>
            </a:r>
            <a:r>
              <a:rPr lang="en-US" altLang="en-US" dirty="0" smtClean="0"/>
              <a:t>of folders and mappings between message IDs and folder name</a:t>
            </a:r>
          </a:p>
          <a:p>
            <a:r>
              <a:rPr lang="en-US" altLang="en-US" sz="2400" dirty="0"/>
              <a:t>Can download components of messages</a:t>
            </a:r>
          </a:p>
        </p:txBody>
      </p:sp>
    </p:spTree>
    <p:extLst>
      <p:ext uri="{BB962C8B-B14F-4D97-AF65-F5344CB8AC3E}">
        <p14:creationId xmlns:p14="http://schemas.microsoft.com/office/powerpoint/2010/main" val="32688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5415" y="0"/>
            <a:ext cx="10018713" cy="1752599"/>
          </a:xfrm>
        </p:spPr>
        <p:txBody>
          <a:bodyPr/>
          <a:lstStyle/>
          <a:p>
            <a:r>
              <a:rPr lang="en-US" altLang="en-US" dirty="0" smtClean="0"/>
              <a:t>Chapter 2: </a:t>
            </a:r>
            <a:r>
              <a:rPr lang="en-US" altLang="en-US" dirty="0" smtClean="0"/>
              <a:t>Outline</a:t>
            </a:r>
            <a:endParaRPr lang="en-US" altLang="en-US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8974" y="1784935"/>
            <a:ext cx="6866681" cy="4648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P</a:t>
            </a:r>
            <a:r>
              <a:rPr lang="en-US" sz="2400" dirty="0" smtClean="0">
                <a:ea typeface="ＭＳ Ｐゴシック" charset="0"/>
              </a:rPr>
              <a:t>rinciples </a:t>
            </a:r>
            <a:r>
              <a:rPr lang="en-US" sz="2400" dirty="0">
                <a:ea typeface="ＭＳ Ｐゴシック" charset="0"/>
              </a:rPr>
              <a:t>of network applications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charset="0"/>
              </a:rPr>
              <a:t>Web </a:t>
            </a:r>
            <a:r>
              <a:rPr lang="en-US" sz="2400" dirty="0">
                <a:ea typeface="ＭＳ Ｐゴシック" charset="0"/>
              </a:rPr>
              <a:t>and HTTP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E</a:t>
            </a:r>
            <a:r>
              <a:rPr lang="en-US" sz="2400" dirty="0" smtClean="0">
                <a:ea typeface="ＭＳ Ｐゴシック" charset="0"/>
              </a:rPr>
              <a:t>lectronic </a:t>
            </a:r>
            <a:r>
              <a:rPr lang="en-US" sz="2400" dirty="0">
                <a:ea typeface="ＭＳ Ｐゴシック" charset="0"/>
              </a:rPr>
              <a:t>mail</a:t>
            </a:r>
          </a:p>
          <a:p>
            <a:pPr marL="738188" lvl="1" indent="-28733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charset="0"/>
              </a:rPr>
              <a:t>SMTP, POP3, IMAP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a typeface="ＭＳ Ｐゴシック" charset="0"/>
              </a:rPr>
              <a:t>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P2P </a:t>
            </a:r>
            <a:r>
              <a:rPr lang="en-US" altLang="en-US" sz="2400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V</a:t>
            </a:r>
            <a:r>
              <a:rPr lang="en-US" altLang="en-US" sz="2400" dirty="0" smtClean="0"/>
              <a:t>ideo </a:t>
            </a:r>
            <a:r>
              <a:rPr lang="en-US" altLang="en-US" sz="2400" dirty="0"/>
              <a:t>streaming and content distribution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ocket </a:t>
            </a:r>
            <a:r>
              <a:rPr lang="en-US" altLang="en-US" sz="2400" dirty="0"/>
              <a:t>programming with UDP and TCP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CC0000"/>
              </a:solidFill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1625"/>
            <a:ext cx="7772400" cy="914400"/>
          </a:xfrm>
        </p:spPr>
        <p:txBody>
          <a:bodyPr/>
          <a:lstStyle/>
          <a:p>
            <a:r>
              <a:rPr lang="en-US" altLang="en-US" b="1" dirty="0"/>
              <a:t>DNS: domain name system</a:t>
            </a:r>
            <a:endParaRPr lang="en-US" altLang="en-US" b="1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395553"/>
            <a:ext cx="381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000099"/>
                </a:solidFill>
              </a:rPr>
              <a:t>People</a:t>
            </a:r>
            <a:r>
              <a:rPr lang="en-US" altLang="en-US" sz="2400" i="1" dirty="0">
                <a:solidFill>
                  <a:srgbClr val="000099"/>
                </a:solidFill>
              </a:rPr>
              <a:t>:</a:t>
            </a:r>
            <a:r>
              <a:rPr lang="en-US" altLang="en-US" sz="2400" dirty="0"/>
              <a:t> many identifiers:</a:t>
            </a:r>
          </a:p>
          <a:p>
            <a:pPr lvl="1"/>
            <a:r>
              <a:rPr lang="en-US" altLang="en-US" dirty="0" smtClean="0"/>
              <a:t>SSN, name, passport #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99"/>
                </a:solidFill>
              </a:rPr>
              <a:t>Internet hosts, routers:</a:t>
            </a:r>
          </a:p>
          <a:p>
            <a:pPr lvl="1"/>
            <a:r>
              <a:rPr lang="en-US" altLang="en-US" dirty="0" smtClean="0"/>
              <a:t>IP address (32 bit) - used for addressing datagrams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e.g., www.yahoo.com - used by humans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u="sng" dirty="0">
                <a:solidFill>
                  <a:srgbClr val="CC0000"/>
                </a:solidFill>
              </a:rPr>
              <a:t>Q: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How </a:t>
            </a:r>
            <a:r>
              <a:rPr lang="en-US" altLang="en-US" sz="2400" dirty="0"/>
              <a:t>to map between IP address and name, and vice versa ?</a:t>
            </a:r>
          </a:p>
        </p:txBody>
      </p:sp>
      <p:sp>
        <p:nvSpPr>
          <p:cNvPr id="169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489076"/>
            <a:ext cx="4283075" cy="50069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CC0000"/>
                </a:solidFill>
              </a:rPr>
              <a:t>Domain Name System:</a:t>
            </a:r>
          </a:p>
          <a:p>
            <a:r>
              <a:rPr lang="en-US" altLang="en-US" sz="2400" i="1" dirty="0" smtClean="0">
                <a:solidFill>
                  <a:srgbClr val="000099"/>
                </a:solidFill>
              </a:rPr>
              <a:t>Distributed </a:t>
            </a:r>
            <a:r>
              <a:rPr lang="en-US" altLang="en-US" sz="2400" i="1" dirty="0">
                <a:solidFill>
                  <a:srgbClr val="000099"/>
                </a:solidFill>
              </a:rPr>
              <a:t>database</a:t>
            </a:r>
            <a:r>
              <a:rPr lang="en-US" altLang="en-US" sz="2400" dirty="0"/>
              <a:t> implemented in hierarchy of many </a:t>
            </a:r>
            <a:r>
              <a:rPr lang="en-US" altLang="en-US" sz="2400" i="1" dirty="0">
                <a:solidFill>
                  <a:srgbClr val="000099"/>
                </a:solidFill>
              </a:rPr>
              <a:t>name servers</a:t>
            </a:r>
            <a:endParaRPr lang="en-US" altLang="en-US" sz="2400" dirty="0">
              <a:solidFill>
                <a:srgbClr val="000099"/>
              </a:solidFill>
            </a:endParaRPr>
          </a:p>
          <a:p>
            <a:r>
              <a:rPr lang="en-US" altLang="en-US" sz="2400" i="1" dirty="0" smtClean="0">
                <a:solidFill>
                  <a:srgbClr val="000099"/>
                </a:solidFill>
              </a:rPr>
              <a:t>Application-layer </a:t>
            </a:r>
            <a:r>
              <a:rPr lang="en-US" altLang="en-US" sz="2400" i="1" dirty="0">
                <a:solidFill>
                  <a:srgbClr val="000099"/>
                </a:solidFill>
              </a:rPr>
              <a:t>protocol:</a:t>
            </a:r>
            <a:r>
              <a:rPr lang="en-US" altLang="en-US" sz="2400" dirty="0"/>
              <a:t> hosts, name servers communicate to </a:t>
            </a:r>
            <a:r>
              <a:rPr lang="en-US" altLang="en-US" sz="2400" i="1" dirty="0">
                <a:solidFill>
                  <a:srgbClr val="000099"/>
                </a:solidFill>
              </a:rPr>
              <a:t>resolve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names (address/name translation)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Note</a:t>
            </a:r>
            <a:r>
              <a:rPr lang="en-US" altLang="en-US" sz="2200" dirty="0"/>
              <a:t>: core Internet function, implemented as application-layer protocol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Complexity </a:t>
            </a:r>
            <a:r>
              <a:rPr lang="en-US" altLang="en-US" sz="2200" dirty="0"/>
              <a:t>at network</a:t>
            </a:r>
            <a:r>
              <a:rPr lang="ja-JP" altLang="en-US" sz="2200" dirty="0"/>
              <a:t>’</a:t>
            </a:r>
            <a:r>
              <a:rPr lang="en-US" altLang="ja-JP" sz="2200" dirty="0"/>
              <a:t>s </a:t>
            </a:r>
            <a:r>
              <a:rPr lang="ja-JP" altLang="en-US" sz="2200" dirty="0"/>
              <a:t>“</a:t>
            </a:r>
            <a:r>
              <a:rPr lang="en-US" altLang="ja-JP" sz="2200" dirty="0"/>
              <a:t>edge</a:t>
            </a:r>
            <a:r>
              <a:rPr lang="ja-JP" altLang="en-US" sz="2200" dirty="0"/>
              <a:t>”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227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1625"/>
            <a:ext cx="7772400" cy="914400"/>
          </a:xfrm>
        </p:spPr>
        <p:txBody>
          <a:bodyPr/>
          <a:lstStyle/>
          <a:p>
            <a:r>
              <a:rPr lang="en-US" altLang="en-US" b="1" dirty="0"/>
              <a:t>DNS: How does it work?</a:t>
            </a:r>
            <a:endParaRPr lang="en-US" altLang="en-US" b="1" dirty="0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1210363"/>
            <a:ext cx="8129587" cy="4951413"/>
          </a:xfrm>
        </p:spPr>
        <p:txBody>
          <a:bodyPr>
            <a:normAutofit/>
          </a:bodyPr>
          <a:lstStyle/>
          <a:p>
            <a:pPr marL="457200" indent="-457200">
              <a:buFont typeface="Comic Sans MS" panose="030F0702030302020204" pitchFamily="66" charset="0"/>
              <a:buAutoNum type="arabicPeriod"/>
            </a:pPr>
            <a:r>
              <a:rPr lang="en-US" altLang="en-US" sz="2200" dirty="0"/>
              <a:t>The user machine runs the client side of the DNS application.</a:t>
            </a:r>
          </a:p>
          <a:p>
            <a:pPr marL="457200" indent="-457200">
              <a:buFont typeface="Comic Sans MS" panose="030F0702030302020204" pitchFamily="66" charset="0"/>
              <a:buAutoNum type="arabicPeriod"/>
            </a:pPr>
            <a:r>
              <a:rPr lang="en-US" altLang="en-US" sz="2200" dirty="0"/>
              <a:t>The browser extracts the hostname, www.someschool.edu, from the URL and passes the hostname to the client side of the DNS application.</a:t>
            </a:r>
          </a:p>
          <a:p>
            <a:pPr marL="457200" indent="-457200">
              <a:buFont typeface="Comic Sans MS" panose="030F0702030302020204" pitchFamily="66" charset="0"/>
              <a:buAutoNum type="arabicPeriod"/>
            </a:pPr>
            <a:r>
              <a:rPr lang="en-US" altLang="en-US" sz="2200" dirty="0"/>
              <a:t>The DNS client sends a query containing the hostname to a DNS server.</a:t>
            </a:r>
          </a:p>
          <a:p>
            <a:pPr marL="457200" indent="-457200">
              <a:buFont typeface="Comic Sans MS" panose="030F0702030302020204" pitchFamily="66" charset="0"/>
              <a:buAutoNum type="arabicPeriod"/>
            </a:pPr>
            <a:r>
              <a:rPr lang="en-US" altLang="en-US" sz="2200" dirty="0"/>
              <a:t>The DNS client eventually receives a reply, which includes the IP address for the hostname.</a:t>
            </a:r>
          </a:p>
          <a:p>
            <a:pPr marL="457200" indent="-457200">
              <a:buFont typeface="Comic Sans MS" panose="030F0702030302020204" pitchFamily="66" charset="0"/>
              <a:buAutoNum type="arabicPeriod"/>
            </a:pPr>
            <a:r>
              <a:rPr lang="en-US" altLang="en-US" sz="2200" dirty="0"/>
              <a:t>Once the browser receives the IP address from DNS, it can initiate a TCP connection to the</a:t>
            </a:r>
            <a:br>
              <a:rPr lang="en-US" altLang="en-US" sz="2200" dirty="0"/>
            </a:br>
            <a:r>
              <a:rPr lang="en-US" altLang="en-US" sz="2200" dirty="0"/>
              <a:t>HTTP server process located at port 80 at that IP address</a:t>
            </a:r>
          </a:p>
        </p:txBody>
      </p:sp>
    </p:spTree>
    <p:extLst>
      <p:ext uri="{BB962C8B-B14F-4D97-AF65-F5344CB8AC3E}">
        <p14:creationId xmlns:p14="http://schemas.microsoft.com/office/powerpoint/2010/main" val="38558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7475"/>
            <a:ext cx="7772400" cy="1143000"/>
          </a:xfrm>
        </p:spPr>
        <p:txBody>
          <a:bodyPr/>
          <a:lstStyle/>
          <a:p>
            <a:r>
              <a:rPr lang="en-US" altLang="en-US" b="1" dirty="0"/>
              <a:t>DNS: services, structure </a:t>
            </a:r>
            <a:endParaRPr lang="en-US" altLang="en-US" b="1" dirty="0" smtClean="0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3668" y="2648977"/>
            <a:ext cx="4191000" cy="22637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 smtClean="0"/>
              <a:t>Load distribution: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 smtClean="0"/>
              <a:t>Replicated </a:t>
            </a:r>
            <a:r>
              <a:rPr lang="en-US" altLang="en-US" sz="2000" dirty="0"/>
              <a:t>Web/Mail servers: many IPs correspond to one name</a:t>
            </a:r>
          </a:p>
          <a:p>
            <a:pPr lvl="1">
              <a:defRPr/>
            </a:pPr>
            <a:r>
              <a:rPr lang="en-US" altLang="en-US" sz="2000" dirty="0" smtClean="0"/>
              <a:t>Follows </a:t>
            </a:r>
            <a:r>
              <a:rPr lang="en-US" altLang="en-US" sz="2000" dirty="0"/>
              <a:t>round robin method when distributing IP to user</a:t>
            </a:r>
          </a:p>
          <a:p>
            <a:pPr marL="457200" lvl="1" indent="0">
              <a:buNone/>
              <a:defRPr/>
            </a:pPr>
            <a:endParaRPr lang="en-US" altLang="en-US" sz="2000" i="1" dirty="0">
              <a:solidFill>
                <a:srgbClr val="CC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000" b="1" i="1" dirty="0" smtClean="0">
                <a:solidFill>
                  <a:srgbClr val="002060"/>
                </a:solidFill>
              </a:rPr>
              <a:t>Why </a:t>
            </a:r>
            <a:r>
              <a:rPr lang="en-US" altLang="en-US" sz="2000" b="1" i="1" dirty="0">
                <a:solidFill>
                  <a:srgbClr val="002060"/>
                </a:solidFill>
              </a:rPr>
              <a:t>not centralize DNS?</a:t>
            </a:r>
          </a:p>
          <a:p>
            <a:pPr>
              <a:defRPr/>
            </a:pPr>
            <a:r>
              <a:rPr lang="en-US" altLang="en-US" sz="2000" dirty="0" smtClean="0"/>
              <a:t>Single </a:t>
            </a:r>
            <a:r>
              <a:rPr lang="en-US" altLang="en-US" sz="2000" dirty="0"/>
              <a:t>point of failure</a:t>
            </a:r>
          </a:p>
          <a:p>
            <a:pPr>
              <a:defRPr/>
            </a:pPr>
            <a:r>
              <a:rPr lang="en-US" altLang="en-US" sz="2000" dirty="0" smtClean="0"/>
              <a:t>Traffic </a:t>
            </a:r>
            <a:r>
              <a:rPr lang="en-US" altLang="en-US" sz="2000" dirty="0"/>
              <a:t>volume</a:t>
            </a:r>
          </a:p>
          <a:p>
            <a:pPr>
              <a:defRPr/>
            </a:pPr>
            <a:r>
              <a:rPr lang="en-US" altLang="en-US" sz="2000" dirty="0" smtClean="0"/>
              <a:t>Distant </a:t>
            </a:r>
            <a:r>
              <a:rPr lang="en-US" altLang="en-US" sz="2000" dirty="0"/>
              <a:t>centralized database</a:t>
            </a:r>
          </a:p>
          <a:p>
            <a:pPr>
              <a:defRPr/>
            </a:pPr>
            <a:r>
              <a:rPr lang="en-US" altLang="en-US" sz="2000" dirty="0" smtClean="0"/>
              <a:t>Maintenance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55838" y="1300163"/>
            <a:ext cx="3810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2060"/>
                </a:solidFill>
              </a:rPr>
              <a:t>DNS services</a:t>
            </a:r>
          </a:p>
          <a:p>
            <a:r>
              <a:rPr lang="en-US" altLang="en-US" sz="2400" dirty="0" smtClean="0"/>
              <a:t>Hostname </a:t>
            </a:r>
            <a:r>
              <a:rPr lang="en-US" altLang="en-US" sz="2400" dirty="0"/>
              <a:t>to IP address translation *</a:t>
            </a:r>
            <a:r>
              <a:rPr lang="en-US" altLang="en-US" sz="2000" dirty="0"/>
              <a:t>DNS Cache</a:t>
            </a:r>
          </a:p>
          <a:p>
            <a:r>
              <a:rPr lang="en-US" altLang="en-US" sz="2400" dirty="0" smtClean="0"/>
              <a:t>Host </a:t>
            </a:r>
            <a:r>
              <a:rPr lang="en-US" altLang="en-US" sz="2400" dirty="0"/>
              <a:t>aliasing</a:t>
            </a:r>
          </a:p>
          <a:p>
            <a:pPr lvl="1"/>
            <a:r>
              <a:rPr lang="en-US" altLang="en-US" sz="2000" dirty="0"/>
              <a:t>Canonical – complicated name!</a:t>
            </a:r>
          </a:p>
          <a:p>
            <a:pPr lvl="1"/>
            <a:r>
              <a:rPr lang="en-US" altLang="en-US" sz="2000" dirty="0"/>
              <a:t>Alias names – give the canonicals a shorter name!</a:t>
            </a:r>
          </a:p>
          <a:p>
            <a:pPr lvl="2"/>
            <a:r>
              <a:rPr lang="en-US" altLang="en-US" sz="1600" dirty="0"/>
              <a:t>Can be used to get the canonical name</a:t>
            </a:r>
          </a:p>
          <a:p>
            <a:r>
              <a:rPr lang="en-US" altLang="en-US" sz="2400" dirty="0" smtClean="0"/>
              <a:t>Mail </a:t>
            </a:r>
            <a:r>
              <a:rPr lang="en-US" altLang="en-US" sz="2400" dirty="0"/>
              <a:t>server aliasing</a:t>
            </a:r>
          </a:p>
          <a:p>
            <a:pPr lvl="1"/>
            <a:r>
              <a:rPr lang="en-US" altLang="en-US" sz="2000" dirty="0"/>
              <a:t>Web and Mail hostname can be same</a:t>
            </a:r>
            <a:endParaRPr lang="en-US" altLang="en-US" dirty="0" smtClean="0"/>
          </a:p>
          <a:p>
            <a:endParaRPr lang="en-US" altLang="en-US" sz="2400" dirty="0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7245109" y="5947339"/>
            <a:ext cx="334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i="1" dirty="0"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CC0000"/>
                </a:solidFill>
                <a:latin typeface="Arial" panose="020B0604020202020204" pitchFamily="34" charset="0"/>
              </a:rPr>
              <a:t>doesn‘t</a:t>
            </a:r>
            <a:r>
              <a:rPr lang="en-US" altLang="ja-JP" i="1" dirty="0">
                <a:solidFill>
                  <a:srgbClr val="CC0000"/>
                </a:solidFill>
                <a:latin typeface="Arial" panose="020B0604020202020204" pitchFamily="34" charset="0"/>
              </a:rPr>
              <a:t> scale!</a:t>
            </a:r>
            <a:endParaRPr lang="en-US" alt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0"/>
          <p:cNvSpPr>
            <a:spLocks noGrp="1" noChangeArrowheads="1"/>
          </p:cNvSpPr>
          <p:nvPr>
            <p:ph type="title"/>
          </p:nvPr>
        </p:nvSpPr>
        <p:spPr>
          <a:xfrm>
            <a:off x="1992314" y="161926"/>
            <a:ext cx="8023225" cy="936625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/>
              <a:t>DNS: a distributed, hierarchical database</a:t>
            </a:r>
          </a:p>
        </p:txBody>
      </p:sp>
      <p:sp>
        <p:nvSpPr>
          <p:cNvPr id="35845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2044700" y="3971925"/>
            <a:ext cx="8172450" cy="2133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000099"/>
                </a:solidFill>
              </a:rPr>
              <a:t>Client </a:t>
            </a:r>
            <a:r>
              <a:rPr lang="en-US" altLang="en-US" i="1" dirty="0">
                <a:solidFill>
                  <a:srgbClr val="000099"/>
                </a:solidFill>
              </a:rPr>
              <a:t>wants IP for www.amazon.com; 1</a:t>
            </a:r>
            <a:r>
              <a:rPr lang="en-US" altLang="en-US" i="1" baseline="30000" dirty="0">
                <a:solidFill>
                  <a:srgbClr val="000099"/>
                </a:solidFill>
              </a:rPr>
              <a:t>st</a:t>
            </a:r>
            <a:r>
              <a:rPr lang="en-US" altLang="en-US" i="1" dirty="0">
                <a:solidFill>
                  <a:srgbClr val="000099"/>
                </a:solidFill>
              </a:rPr>
              <a:t> approximation:</a:t>
            </a:r>
          </a:p>
          <a:p>
            <a:r>
              <a:rPr lang="en-US" altLang="en-US" sz="2200" dirty="0" smtClean="0"/>
              <a:t>Client </a:t>
            </a:r>
            <a:r>
              <a:rPr lang="en-US" altLang="en-US" sz="2200" dirty="0"/>
              <a:t>queries root server to find the IP of .com DNS server</a:t>
            </a:r>
          </a:p>
          <a:p>
            <a:r>
              <a:rPr lang="en-US" altLang="en-US" sz="2200" dirty="0" smtClean="0"/>
              <a:t>Client </a:t>
            </a:r>
            <a:r>
              <a:rPr lang="en-US" altLang="en-US" sz="2200" dirty="0"/>
              <a:t>queries .com DNS server to get IP of an authoritative server of amazon.com.</a:t>
            </a:r>
          </a:p>
          <a:p>
            <a:r>
              <a:rPr lang="en-US" altLang="en-US" sz="2200" dirty="0" smtClean="0"/>
              <a:t>Client </a:t>
            </a:r>
            <a:r>
              <a:rPr lang="en-US" altLang="en-US" sz="2200" dirty="0"/>
              <a:t>queries amazon.com DNS server to get IP address for www.amazon.com</a:t>
            </a:r>
          </a:p>
        </p:txBody>
      </p:sp>
      <p:pic>
        <p:nvPicPr>
          <p:cNvPr id="358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4" y="1084264"/>
            <a:ext cx="7602537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2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2250"/>
            <a:ext cx="7772400" cy="882650"/>
          </a:xfrm>
        </p:spPr>
        <p:txBody>
          <a:bodyPr/>
          <a:lstStyle/>
          <a:p>
            <a:r>
              <a:rPr lang="en-US" altLang="en-US" dirty="0"/>
              <a:t>DNS: root name servers</a:t>
            </a:r>
            <a:endParaRPr lang="en-US" altLang="en-US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8189" y="-119477"/>
            <a:ext cx="8478837" cy="4648200"/>
          </a:xfrm>
        </p:spPr>
        <p:txBody>
          <a:bodyPr/>
          <a:lstStyle/>
          <a:p>
            <a:r>
              <a:rPr lang="en-US" altLang="en-US" sz="2400" dirty="0" smtClean="0"/>
              <a:t>Contacted </a:t>
            </a:r>
            <a:r>
              <a:rPr lang="en-US" altLang="en-US" sz="2400" dirty="0"/>
              <a:t>by local name server that can not resolve name</a:t>
            </a:r>
          </a:p>
          <a:p>
            <a:r>
              <a:rPr lang="en-US" altLang="en-US" sz="2400" dirty="0" smtClean="0"/>
              <a:t>Root </a:t>
            </a:r>
            <a:r>
              <a:rPr lang="en-US" altLang="en-US" sz="2400" dirty="0"/>
              <a:t>name server:</a:t>
            </a:r>
          </a:p>
          <a:p>
            <a:pPr lvl="1"/>
            <a:r>
              <a:rPr lang="en-US" altLang="en-US" sz="2200" dirty="0" smtClean="0"/>
              <a:t>Contacts </a:t>
            </a:r>
            <a:r>
              <a:rPr lang="en-US" altLang="en-US" sz="2200" dirty="0"/>
              <a:t>authoritative name server if name mapping not known</a:t>
            </a:r>
          </a:p>
          <a:p>
            <a:pPr lvl="1"/>
            <a:r>
              <a:rPr lang="en-US" altLang="en-US" sz="2200" dirty="0"/>
              <a:t>G</a:t>
            </a:r>
            <a:r>
              <a:rPr lang="en-US" altLang="en-US" sz="2200" dirty="0" smtClean="0"/>
              <a:t>ets </a:t>
            </a:r>
            <a:r>
              <a:rPr lang="en-US" altLang="en-US" sz="2200" dirty="0"/>
              <a:t>mapping</a:t>
            </a:r>
          </a:p>
          <a:p>
            <a:pPr lvl="1"/>
            <a:r>
              <a:rPr lang="en-US" altLang="en-US" sz="2200" dirty="0" smtClean="0"/>
              <a:t>Returns </a:t>
            </a:r>
            <a:r>
              <a:rPr lang="en-US" altLang="en-US" sz="2200" dirty="0"/>
              <a:t>mapping to local name server</a:t>
            </a:r>
          </a:p>
        </p:txBody>
      </p:sp>
      <p:sp>
        <p:nvSpPr>
          <p:cNvPr id="37894" name="Rectangle 20"/>
          <p:cNvSpPr>
            <a:spLocks noChangeArrowheads="1"/>
          </p:cNvSpPr>
          <p:nvPr/>
        </p:nvSpPr>
        <p:spPr bwMode="auto">
          <a:xfrm>
            <a:off x="7620001" y="4992688"/>
            <a:ext cx="2957513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sz="2000" i="1">
                <a:latin typeface="Arial" panose="020B0604020202020204" pitchFamily="34" charset="0"/>
              </a:rPr>
              <a:t> 13 logical root name </a:t>
            </a:r>
            <a:r>
              <a:rPr lang="ja-JP" altLang="en-US" sz="2000" i="1">
                <a:latin typeface="Arial" panose="020B0604020202020204" pitchFamily="34" charset="0"/>
              </a:rPr>
              <a:t>“</a:t>
            </a:r>
            <a:r>
              <a:rPr lang="en-US" altLang="ja-JP" sz="2000" i="1">
                <a:latin typeface="Arial" panose="020B0604020202020204" pitchFamily="34" charset="0"/>
              </a:rPr>
              <a:t>servers</a:t>
            </a:r>
            <a:r>
              <a:rPr lang="ja-JP" altLang="en-US" sz="2000" i="1">
                <a:latin typeface="Arial" panose="020B0604020202020204" pitchFamily="34" charset="0"/>
              </a:rPr>
              <a:t>”</a:t>
            </a:r>
            <a:r>
              <a:rPr lang="en-US" altLang="ja-JP" sz="2000" i="1">
                <a:latin typeface="Arial" panose="020B0604020202020204" pitchFamily="34" charset="0"/>
              </a:rPr>
              <a:t> worldwide</a:t>
            </a:r>
          </a:p>
          <a:p>
            <a:pPr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ja-JP" sz="1800" i="1">
                <a:latin typeface="Arial" panose="020B0604020202020204" pitchFamily="34" charset="0"/>
              </a:rPr>
              <a:t>each “server” replicated many times</a:t>
            </a:r>
          </a:p>
        </p:txBody>
      </p:sp>
      <p:sp>
        <p:nvSpPr>
          <p:cNvPr id="37895" name="AutoShape 22"/>
          <p:cNvSpPr>
            <a:spLocks noChangeAspect="1" noChangeArrowheads="1"/>
          </p:cNvSpPr>
          <p:nvPr/>
        </p:nvSpPr>
        <p:spPr bwMode="auto"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37896" name="Picture 23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3" b="99688" l="162" r="99515">
                        <a14:foregroundMark x1="18901" y1="29063" x2="18901" y2="29063"/>
                        <a14:foregroundMark x1="26656" y1="62187" x2="26656" y2="62187"/>
                        <a14:foregroundMark x1="87561" y1="73750" x2="87561" y2="73750"/>
                        <a14:foregroundMark x1="82068" y1="56250" x2="82068" y2="56250"/>
                        <a14:foregroundMark x1="92084" y1="60000" x2="92084" y2="60000"/>
                        <a14:foregroundMark x1="61228" y1="69063" x2="61228" y2="69063"/>
                        <a14:foregroundMark x1="78029" y1="56875" x2="78029" y2="56875"/>
                        <a14:foregroundMark x1="79321" y1="59375" x2="79321" y2="59375"/>
                        <a14:foregroundMark x1="85945" y1="50938" x2="85945" y2="50938"/>
                        <a14:foregroundMark x1="87076" y1="31250" x2="87076" y2="31250"/>
                        <a14:foregroundMark x1="38934" y1="6250" x2="38934" y2="6250"/>
                        <a14:foregroundMark x1="29725" y1="10625" x2="29725" y2="10625"/>
                        <a14:foregroundMark x1="22294" y1="6250" x2="22294" y2="6250"/>
                        <a14:foregroundMark x1="31664" y1="23125" x2="31664" y2="23125"/>
                        <a14:foregroundMark x1="96284" y1="82188" x2="96284" y2="8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4" y="4378325"/>
            <a:ext cx="4382925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a. Verisign, Los Angeles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   (5 other sites)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b. USC-ISI Marina del Rey,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l. ICANN Los Angeles,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  (41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8" name="Freeform 26"/>
          <p:cNvSpPr>
            <a:spLocks/>
          </p:cNvSpPr>
          <p:nvPr/>
        </p:nvSpPr>
        <p:spPr bwMode="auto">
          <a:xfrm>
            <a:off x="3281363" y="5113338"/>
            <a:ext cx="531812" cy="341312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Text Box 27"/>
          <p:cNvSpPr txBox="1">
            <a:spLocks noChangeArrowheads="1"/>
          </p:cNvSpPr>
          <p:nvPr/>
        </p:nvSpPr>
        <p:spPr bwMode="auto"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e. NASA Mt View,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f. Internet Software C.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Palo Alto, CA (and 48 other  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0" name="Freeform 28"/>
          <p:cNvSpPr>
            <a:spLocks/>
          </p:cNvSpPr>
          <p:nvPr/>
        </p:nvSpPr>
        <p:spPr bwMode="auto">
          <a:xfrm flipV="1">
            <a:off x="2947988" y="4868863"/>
            <a:ext cx="817562" cy="184150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Text Box 29"/>
          <p:cNvSpPr txBox="1">
            <a:spLocks noChangeArrowheads="1"/>
          </p:cNvSpPr>
          <p:nvPr/>
        </p:nvSpPr>
        <p:spPr bwMode="auto"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i. Netnod, Stockholm (37 other sites)</a:t>
            </a:r>
          </a:p>
        </p:txBody>
      </p:sp>
      <p:sp>
        <p:nvSpPr>
          <p:cNvPr id="37902" name="Freeform 30"/>
          <p:cNvSpPr>
            <a:spLocks/>
          </p:cNvSpPr>
          <p:nvPr/>
        </p:nvSpPr>
        <p:spPr bwMode="auto">
          <a:xfrm>
            <a:off x="5456239" y="4068763"/>
            <a:ext cx="446087" cy="654050"/>
          </a:xfrm>
          <a:custGeom>
            <a:avLst/>
            <a:gdLst>
              <a:gd name="T0" fmla="*/ 2147483646 w 666"/>
              <a:gd name="T1" fmla="*/ 0 h 1005"/>
              <a:gd name="T2" fmla="*/ 0 w 666"/>
              <a:gd name="T3" fmla="*/ 2147483646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31"/>
          <p:cNvSpPr txBox="1">
            <a:spLocks noChangeArrowheads="1"/>
          </p:cNvSpPr>
          <p:nvPr/>
        </p:nvSpPr>
        <p:spPr bwMode="auto"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k. RIPE London (17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4" name="Freeform 32"/>
          <p:cNvSpPr>
            <a:spLocks/>
          </p:cNvSpPr>
          <p:nvPr/>
        </p:nvSpPr>
        <p:spPr bwMode="auto">
          <a:xfrm>
            <a:off x="5275263" y="3862388"/>
            <a:ext cx="615950" cy="946150"/>
          </a:xfrm>
          <a:custGeom>
            <a:avLst/>
            <a:gdLst>
              <a:gd name="T0" fmla="*/ 2147483646 w 922"/>
              <a:gd name="T1" fmla="*/ 0 h 1448"/>
              <a:gd name="T2" fmla="*/ 0 w 922"/>
              <a:gd name="T3" fmla="*/ 2147483646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33"/>
          <p:cNvSpPr txBox="1">
            <a:spLocks noChangeArrowheads="1"/>
          </p:cNvSpPr>
          <p:nvPr/>
        </p:nvSpPr>
        <p:spPr bwMode="auto"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m. WIDE Tokyo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6" name="Freeform 34"/>
          <p:cNvSpPr>
            <a:spLocks/>
          </p:cNvSpPr>
          <p:nvPr/>
        </p:nvSpPr>
        <p:spPr bwMode="auto">
          <a:xfrm>
            <a:off x="7099300" y="4598988"/>
            <a:ext cx="400050" cy="431800"/>
          </a:xfrm>
          <a:custGeom>
            <a:avLst/>
            <a:gdLst>
              <a:gd name="T0" fmla="*/ 2147483646 w 252"/>
              <a:gd name="T1" fmla="*/ 0 h 462"/>
              <a:gd name="T2" fmla="*/ 0 w 252"/>
              <a:gd name="T3" fmla="*/ 2147483646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Text Box 35"/>
          <p:cNvSpPr txBox="1">
            <a:spLocks noChangeArrowheads="1"/>
          </p:cNvSpPr>
          <p:nvPr/>
        </p:nvSpPr>
        <p:spPr bwMode="auto"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c. Cogent, Herndon, VA (5 other sites)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d. U Maryland College Park,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h. ARL Aberdeen,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j. Verisign, Dulles VA (69 other sites 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37909" name="Straight Arrow Connector 2"/>
          <p:cNvCxnSpPr>
            <a:cxnSpLocks noChangeShapeType="1"/>
          </p:cNvCxnSpPr>
          <p:nvPr/>
        </p:nvCxnSpPr>
        <p:spPr bwMode="auto">
          <a:xfrm flipH="1">
            <a:off x="4402139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Text Box 35"/>
          <p:cNvSpPr txBox="1">
            <a:spLocks noChangeArrowheads="1"/>
          </p:cNvSpPr>
          <p:nvPr/>
        </p:nvSpPr>
        <p:spPr bwMode="auto"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g. US DoD Columbus, OH 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37911" name="Straight Arrow Connector 24"/>
          <p:cNvCxnSpPr>
            <a:cxnSpLocks noChangeShapeType="1"/>
            <a:stCxn id="37910" idx="0"/>
          </p:cNvCxnSpPr>
          <p:nvPr/>
        </p:nvCxnSpPr>
        <p:spPr bwMode="auto">
          <a:xfrm flipV="1">
            <a:off x="3810001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83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4950"/>
            <a:ext cx="7772400" cy="914400"/>
          </a:xfrm>
        </p:spPr>
        <p:txBody>
          <a:bodyPr/>
          <a:lstStyle/>
          <a:p>
            <a:r>
              <a:rPr lang="en-US" altLang="en-US" b="1" dirty="0" smtClean="0"/>
              <a:t>TLD, authoritative servers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000099"/>
                </a:solidFill>
              </a:rPr>
              <a:t>T</a:t>
            </a:r>
            <a:r>
              <a:rPr lang="en-US" altLang="en-US" i="1" dirty="0" smtClean="0">
                <a:solidFill>
                  <a:srgbClr val="000099"/>
                </a:solidFill>
              </a:rPr>
              <a:t>op-level </a:t>
            </a:r>
            <a:r>
              <a:rPr lang="en-US" altLang="en-US" i="1" dirty="0" smtClean="0">
                <a:solidFill>
                  <a:srgbClr val="000099"/>
                </a:solidFill>
              </a:rPr>
              <a:t>domain (TLD) servers: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esponsible </a:t>
            </a:r>
            <a:r>
              <a:rPr lang="en-US" altLang="en-US" dirty="0" smtClean="0"/>
              <a:t>for com, org, net, </a:t>
            </a:r>
            <a:r>
              <a:rPr lang="en-US" altLang="en-US" dirty="0" err="1" smtClean="0"/>
              <a:t>edu</a:t>
            </a:r>
            <a:r>
              <a:rPr lang="en-US" altLang="en-US" dirty="0" smtClean="0"/>
              <a:t>, aero, jobs, museums, and all top-level country domains, e.g.: </a:t>
            </a:r>
            <a:r>
              <a:rPr lang="en-US" altLang="en-US" dirty="0" err="1" smtClean="0"/>
              <a:t>uk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fr</a:t>
            </a:r>
            <a:r>
              <a:rPr lang="en-US" altLang="en-US" dirty="0" smtClean="0"/>
              <a:t>, ca, </a:t>
            </a:r>
            <a:r>
              <a:rPr lang="en-US" altLang="en-US" dirty="0" err="1" smtClean="0"/>
              <a:t>jp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e.g. Network Solutions maintains for .com TLD</a:t>
            </a:r>
          </a:p>
          <a:p>
            <a:pPr lvl="2"/>
            <a:r>
              <a:rPr lang="en-US" altLang="en-US" dirty="0" smtClean="0"/>
              <a:t>e.g. </a:t>
            </a:r>
            <a:r>
              <a:rPr lang="en-US" altLang="en-US" dirty="0" err="1" smtClean="0"/>
              <a:t>Educause</a:t>
            </a:r>
            <a:r>
              <a:rPr lang="en-US" altLang="en-US" dirty="0" smtClean="0"/>
              <a:t> for .</a:t>
            </a:r>
            <a:r>
              <a:rPr lang="en-US" altLang="en-US" dirty="0" err="1" smtClean="0"/>
              <a:t>edu</a:t>
            </a:r>
            <a:r>
              <a:rPr lang="en-US" altLang="en-US" dirty="0" smtClean="0"/>
              <a:t> TLD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000099"/>
                </a:solidFill>
              </a:rPr>
              <a:t>A</a:t>
            </a:r>
            <a:r>
              <a:rPr lang="en-US" altLang="en-US" i="1" dirty="0" smtClean="0">
                <a:solidFill>
                  <a:srgbClr val="000099"/>
                </a:solidFill>
              </a:rPr>
              <a:t>uthoritative </a:t>
            </a:r>
            <a:r>
              <a:rPr lang="en-US" altLang="en-US" i="1" dirty="0" smtClean="0">
                <a:solidFill>
                  <a:srgbClr val="000099"/>
                </a:solidFill>
              </a:rPr>
              <a:t>DNS servers: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/>
              <a:t>O</a:t>
            </a:r>
            <a:r>
              <a:rPr lang="en-US" altLang="en-US" dirty="0" smtClean="0"/>
              <a:t>rganization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own DNS server(s), providing authoritative hostname to IP mappings for organization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named hosts 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an </a:t>
            </a:r>
            <a:r>
              <a:rPr lang="en-US" altLang="en-US" dirty="0" smtClean="0"/>
              <a:t>be maintained by organization or service provider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8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77029"/>
            <a:ext cx="10018713" cy="4724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rinciples </a:t>
            </a:r>
            <a:r>
              <a:rPr lang="en-US" dirty="0">
                <a:ea typeface="ＭＳ Ｐゴシック" charset="0"/>
              </a:rPr>
              <a:t>of network applications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Web </a:t>
            </a:r>
            <a:r>
              <a:rPr lang="en-US" dirty="0">
                <a:ea typeface="ＭＳ Ｐゴシック" charset="0"/>
              </a:rPr>
              <a:t>and HTTP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ea typeface="ＭＳ Ｐゴシック" charset="0"/>
              </a:rPr>
              <a:t>E</a:t>
            </a:r>
            <a:r>
              <a:rPr lang="en-US" dirty="0" smtClean="0">
                <a:solidFill>
                  <a:srgbClr val="0070C0"/>
                </a:solidFill>
                <a:ea typeface="ＭＳ Ｐゴシック" charset="0"/>
              </a:rPr>
              <a:t>lectronic </a:t>
            </a:r>
            <a:r>
              <a:rPr lang="en-US" dirty="0">
                <a:solidFill>
                  <a:srgbClr val="0070C0"/>
                </a:solidFill>
                <a:ea typeface="ＭＳ Ｐゴシック" charset="0"/>
              </a:rPr>
              <a:t>mail</a:t>
            </a:r>
          </a:p>
          <a:p>
            <a:pPr marL="79375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ea typeface="ＭＳ Ｐゴシック" charset="0"/>
              </a:rPr>
              <a:t>SMTP, POP3, IMAP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P2P </a:t>
            </a:r>
            <a:r>
              <a:rPr lang="en-US" altLang="en-US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V</a:t>
            </a:r>
            <a:r>
              <a:rPr lang="en-US" altLang="en-US" dirty="0" smtClean="0"/>
              <a:t>ideo </a:t>
            </a:r>
            <a:r>
              <a:rPr lang="en-US" altLang="en-US" dirty="0"/>
              <a:t>streaming and content distribution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</a:t>
            </a:r>
            <a:r>
              <a:rPr lang="en-US" altLang="en-US" dirty="0" smtClean="0"/>
              <a:t>ocket </a:t>
            </a:r>
            <a:r>
              <a:rPr lang="en-US" altLang="en-US" dirty="0"/>
              <a:t>programming with UDP and TCP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6538"/>
            <a:ext cx="7772400" cy="957262"/>
          </a:xfrm>
        </p:spPr>
        <p:txBody>
          <a:bodyPr/>
          <a:lstStyle/>
          <a:p>
            <a:r>
              <a:rPr lang="en-US" altLang="en-US" b="1" dirty="0" smtClean="0"/>
              <a:t>Local </a:t>
            </a:r>
            <a:r>
              <a:rPr lang="en-US" altLang="en-US" b="1" dirty="0"/>
              <a:t>DNS</a:t>
            </a:r>
            <a:r>
              <a:rPr lang="en-US" altLang="en-US" b="1" dirty="0" smtClean="0"/>
              <a:t> name server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521112"/>
            <a:ext cx="10018713" cy="3124201"/>
          </a:xfrm>
        </p:spPr>
        <p:txBody>
          <a:bodyPr/>
          <a:lstStyle/>
          <a:p>
            <a:r>
              <a:rPr lang="en-US" altLang="en-US" dirty="0"/>
              <a:t>D</a:t>
            </a:r>
            <a:r>
              <a:rPr lang="en-US" altLang="en-US" dirty="0" smtClean="0"/>
              <a:t>oes </a:t>
            </a:r>
            <a:r>
              <a:rPr lang="en-US" altLang="en-US" dirty="0" smtClean="0"/>
              <a:t>not strictly belong to hierarchy</a:t>
            </a:r>
          </a:p>
          <a:p>
            <a:r>
              <a:rPr lang="en-US" altLang="en-US" dirty="0"/>
              <a:t>E</a:t>
            </a:r>
            <a:r>
              <a:rPr lang="en-US" altLang="en-US" dirty="0" smtClean="0"/>
              <a:t>ach </a:t>
            </a:r>
            <a:r>
              <a:rPr lang="en-US" altLang="en-US" dirty="0" smtClean="0"/>
              <a:t>ISP (residential ISP, company, university) has one</a:t>
            </a:r>
          </a:p>
          <a:p>
            <a:pPr lvl="1"/>
            <a:r>
              <a:rPr lang="en-US" altLang="en-US" dirty="0" smtClean="0"/>
              <a:t>Also </a:t>
            </a:r>
            <a:r>
              <a:rPr lang="en-US" altLang="en-US" dirty="0" smtClean="0"/>
              <a:t>called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default name server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altLang="en-US" dirty="0"/>
              <a:t>W</a:t>
            </a:r>
            <a:r>
              <a:rPr lang="en-US" altLang="en-US" dirty="0" smtClean="0"/>
              <a:t>hen </a:t>
            </a:r>
            <a:r>
              <a:rPr lang="en-US" altLang="en-US" dirty="0" smtClean="0"/>
              <a:t>host makes DNS query, query is sent to its local DNS server</a:t>
            </a:r>
          </a:p>
          <a:p>
            <a:pPr lvl="1"/>
            <a:r>
              <a:rPr lang="en-US" altLang="en-US" dirty="0"/>
              <a:t>H</a:t>
            </a:r>
            <a:r>
              <a:rPr lang="en-US" altLang="en-US" dirty="0" smtClean="0"/>
              <a:t>as </a:t>
            </a:r>
            <a:r>
              <a:rPr lang="en-US" altLang="en-US" dirty="0" smtClean="0"/>
              <a:t>local cache of recent name-to-address translation pairs (but may be out of date!)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cts </a:t>
            </a:r>
            <a:r>
              <a:rPr lang="en-US" altLang="en-US" dirty="0" smtClean="0"/>
              <a:t>as proxy, forwards query into hierarchy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2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66"/>
          <p:cNvSpPr>
            <a:spLocks noGrp="1" noChangeArrowheads="1"/>
          </p:cNvSpPr>
          <p:nvPr>
            <p:ph type="title"/>
          </p:nvPr>
        </p:nvSpPr>
        <p:spPr>
          <a:xfrm>
            <a:off x="2057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b="1" dirty="0"/>
              <a:t>DNS name </a:t>
            </a:r>
            <a:br>
              <a:rPr lang="en-US" altLang="en-US" b="1" dirty="0"/>
            </a:br>
            <a:r>
              <a:rPr lang="en-US" altLang="en-US" b="1" dirty="0"/>
              <a:t>resolution example</a:t>
            </a:r>
          </a:p>
        </p:txBody>
      </p:sp>
      <p:sp>
        <p:nvSpPr>
          <p:cNvPr id="44038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2019300" y="0"/>
            <a:ext cx="3565525" cy="4648200"/>
          </a:xfrm>
        </p:spPr>
        <p:txBody>
          <a:bodyPr/>
          <a:lstStyle/>
          <a:p>
            <a:r>
              <a:rPr lang="en-US" altLang="en-US" sz="2400" dirty="0" smtClean="0"/>
              <a:t>Host </a:t>
            </a:r>
            <a:r>
              <a:rPr lang="en-US" altLang="en-US" sz="2400" dirty="0"/>
              <a:t>at cis.poly.edu wants IP address for gaia.cs.umass.edu</a:t>
            </a:r>
          </a:p>
        </p:txBody>
      </p:sp>
      <p:sp>
        <p:nvSpPr>
          <p:cNvPr id="44039" name="Rectangle 69"/>
          <p:cNvSpPr>
            <a:spLocks noChangeArrowheads="1"/>
          </p:cNvSpPr>
          <p:nvPr/>
        </p:nvSpPr>
        <p:spPr bwMode="auto">
          <a:xfrm>
            <a:off x="2106613" y="3094039"/>
            <a:ext cx="3478212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Iterated </a:t>
            </a:r>
            <a:r>
              <a:rPr lang="en-US" altLang="en-US" i="1" dirty="0">
                <a:solidFill>
                  <a:srgbClr val="CC0000"/>
                </a:solidFill>
              </a:rPr>
              <a:t>query: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Contacted </a:t>
            </a:r>
            <a:r>
              <a:rPr lang="en-US" altLang="en-US" sz="2400" dirty="0"/>
              <a:t>server replies with name of server to contact on the next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Root points to TLD, TLD then points to authoritative.</a:t>
            </a:r>
          </a:p>
        </p:txBody>
      </p:sp>
      <p:pic>
        <p:nvPicPr>
          <p:cNvPr id="4404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619126"/>
            <a:ext cx="4392613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3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67"/>
          <p:cNvSpPr>
            <a:spLocks noChangeArrowheads="1"/>
          </p:cNvSpPr>
          <p:nvPr/>
        </p:nvSpPr>
        <p:spPr bwMode="auto">
          <a:xfrm>
            <a:off x="1992313" y="1687513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latin typeface="+mn-lt"/>
              </a:rPr>
              <a:t>Recursive </a:t>
            </a:r>
            <a:r>
              <a:rPr lang="en-US" altLang="en-US" i="1" dirty="0">
                <a:solidFill>
                  <a:srgbClr val="CC0000"/>
                </a:solidFill>
                <a:latin typeface="+mn-lt"/>
              </a:rPr>
              <a:t>query: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+mn-lt"/>
              </a:rPr>
              <a:t>Puts </a:t>
            </a:r>
            <a:r>
              <a:rPr lang="en-US" altLang="en-US" sz="2400" dirty="0">
                <a:latin typeface="+mn-lt"/>
              </a:rPr>
              <a:t>burden of name resolution on contacted name server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+mn-lt"/>
              </a:rPr>
              <a:t>Heavy </a:t>
            </a:r>
            <a:r>
              <a:rPr lang="en-US" altLang="en-US" sz="2400" dirty="0">
                <a:latin typeface="+mn-lt"/>
              </a:rPr>
              <a:t>load at upper levels of hierarchy?</a:t>
            </a:r>
          </a:p>
        </p:txBody>
      </p:sp>
      <p:sp>
        <p:nvSpPr>
          <p:cNvPr id="46086" name="Rectangle 66"/>
          <p:cNvSpPr>
            <a:spLocks noChangeArrowheads="1"/>
          </p:cNvSpPr>
          <p:nvPr/>
        </p:nvSpPr>
        <p:spPr bwMode="auto">
          <a:xfrm>
            <a:off x="1883781" y="530004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/>
              <a:t>DNS name </a:t>
            </a:r>
            <a:br>
              <a:rPr lang="en-US" altLang="en-US" sz="4000" dirty="0"/>
            </a:br>
            <a:r>
              <a:rPr lang="en-US" altLang="en-US" sz="4000" dirty="0"/>
              <a:t>resolution example</a:t>
            </a:r>
          </a:p>
        </p:txBody>
      </p:sp>
      <p:pic>
        <p:nvPicPr>
          <p:cNvPr id="4608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584200"/>
            <a:ext cx="39370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1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35419"/>
            <a:ext cx="7772400" cy="969963"/>
          </a:xfrm>
        </p:spPr>
        <p:txBody>
          <a:bodyPr/>
          <a:lstStyle/>
          <a:p>
            <a:r>
              <a:rPr lang="en-US" altLang="en-US" b="1" dirty="0"/>
              <a:t>DNS: caching, updating records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25" y="1438276"/>
            <a:ext cx="7926388" cy="4733925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O</a:t>
            </a:r>
            <a:r>
              <a:rPr lang="en-US" altLang="en-US" sz="2000" dirty="0" smtClean="0"/>
              <a:t>nce </a:t>
            </a:r>
            <a:r>
              <a:rPr lang="en-US" altLang="en-US" sz="2000" dirty="0" smtClean="0"/>
              <a:t>(any) name server learns mapping, it </a:t>
            </a:r>
            <a:r>
              <a:rPr lang="en-US" altLang="en-US" sz="2000" i="1" dirty="0" smtClean="0">
                <a:solidFill>
                  <a:srgbClr val="000099"/>
                </a:solidFill>
              </a:rPr>
              <a:t>caches</a:t>
            </a:r>
            <a:r>
              <a:rPr lang="en-US" altLang="en-US" sz="2000" dirty="0" smtClean="0"/>
              <a:t> mapping</a:t>
            </a:r>
          </a:p>
          <a:p>
            <a:pPr lvl="1"/>
            <a:r>
              <a:rPr lang="en-US" altLang="en-US" sz="2000" dirty="0"/>
              <a:t>C</a:t>
            </a:r>
            <a:r>
              <a:rPr lang="en-US" altLang="en-US" sz="2000" dirty="0" smtClean="0"/>
              <a:t>ache </a:t>
            </a:r>
            <a:r>
              <a:rPr lang="en-US" altLang="en-US" sz="2000" dirty="0" smtClean="0"/>
              <a:t>entries timeout (disappear) after some time (TTL)</a:t>
            </a:r>
          </a:p>
          <a:p>
            <a:pPr lvl="1"/>
            <a:r>
              <a:rPr lang="en-US" altLang="en-US" sz="2000" dirty="0" smtClean="0"/>
              <a:t>TLD servers typically cached in local name servers</a:t>
            </a:r>
          </a:p>
          <a:p>
            <a:pPr lvl="2"/>
            <a:r>
              <a:rPr lang="en-US" altLang="en-US" sz="2000" dirty="0" smtClean="0"/>
              <a:t>thus root name servers not often visited</a:t>
            </a:r>
          </a:p>
          <a:p>
            <a:r>
              <a:rPr lang="en-US" altLang="en-US" sz="2000" dirty="0"/>
              <a:t>C</a:t>
            </a:r>
            <a:r>
              <a:rPr lang="en-US" altLang="en-US" sz="2000" dirty="0" smtClean="0"/>
              <a:t>ached </a:t>
            </a:r>
            <a:r>
              <a:rPr lang="en-US" altLang="en-US" sz="2000" dirty="0" smtClean="0"/>
              <a:t>entries may be </a:t>
            </a:r>
            <a:r>
              <a:rPr lang="en-US" altLang="en-US" sz="2000" i="1" dirty="0" smtClean="0">
                <a:solidFill>
                  <a:srgbClr val="CC0000"/>
                </a:solidFill>
              </a:rPr>
              <a:t>out-of-date</a:t>
            </a:r>
            <a:r>
              <a:rPr lang="en-US" altLang="en-US" sz="2000" dirty="0" smtClean="0"/>
              <a:t> (best effort name-to-address translation!)</a:t>
            </a:r>
          </a:p>
          <a:p>
            <a:pPr lvl="1"/>
            <a:r>
              <a:rPr lang="en-US" altLang="en-US" sz="2000" dirty="0" smtClean="0"/>
              <a:t>if name host changes IP address, may not be known Internet-wide until all TTLs expire</a:t>
            </a:r>
          </a:p>
          <a:p>
            <a:r>
              <a:rPr lang="en-US" altLang="en-US" sz="2000" dirty="0"/>
              <a:t>U</a:t>
            </a:r>
            <a:r>
              <a:rPr lang="en-US" altLang="en-US" sz="2000" dirty="0" smtClean="0"/>
              <a:t>pdate/notify </a:t>
            </a:r>
            <a:r>
              <a:rPr lang="en-US" altLang="en-US" sz="2000" dirty="0" smtClean="0"/>
              <a:t>mechanisms proposed IETF standard</a:t>
            </a:r>
          </a:p>
          <a:p>
            <a:pPr lvl="1"/>
            <a:r>
              <a:rPr lang="en-US" altLang="en-US" sz="2000" dirty="0" smtClean="0"/>
              <a:t>RFC 2136</a:t>
            </a:r>
          </a:p>
        </p:txBody>
      </p:sp>
    </p:spTree>
    <p:extLst>
      <p:ext uri="{BB962C8B-B14F-4D97-AF65-F5344CB8AC3E}">
        <p14:creationId xmlns:p14="http://schemas.microsoft.com/office/powerpoint/2010/main" val="16953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01614"/>
            <a:ext cx="7772400" cy="892175"/>
          </a:xfrm>
        </p:spPr>
        <p:txBody>
          <a:bodyPr/>
          <a:lstStyle/>
          <a:p>
            <a:r>
              <a:rPr lang="en-US" altLang="en-US" b="1" dirty="0"/>
              <a:t>DNS records</a:t>
            </a:r>
            <a:endParaRPr lang="en-US" altLang="en-US" b="1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926" y="1138238"/>
            <a:ext cx="7820025" cy="514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CC0000"/>
                </a:solidFill>
              </a:rPr>
              <a:t>DNS: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Distributed </a:t>
            </a:r>
            <a:r>
              <a:rPr lang="en-US" altLang="en-US" sz="2400" b="1" dirty="0"/>
              <a:t>database storing resource records </a:t>
            </a:r>
            <a:r>
              <a:rPr lang="en-US" altLang="en-US" b="1" dirty="0" smtClean="0">
                <a:solidFill>
                  <a:srgbClr val="CC0000"/>
                </a:solidFill>
              </a:rPr>
              <a:t>(RR)</a:t>
            </a:r>
          </a:p>
        </p:txBody>
      </p:sp>
      <p:sp>
        <p:nvSpPr>
          <p:cNvPr id="501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06601" y="4517464"/>
            <a:ext cx="6873875" cy="19050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8600" u="sng" dirty="0" smtClean="0">
                <a:solidFill>
                  <a:srgbClr val="CC0000"/>
                </a:solidFill>
              </a:rPr>
              <a:t>type=NS</a:t>
            </a:r>
          </a:p>
          <a:p>
            <a:pPr lvl="1"/>
            <a:r>
              <a:rPr lang="en-US" altLang="en-US" sz="7200" b="1" dirty="0" smtClean="0"/>
              <a:t>Name</a:t>
            </a:r>
            <a:r>
              <a:rPr lang="en-US" altLang="en-US" sz="7200" dirty="0" smtClean="0"/>
              <a:t> </a:t>
            </a:r>
            <a:r>
              <a:rPr lang="en-US" altLang="en-US" sz="7200" dirty="0"/>
              <a:t>is domain</a:t>
            </a:r>
          </a:p>
          <a:p>
            <a:pPr lvl="1"/>
            <a:r>
              <a:rPr lang="en-US" altLang="en-US" sz="7200" b="1" dirty="0" smtClean="0"/>
              <a:t>Value</a:t>
            </a:r>
            <a:r>
              <a:rPr lang="en-US" altLang="en-US" sz="7200" dirty="0" smtClean="0"/>
              <a:t> </a:t>
            </a:r>
            <a:r>
              <a:rPr lang="en-US" altLang="en-US" sz="7200" dirty="0"/>
              <a:t>is hostname of</a:t>
            </a:r>
            <a:br>
              <a:rPr lang="en-US" altLang="en-US" sz="7200" dirty="0"/>
            </a:br>
            <a:r>
              <a:rPr lang="en-US" altLang="en-US" sz="7200" dirty="0"/>
              <a:t>authoritative name server</a:t>
            </a:r>
            <a:br>
              <a:rPr lang="en-US" altLang="en-US" sz="7200" dirty="0"/>
            </a:br>
            <a:r>
              <a:rPr lang="en-US" altLang="en-US" sz="7200" dirty="0"/>
              <a:t>for this domain</a:t>
            </a:r>
          </a:p>
          <a:p>
            <a:pPr lvl="1"/>
            <a:r>
              <a:rPr lang="en-US" altLang="en-US" sz="7200" dirty="0"/>
              <a:t>(fi.com, dns.fi.com, NS)</a:t>
            </a:r>
          </a:p>
          <a:p>
            <a:r>
              <a:rPr lang="en-US" altLang="en-US" sz="3700" dirty="0"/>
              <a:t>**e.g. MX and NS can be use to map same domain to multiple server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3319463" y="1757363"/>
            <a:ext cx="5364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RR format: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</a:rPr>
              <a:t>(name, value, type, ttl)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3400426" y="1690688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2047875" y="2301876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en-US" sz="2200" u="sng" dirty="0">
                <a:solidFill>
                  <a:srgbClr val="CC0000"/>
                </a:solidFill>
                <a:latin typeface="+mn-lt"/>
              </a:rPr>
              <a:t>type=A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 smtClean="0">
                <a:latin typeface="+mn-lt"/>
              </a:rPr>
              <a:t>Name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is hostname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 smtClean="0">
                <a:latin typeface="+mn-lt"/>
              </a:rPr>
              <a:t>Value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is IP address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(relay1.bar.foo.com, IP, A)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Char char="r"/>
            </a:pPr>
            <a:endParaRPr lang="en-US" altLang="en-US" sz="2400" dirty="0">
              <a:latin typeface="+mn-lt"/>
            </a:endParaRP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5753100" y="232886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sz="2200" u="sng" dirty="0">
                <a:solidFill>
                  <a:srgbClr val="CC0000"/>
                </a:solidFill>
                <a:latin typeface="+mn-lt"/>
              </a:rPr>
              <a:t>type=CNAME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 smtClean="0">
                <a:latin typeface="+mn-lt"/>
              </a:rPr>
              <a:t>Name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is alias name for some </a:t>
            </a:r>
            <a:r>
              <a:rPr lang="ja-JP" altLang="en-US" sz="1800" dirty="0">
                <a:latin typeface="+mn-lt"/>
              </a:rPr>
              <a:t>“</a:t>
            </a:r>
            <a:r>
              <a:rPr lang="en-US" altLang="ja-JP" sz="1800" dirty="0">
                <a:latin typeface="+mn-lt"/>
              </a:rPr>
              <a:t>canonical</a:t>
            </a:r>
            <a:r>
              <a:rPr lang="ja-JP" altLang="en-US" sz="1800" dirty="0">
                <a:latin typeface="+mn-lt"/>
              </a:rPr>
              <a:t>”</a:t>
            </a:r>
            <a:r>
              <a:rPr lang="en-US" altLang="ja-JP" sz="1800" dirty="0">
                <a:latin typeface="+mn-lt"/>
              </a:rPr>
              <a:t> (the real) 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 smtClean="0">
                <a:latin typeface="+mn-lt"/>
              </a:rPr>
              <a:t>Value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is canonical 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(ibm.com, server.backup.ibm.com, CNAME)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Char char="r"/>
            </a:pPr>
            <a:endParaRPr lang="en-US" altLang="en-US" sz="2400" dirty="0">
              <a:latin typeface="+mn-lt"/>
            </a:endParaRPr>
          </a:p>
        </p:txBody>
      </p:sp>
      <p:sp>
        <p:nvSpPr>
          <p:cNvPr id="50187" name="Rectangle 10"/>
          <p:cNvSpPr>
            <a:spLocks noChangeArrowheads="1"/>
          </p:cNvSpPr>
          <p:nvPr/>
        </p:nvSpPr>
        <p:spPr bwMode="auto">
          <a:xfrm>
            <a:off x="5776913" y="4532314"/>
            <a:ext cx="4748212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sz="2200" u="sng" dirty="0">
                <a:solidFill>
                  <a:srgbClr val="CC0000"/>
                </a:solidFill>
                <a:latin typeface="+mn-lt"/>
              </a:rPr>
              <a:t>type=MX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 smtClean="0">
                <a:latin typeface="+mn-lt"/>
              </a:rPr>
              <a:t>Value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is name of mail server associated with </a:t>
            </a:r>
            <a:r>
              <a:rPr lang="en-US" altLang="en-US" sz="1800" b="1" dirty="0">
                <a:latin typeface="+mn-lt"/>
              </a:rPr>
              <a:t>name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+mn-lt"/>
              </a:rPr>
              <a:t>(fi.com, </a:t>
            </a:r>
            <a:r>
              <a:rPr lang="en-US" altLang="en-US" sz="1800" b="1" dirty="0" err="1">
                <a:latin typeface="+mn-lt"/>
              </a:rPr>
              <a:t>mail.fi.com,MX</a:t>
            </a:r>
            <a:r>
              <a:rPr lang="en-US" altLang="en-US" sz="1800" b="1" dirty="0">
                <a:latin typeface="+mn-lt"/>
              </a:rPr>
              <a:t>)</a:t>
            </a: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Char char="r"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96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9389"/>
            <a:ext cx="7772400" cy="903287"/>
          </a:xfrm>
        </p:spPr>
        <p:txBody>
          <a:bodyPr/>
          <a:lstStyle/>
          <a:p>
            <a:r>
              <a:rPr lang="en-US" altLang="en-US" b="1" dirty="0" smtClean="0"/>
              <a:t>Inserting records into </a:t>
            </a:r>
            <a:r>
              <a:rPr lang="en-US" altLang="en-US" b="1" dirty="0"/>
              <a:t>DNS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25651" y="1370013"/>
            <a:ext cx="8456613" cy="46482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E</a:t>
            </a:r>
            <a:r>
              <a:rPr lang="en-US" altLang="en-US" dirty="0" smtClean="0"/>
              <a:t>xample</a:t>
            </a:r>
            <a:r>
              <a:rPr lang="en-US" altLang="en-US" dirty="0" smtClean="0"/>
              <a:t>: new startup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Network Utopia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altLang="en-US" dirty="0"/>
              <a:t>R</a:t>
            </a:r>
            <a:r>
              <a:rPr lang="en-US" altLang="en-US" dirty="0" smtClean="0"/>
              <a:t>egister </a:t>
            </a:r>
            <a:r>
              <a:rPr lang="en-US" altLang="en-US" dirty="0" smtClean="0"/>
              <a:t>name networkuptopia.com at </a:t>
            </a:r>
            <a:r>
              <a:rPr lang="en-US" altLang="en-US" i="1" dirty="0" smtClean="0">
                <a:solidFill>
                  <a:srgbClr val="CC0000"/>
                </a:solidFill>
              </a:rPr>
              <a:t>DNS registrar</a:t>
            </a:r>
            <a:r>
              <a:rPr lang="en-US" altLang="en-US" dirty="0" smtClean="0"/>
              <a:t> (e.g., Network Solutions)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rovide </a:t>
            </a:r>
            <a:r>
              <a:rPr lang="en-US" altLang="en-US" dirty="0" smtClean="0"/>
              <a:t>names, IP addresses of authoritative name server (primary and secondary)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egistrar </a:t>
            </a:r>
            <a:r>
              <a:rPr lang="en-US" altLang="en-US" dirty="0" smtClean="0"/>
              <a:t>inserts two RRs into .com TLD server: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b="1" dirty="0">
                <a:latin typeface="Courier New" panose="02070309020205020404" pitchFamily="49" charset="0"/>
              </a:rPr>
              <a:t>(networkutopia.com, dns1.networkutopia.com, NS)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(dns1.networkutopia.com, 212.212.212.1, A)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(dns1.networkutopia.com, mail.networkutopia.com, MX)</a:t>
            </a:r>
            <a:endParaRPr lang="en-US" altLang="en-US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C</a:t>
            </a:r>
            <a:r>
              <a:rPr lang="en-US" altLang="en-US" dirty="0" smtClean="0"/>
              <a:t>reate </a:t>
            </a:r>
            <a:r>
              <a:rPr lang="en-US" altLang="en-US" dirty="0" smtClean="0"/>
              <a:t>authoritative server type A record for www.networkuptopia.com; type MX record for mail.networkutopia.com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2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>
          <a:xfrm>
            <a:off x="2057400" y="92075"/>
            <a:ext cx="7772400" cy="1143000"/>
          </a:xfrm>
        </p:spPr>
        <p:txBody>
          <a:bodyPr/>
          <a:lstStyle/>
          <a:p>
            <a:r>
              <a:rPr lang="en-US" altLang="en-US" smtClean="0"/>
              <a:t>Attacking DNS</a:t>
            </a:r>
          </a:p>
        </p:txBody>
      </p:sp>
      <p:sp>
        <p:nvSpPr>
          <p:cNvPr id="54275" name="Content Placeholder 5"/>
          <p:cNvSpPr>
            <a:spLocks noGrp="1" noChangeArrowheads="1"/>
          </p:cNvSpPr>
          <p:nvPr>
            <p:ph sz="half" idx="1"/>
          </p:nvPr>
        </p:nvSpPr>
        <p:spPr>
          <a:xfrm>
            <a:off x="2057400" y="1625721"/>
            <a:ext cx="3810000" cy="464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solidFill>
                  <a:srgbClr val="002060"/>
                </a:solidFill>
              </a:rPr>
              <a:t>DDoS</a:t>
            </a:r>
            <a:r>
              <a:rPr lang="en-US" altLang="en-US" sz="2200" dirty="0" smtClean="0">
                <a:solidFill>
                  <a:srgbClr val="002060"/>
                </a:solidFill>
              </a:rPr>
              <a:t> attacks</a:t>
            </a:r>
          </a:p>
          <a:p>
            <a:r>
              <a:rPr lang="en-US" altLang="en-US" sz="2200" dirty="0"/>
              <a:t>B</a:t>
            </a:r>
            <a:r>
              <a:rPr lang="en-US" altLang="en-US" sz="2200" dirty="0" smtClean="0"/>
              <a:t>ombard </a:t>
            </a:r>
            <a:r>
              <a:rPr lang="en-US" altLang="en-US" sz="2200" dirty="0" smtClean="0"/>
              <a:t>root servers with traffic</a:t>
            </a:r>
          </a:p>
          <a:p>
            <a:pPr marL="574675" lvl="1" indent="-227013"/>
            <a:r>
              <a:rPr lang="en-US" altLang="en-US" sz="2200" dirty="0" smtClean="0"/>
              <a:t>not successful to date</a:t>
            </a:r>
          </a:p>
          <a:p>
            <a:pPr marL="574675" lvl="1" indent="-227013"/>
            <a:r>
              <a:rPr lang="en-US" altLang="en-US" sz="2200" dirty="0" smtClean="0"/>
              <a:t>traffic filtering</a:t>
            </a:r>
          </a:p>
          <a:p>
            <a:pPr marL="574675" lvl="1" indent="-227013"/>
            <a:r>
              <a:rPr lang="en-US" altLang="en-US" sz="2200" dirty="0" smtClean="0"/>
              <a:t>local DNS servers cache IPs of TLD servers, allowing root server bypass</a:t>
            </a:r>
          </a:p>
          <a:p>
            <a:r>
              <a:rPr lang="en-US" altLang="en-US" sz="2200" dirty="0"/>
              <a:t>B</a:t>
            </a:r>
            <a:r>
              <a:rPr lang="en-US" altLang="en-US" sz="2200" dirty="0" smtClean="0"/>
              <a:t>ombard </a:t>
            </a:r>
            <a:r>
              <a:rPr lang="en-US" altLang="en-US" sz="2200" dirty="0" smtClean="0"/>
              <a:t>TLD servers</a:t>
            </a:r>
          </a:p>
          <a:p>
            <a:pPr marL="574675" lvl="1" indent="-227013"/>
            <a:r>
              <a:rPr lang="en-US" altLang="en-US" sz="2200" dirty="0" smtClean="0"/>
              <a:t>potentially more dangerous</a:t>
            </a:r>
          </a:p>
          <a:p>
            <a:pPr>
              <a:buFont typeface="Comic Sans MS" panose="030F0702030302020204" pitchFamily="66" charset="0"/>
              <a:buAutoNum type="arabicPeriod"/>
            </a:pPr>
            <a:endParaRPr lang="en-US" altLang="en-US" sz="2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16650" y="1324777"/>
            <a:ext cx="3810000" cy="464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2060"/>
                </a:solidFill>
                <a:ea typeface="ＭＳ Ｐゴシック" charset="0"/>
              </a:rPr>
              <a:t>R</a:t>
            </a:r>
            <a:r>
              <a:rPr lang="en-US" sz="2200" dirty="0" smtClean="0">
                <a:solidFill>
                  <a:srgbClr val="002060"/>
                </a:solidFill>
                <a:ea typeface="ＭＳ Ｐゴシック" charset="0"/>
              </a:rPr>
              <a:t>edirect attacks</a:t>
            </a:r>
          </a:p>
          <a:p>
            <a:pPr>
              <a:buFont typeface="Wingdings" charset="2"/>
              <a:buChar char="§"/>
              <a:defRPr/>
            </a:pPr>
            <a:r>
              <a:rPr lang="en-US" sz="2200" dirty="0" smtClean="0">
                <a:ea typeface="ＭＳ Ｐゴシック" charset="0"/>
              </a:rPr>
              <a:t>man-in-middle</a:t>
            </a:r>
          </a:p>
          <a:p>
            <a:pPr lvl="1">
              <a:buFont typeface="Arial"/>
              <a:buChar char="•"/>
              <a:defRPr/>
            </a:pPr>
            <a:r>
              <a:rPr lang="en-US" sz="2200" dirty="0" smtClean="0">
                <a:ea typeface="ＭＳ Ｐゴシック" charset="0"/>
              </a:rPr>
              <a:t>Intercept queries</a:t>
            </a:r>
          </a:p>
          <a:p>
            <a:pPr>
              <a:buFont typeface="Wingdings" charset="2"/>
              <a:buChar char="§"/>
              <a:defRPr/>
            </a:pPr>
            <a:r>
              <a:rPr lang="en-US" sz="2200" dirty="0" smtClean="0">
                <a:ea typeface="ＭＳ Ｐゴシック" charset="0"/>
              </a:rPr>
              <a:t>DNS poisoning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200" dirty="0" smtClean="0">
                <a:ea typeface="ＭＳ Ｐゴシック" charset="0"/>
              </a:rPr>
              <a:t>Send bogus replies to DNS server, which caches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2060"/>
                </a:solidFill>
                <a:ea typeface="ＭＳ Ｐゴシック" charset="0"/>
              </a:rPr>
              <a:t>E</a:t>
            </a:r>
            <a:r>
              <a:rPr lang="en-US" sz="2200" dirty="0" smtClean="0">
                <a:solidFill>
                  <a:srgbClr val="002060"/>
                </a:solidFill>
                <a:ea typeface="ＭＳ Ｐゴシック" charset="0"/>
              </a:rPr>
              <a:t>xploit DNS for </a:t>
            </a:r>
            <a:r>
              <a:rPr lang="en-US" sz="2200" dirty="0" err="1" smtClean="0">
                <a:solidFill>
                  <a:srgbClr val="002060"/>
                </a:solidFill>
                <a:ea typeface="ＭＳ Ｐゴシック" charset="0"/>
              </a:rPr>
              <a:t>DDoS</a:t>
            </a:r>
            <a:endParaRPr lang="en-US" sz="2200" dirty="0" smtClean="0">
              <a:solidFill>
                <a:srgbClr val="002060"/>
              </a:solidFill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200" dirty="0" smtClean="0">
                <a:ea typeface="ＭＳ Ｐゴシック" charset="0"/>
              </a:rPr>
              <a:t>send queries with spoofed source address: target IP</a:t>
            </a:r>
          </a:p>
          <a:p>
            <a:pPr>
              <a:buFont typeface="Wingdings" charset="2"/>
              <a:buChar char="§"/>
              <a:defRPr/>
            </a:pPr>
            <a:r>
              <a:rPr lang="en-US" sz="2200" dirty="0" smtClean="0">
                <a:ea typeface="ＭＳ Ｐゴシック" charset="0"/>
              </a:rPr>
              <a:t>requires amplification</a:t>
            </a:r>
            <a:endParaRPr lang="en-US" sz="2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301625"/>
            <a:ext cx="7772400" cy="869950"/>
          </a:xfrm>
        </p:spPr>
        <p:txBody>
          <a:bodyPr/>
          <a:lstStyle/>
          <a:p>
            <a:r>
              <a:rPr lang="en-US" altLang="en-US" b="1" dirty="0"/>
              <a:t>Electronic mail</a:t>
            </a:r>
            <a:endParaRPr lang="en-US" altLang="en-US" b="1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8513" y="1389986"/>
            <a:ext cx="6665912" cy="487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b="1" i="1" dirty="0" smtClean="0">
                <a:solidFill>
                  <a:srgbClr val="0070C0"/>
                </a:solidFill>
              </a:rPr>
              <a:t>Major components:</a:t>
            </a:r>
            <a:r>
              <a:rPr lang="en-US" altLang="en-US" sz="26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en-US" sz="2400" dirty="0" smtClean="0"/>
              <a:t>User </a:t>
            </a:r>
            <a:r>
              <a:rPr lang="en-US" altLang="en-US" sz="2400" dirty="0"/>
              <a:t>agents </a:t>
            </a:r>
          </a:p>
          <a:p>
            <a:r>
              <a:rPr lang="en-US" altLang="en-US" sz="2400" dirty="0" smtClean="0"/>
              <a:t>Mail </a:t>
            </a:r>
            <a:r>
              <a:rPr lang="en-US" altLang="en-US" sz="2400" dirty="0"/>
              <a:t>servers </a:t>
            </a:r>
          </a:p>
          <a:p>
            <a:pPr>
              <a:spcAft>
                <a:spcPct val="75000"/>
              </a:spcAft>
            </a:pPr>
            <a:r>
              <a:rPr lang="en-US" altLang="en-US" sz="2400" dirty="0" smtClean="0"/>
              <a:t>Simple </a:t>
            </a:r>
            <a:r>
              <a:rPr lang="en-US" altLang="en-US" sz="2400" dirty="0"/>
              <a:t>mail transfer</a:t>
            </a:r>
            <a:br>
              <a:rPr lang="en-US" altLang="en-US" sz="2400" dirty="0"/>
            </a:br>
            <a:r>
              <a:rPr lang="en-US" altLang="en-US" sz="2400" dirty="0"/>
              <a:t>protocol: </a:t>
            </a:r>
            <a:r>
              <a:rPr lang="en-US" altLang="en-US" sz="2400" dirty="0" smtClean="0"/>
              <a:t>SMTP</a:t>
            </a:r>
          </a:p>
          <a:p>
            <a:pPr>
              <a:spcAft>
                <a:spcPct val="75000"/>
              </a:spcAft>
            </a:pPr>
            <a:endParaRPr lang="en-US" altLang="en-US" sz="800" i="1" dirty="0">
              <a:solidFill>
                <a:srgbClr val="CC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dirty="0">
                <a:solidFill>
                  <a:srgbClr val="0070C0"/>
                </a:solidFill>
              </a:rPr>
              <a:t>User Agent</a:t>
            </a:r>
          </a:p>
          <a:p>
            <a:r>
              <a:rPr lang="en-US" altLang="en-US" sz="2400" dirty="0"/>
              <a:t>a.k.a. </a:t>
            </a:r>
            <a:r>
              <a:rPr lang="ja-JP" altLang="en-US" sz="2400" dirty="0"/>
              <a:t>“</a:t>
            </a:r>
            <a:r>
              <a:rPr lang="en-US" altLang="ja-JP" sz="2400" dirty="0"/>
              <a:t>mail reader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r>
              <a:rPr lang="en-US" altLang="en-US" sz="2400" dirty="0" smtClean="0"/>
              <a:t>Composing</a:t>
            </a:r>
            <a:r>
              <a:rPr lang="en-US" altLang="en-US" sz="2400" dirty="0"/>
              <a:t>, editing, reading mail messages</a:t>
            </a:r>
          </a:p>
          <a:p>
            <a:r>
              <a:rPr lang="en-US" altLang="en-US" sz="2400" dirty="0"/>
              <a:t>e.g., Outlook, Thunderbird, iPhone mail client</a:t>
            </a:r>
          </a:p>
          <a:p>
            <a:r>
              <a:rPr lang="en-US" altLang="en-US" sz="2400" dirty="0" smtClean="0"/>
              <a:t>Outgoing</a:t>
            </a:r>
            <a:r>
              <a:rPr lang="en-US" altLang="en-US" sz="2400" dirty="0"/>
              <a:t>, incoming messages stored on server</a:t>
            </a:r>
          </a:p>
        </p:txBody>
      </p:sp>
      <p:pic>
        <p:nvPicPr>
          <p:cNvPr id="71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378" y="1853267"/>
            <a:ext cx="3856040" cy="334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9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0238" y="222250"/>
            <a:ext cx="7772400" cy="882650"/>
          </a:xfrm>
        </p:spPr>
        <p:txBody>
          <a:bodyPr/>
          <a:lstStyle/>
          <a:p>
            <a:r>
              <a:rPr lang="en-US" altLang="en-US" b="1" dirty="0"/>
              <a:t>Electronic mail: mail servers</a:t>
            </a:r>
            <a:endParaRPr lang="en-US" altLang="en-US" b="1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0238" y="1305990"/>
            <a:ext cx="39338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M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ail servers:</a:t>
            </a:r>
            <a:endParaRPr lang="en-US" altLang="en-US" sz="2400" b="1" dirty="0" smtClean="0">
              <a:solidFill>
                <a:srgbClr val="002060"/>
              </a:solidFill>
            </a:endParaRPr>
          </a:p>
          <a:p>
            <a:r>
              <a:rPr lang="en-US" altLang="en-US" sz="2400" i="1" dirty="0" smtClean="0">
                <a:solidFill>
                  <a:srgbClr val="002060"/>
                </a:solidFill>
              </a:rPr>
              <a:t>Mailbox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contains incoming messages for user</a:t>
            </a:r>
          </a:p>
          <a:p>
            <a:r>
              <a:rPr lang="en-US" altLang="en-US" sz="2400" i="1" dirty="0" smtClean="0">
                <a:solidFill>
                  <a:srgbClr val="002060"/>
                </a:solidFill>
              </a:rPr>
              <a:t>Message </a:t>
            </a:r>
            <a:r>
              <a:rPr lang="en-US" altLang="en-US" sz="2400" i="1" dirty="0">
                <a:solidFill>
                  <a:srgbClr val="002060"/>
                </a:solidFill>
              </a:rPr>
              <a:t>queue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of outgoing (to be sent) mail messages</a:t>
            </a:r>
          </a:p>
          <a:p>
            <a:r>
              <a:rPr lang="en-US" altLang="en-US" sz="2400" i="1" dirty="0">
                <a:solidFill>
                  <a:srgbClr val="002060"/>
                </a:solidFill>
              </a:rPr>
              <a:t>SMTP protocol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has two sides: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lient</a:t>
            </a:r>
            <a:r>
              <a:rPr lang="en-US" altLang="en-US" dirty="0" smtClean="0"/>
              <a:t>: sending mail server</a:t>
            </a:r>
          </a:p>
          <a:p>
            <a:pPr lvl="1"/>
            <a:r>
              <a:rPr lang="en-US" altLang="ja-JP" dirty="0"/>
              <a:t>S</a:t>
            </a:r>
            <a:r>
              <a:rPr lang="en-US" altLang="ja-JP" dirty="0" smtClean="0"/>
              <a:t>erver</a:t>
            </a:r>
            <a:r>
              <a:rPr lang="en-US" altLang="ja-JP" dirty="0" smtClean="0"/>
              <a:t>: receiving mail server</a:t>
            </a:r>
          </a:p>
          <a:p>
            <a:pPr lvl="1"/>
            <a:r>
              <a:rPr lang="en-US" altLang="en-US" dirty="0" smtClean="0"/>
              <a:t>**all servers run both the sides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74" y="1243627"/>
            <a:ext cx="5496193" cy="4772925"/>
          </a:xfrm>
          <a:prstGeom prst="rect">
            <a:avLst/>
          </a:prstGeom>
          <a:solidFill>
            <a:srgbClr val="E0E2E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487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34950"/>
            <a:ext cx="7772400" cy="958850"/>
          </a:xfrm>
        </p:spPr>
        <p:txBody>
          <a:bodyPr>
            <a:normAutofit/>
          </a:bodyPr>
          <a:lstStyle/>
          <a:p>
            <a:r>
              <a:rPr lang="en-US" altLang="en-US" b="1" dirty="0"/>
              <a:t>Electronic Mail: SMTP [RFC 2821]</a:t>
            </a:r>
            <a:endParaRPr lang="en-US" altLang="en-US" b="1" dirty="0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12964" y="1422400"/>
            <a:ext cx="7629525" cy="4648200"/>
          </a:xfrm>
        </p:spPr>
        <p:txBody>
          <a:bodyPr/>
          <a:lstStyle/>
          <a:p>
            <a:r>
              <a:rPr lang="en-US" altLang="en-US" dirty="0"/>
              <a:t>U</a:t>
            </a:r>
            <a:r>
              <a:rPr lang="en-US" altLang="en-US" dirty="0" smtClean="0"/>
              <a:t>ses </a:t>
            </a:r>
            <a:r>
              <a:rPr lang="en-US" altLang="en-US" dirty="0" smtClean="0"/>
              <a:t>TCP to reliably transfer email message from client to server, port 25</a:t>
            </a:r>
          </a:p>
          <a:p>
            <a:r>
              <a:rPr lang="en-US" altLang="en-US" dirty="0"/>
              <a:t>D</a:t>
            </a:r>
            <a:r>
              <a:rPr lang="en-US" altLang="en-US" dirty="0" smtClean="0"/>
              <a:t>irect </a:t>
            </a:r>
            <a:r>
              <a:rPr lang="en-US" altLang="en-US" dirty="0" smtClean="0"/>
              <a:t>transfer: sending server to receiving server</a:t>
            </a:r>
          </a:p>
          <a:p>
            <a:r>
              <a:rPr lang="en-US" altLang="en-US" dirty="0"/>
              <a:t>T</a:t>
            </a:r>
            <a:r>
              <a:rPr lang="en-US" altLang="en-US" dirty="0" smtClean="0"/>
              <a:t>hree </a:t>
            </a:r>
            <a:r>
              <a:rPr lang="en-US" altLang="en-US" dirty="0" smtClean="0"/>
              <a:t>phases of </a:t>
            </a:r>
            <a:r>
              <a:rPr lang="en-US" altLang="en-US" dirty="0" smtClean="0"/>
              <a:t>transfer:</a:t>
            </a:r>
            <a:endParaRPr lang="en-US" altLang="en-US" dirty="0" smtClean="0"/>
          </a:p>
          <a:p>
            <a:pPr lvl="1"/>
            <a:r>
              <a:rPr lang="en-US" altLang="en-US" sz="1800" dirty="0"/>
              <a:t>H</a:t>
            </a:r>
            <a:r>
              <a:rPr lang="en-US" altLang="en-US" sz="1800" dirty="0" smtClean="0"/>
              <a:t>andshaking </a:t>
            </a:r>
            <a:r>
              <a:rPr lang="en-US" altLang="en-US" sz="1800" dirty="0" smtClean="0"/>
              <a:t>(greeting)</a:t>
            </a:r>
          </a:p>
          <a:p>
            <a:pPr lvl="1"/>
            <a:r>
              <a:rPr lang="en-US" altLang="en-US" sz="1800" dirty="0"/>
              <a:t>T</a:t>
            </a:r>
            <a:r>
              <a:rPr lang="en-US" altLang="en-US" sz="1800" dirty="0" smtClean="0"/>
              <a:t>ransfer </a:t>
            </a:r>
            <a:r>
              <a:rPr lang="en-US" altLang="en-US" sz="1800" dirty="0" smtClean="0"/>
              <a:t>of messages</a:t>
            </a:r>
          </a:p>
          <a:p>
            <a:pPr lvl="1"/>
            <a:r>
              <a:rPr lang="en-US" altLang="en-US" sz="1800" dirty="0"/>
              <a:t>C</a:t>
            </a:r>
            <a:r>
              <a:rPr lang="en-US" altLang="en-US" sz="1800" dirty="0" smtClean="0"/>
              <a:t>losure</a:t>
            </a:r>
            <a:endParaRPr lang="en-US" altLang="en-US" sz="1800" dirty="0" smtClean="0"/>
          </a:p>
          <a:p>
            <a:r>
              <a:rPr lang="en-US" altLang="en-US" dirty="0"/>
              <a:t>C</a:t>
            </a:r>
            <a:r>
              <a:rPr lang="en-US" altLang="en-US" dirty="0" smtClean="0"/>
              <a:t>ommand/response </a:t>
            </a:r>
            <a:r>
              <a:rPr lang="en-US" altLang="en-US" dirty="0" smtClean="0"/>
              <a:t>interaction (like </a:t>
            </a:r>
            <a:r>
              <a:rPr lang="en-US" altLang="en-US" dirty="0"/>
              <a:t>HTTP</a:t>
            </a:r>
            <a:r>
              <a:rPr lang="en-US" altLang="en-US" dirty="0" smtClean="0"/>
              <a:t>)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altLang="en-US" sz="1800" dirty="0" smtClean="0">
                <a:solidFill>
                  <a:srgbClr val="000099"/>
                </a:solidFill>
              </a:rPr>
              <a:t>commands:</a:t>
            </a:r>
            <a:r>
              <a:rPr lang="en-US" altLang="en-US" sz="1800" dirty="0" smtClean="0"/>
              <a:t> ASCII text</a:t>
            </a:r>
          </a:p>
          <a:p>
            <a:pPr lvl="1"/>
            <a:r>
              <a:rPr lang="en-US" altLang="en-US" sz="1800" dirty="0" smtClean="0">
                <a:solidFill>
                  <a:srgbClr val="000099"/>
                </a:solidFill>
              </a:rPr>
              <a:t>response:</a:t>
            </a:r>
            <a:r>
              <a:rPr lang="en-US" altLang="en-US" sz="1800" dirty="0" smtClean="0"/>
              <a:t> status code and phrase</a:t>
            </a:r>
          </a:p>
          <a:p>
            <a:r>
              <a:rPr lang="en-US" altLang="en-US" dirty="0"/>
              <a:t>M</a:t>
            </a:r>
            <a:r>
              <a:rPr lang="en-US" altLang="en-US" dirty="0" smtClean="0"/>
              <a:t>essages </a:t>
            </a:r>
            <a:r>
              <a:rPr lang="en-US" altLang="en-US" dirty="0" smtClean="0"/>
              <a:t>must be in 7-bit ASCI</a:t>
            </a:r>
            <a:endParaRPr lang="en-US" altLang="en-US" dirty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2225"/>
            <a:ext cx="823595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Scenario: Alice sends message to Bob</a:t>
            </a:r>
            <a:endParaRPr lang="en-US" altLang="en-US" b="1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0"/>
            <a:ext cx="3810000" cy="32194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1) Alice uses UA to compose message </a:t>
            </a:r>
            <a:r>
              <a:rPr lang="ja-JP" altLang="en-US" sz="2200" dirty="0"/>
              <a:t>“</a:t>
            </a:r>
            <a:r>
              <a:rPr lang="en-US" altLang="ja-JP" sz="2200" dirty="0"/>
              <a:t>to</a:t>
            </a:r>
            <a:r>
              <a:rPr lang="ja-JP" altLang="en-US" sz="2200" dirty="0"/>
              <a:t>”</a:t>
            </a:r>
            <a:r>
              <a:rPr lang="en-US" altLang="ja-JP" sz="2200" dirty="0"/>
              <a:t> bob@someschool.edu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2) Alice</a:t>
            </a:r>
            <a:r>
              <a:rPr lang="ja-JP" altLang="en-US" sz="2200" dirty="0"/>
              <a:t>’</a:t>
            </a:r>
            <a:r>
              <a:rPr lang="en-US" altLang="ja-JP" sz="2200" dirty="0"/>
              <a:t>s UA sends message to her mail server; message placed in message queue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3) client side of SMTP opens TCP connection with Bob</a:t>
            </a:r>
            <a:r>
              <a:rPr lang="ja-JP" altLang="en-US" sz="2200" dirty="0"/>
              <a:t>’</a:t>
            </a:r>
            <a:r>
              <a:rPr lang="en-US" altLang="ja-JP" sz="2200" dirty="0"/>
              <a:t>s mail server – may fail</a:t>
            </a:r>
            <a:endParaRPr lang="en-US" altLang="en-US" sz="2200" dirty="0"/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1335088"/>
            <a:ext cx="3810000" cy="32686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4) SMTP client sends Alice</a:t>
            </a:r>
            <a:r>
              <a:rPr lang="ja-JP" altLang="en-US" sz="2200" dirty="0"/>
              <a:t>’</a:t>
            </a:r>
            <a:r>
              <a:rPr lang="en-US" altLang="ja-JP" sz="2200" dirty="0"/>
              <a:t>s message over the TCP connection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5) Bob</a:t>
            </a:r>
            <a:r>
              <a:rPr lang="ja-JP" altLang="en-US" sz="2200" dirty="0"/>
              <a:t>’</a:t>
            </a:r>
            <a:r>
              <a:rPr lang="en-US" altLang="ja-JP" sz="2200" dirty="0"/>
              <a:t>s mail server places the message in Bob</a:t>
            </a:r>
            <a:r>
              <a:rPr lang="ja-JP" altLang="en-US" sz="2200" dirty="0"/>
              <a:t>’</a:t>
            </a:r>
            <a:r>
              <a:rPr lang="en-US" altLang="ja-JP" sz="2200" dirty="0"/>
              <a:t>s mailbox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6) Bob invokes his user agent to read message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/>
              <a:t>**if connection fails, it keeps retrying for few days</a:t>
            </a:r>
          </a:p>
        </p:txBody>
      </p:sp>
      <p:pic>
        <p:nvPicPr>
          <p:cNvPr id="133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71" y="4591050"/>
            <a:ext cx="8202955" cy="14874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3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35" y="6065837"/>
            <a:ext cx="4127500" cy="719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4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01614"/>
            <a:ext cx="7772400" cy="903287"/>
          </a:xfrm>
        </p:spPr>
        <p:txBody>
          <a:bodyPr/>
          <a:lstStyle/>
          <a:p>
            <a:r>
              <a:rPr lang="en-US" altLang="en-US" b="1" dirty="0"/>
              <a:t>Sample SMTP interaction</a:t>
            </a:r>
            <a:endParaRPr lang="en-US" altLang="en-US" b="1" dirty="0" smtClean="0"/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1524000" y="1273176"/>
            <a:ext cx="88709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S: 220 hamburger.edu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HELO crepes.fr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S: 250  Hello crepes.fr, pleased to meet you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MAIL FROM: &lt;alice@crepes.fr&gt;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S: 250 alice@crepes.fr... Sender ok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RCPT TO: &lt;bob@hamburger.edu&gt;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S: 250 bob@hamburger.edu ... Recipient ok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DATA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S: 354 Enter mail, end with "." on a line by itself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Do you like ketchup?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How about pickles?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S: 250 Message accepted for delivery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C: QUIT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S: 221 hamburger.edu closing connection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1925"/>
            <a:ext cx="7772400" cy="1143000"/>
          </a:xfrm>
        </p:spPr>
        <p:txBody>
          <a:bodyPr/>
          <a:lstStyle/>
          <a:p>
            <a:r>
              <a:rPr lang="en-US" altLang="en-US" smtClean="0"/>
              <a:t>SMTP: final words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047751"/>
            <a:ext cx="3600450" cy="464820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SMTP uses persistent connections</a:t>
            </a:r>
          </a:p>
          <a:p>
            <a:r>
              <a:rPr lang="en-US" altLang="en-US" sz="2200" dirty="0"/>
              <a:t>SMTP requires message (header &amp; body) to be in 7-bit ASCII</a:t>
            </a:r>
          </a:p>
          <a:p>
            <a:r>
              <a:rPr lang="en-US" altLang="en-US" sz="2200" dirty="0"/>
              <a:t>SMTP server uses CRLF.CRLF (\r\n.\r\n) to determine end of message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600700" y="1141413"/>
            <a:ext cx="4832350" cy="4648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b="1" i="1" dirty="0">
                <a:solidFill>
                  <a:srgbClr val="0070C0"/>
                </a:solidFill>
              </a:rPr>
              <a:t>C</a:t>
            </a:r>
            <a:r>
              <a:rPr lang="en-US" altLang="en-US" sz="2200" b="1" i="1" dirty="0" smtClean="0">
                <a:solidFill>
                  <a:srgbClr val="0070C0"/>
                </a:solidFill>
              </a:rPr>
              <a:t>omparison </a:t>
            </a:r>
            <a:r>
              <a:rPr lang="en-US" altLang="en-US" sz="2200" b="1" i="1" dirty="0" smtClean="0">
                <a:solidFill>
                  <a:srgbClr val="0070C0"/>
                </a:solidFill>
              </a:rPr>
              <a:t>with HTTP: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HTTP: pull; SMTP: push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HTTP: Server to client; vice versa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SMTP: server to server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both have ASCII command/response interaction, status codes</a:t>
            </a:r>
          </a:p>
          <a:p>
            <a:r>
              <a:rPr lang="en-US" altLang="en-US" sz="2400" dirty="0"/>
              <a:t>HTTP: each object encapsulated in its own response message</a:t>
            </a:r>
          </a:p>
          <a:p>
            <a:r>
              <a:rPr lang="en-US" altLang="en-US" sz="2400" dirty="0"/>
              <a:t>SMTP: multiple objects sent in multipart message</a:t>
            </a:r>
          </a:p>
        </p:txBody>
      </p:sp>
    </p:spTree>
    <p:extLst>
      <p:ext uri="{BB962C8B-B14F-4D97-AF65-F5344CB8AC3E}">
        <p14:creationId xmlns:p14="http://schemas.microsoft.com/office/powerpoint/2010/main" val="2011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7475"/>
            <a:ext cx="7772400" cy="1143000"/>
          </a:xfrm>
        </p:spPr>
        <p:txBody>
          <a:bodyPr/>
          <a:lstStyle/>
          <a:p>
            <a:r>
              <a:rPr lang="en-US" altLang="en-US" b="1" dirty="0"/>
              <a:t>Mail message format</a:t>
            </a:r>
            <a:endParaRPr lang="en-US" altLang="en-US" b="1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11313"/>
            <a:ext cx="39274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SMTP: protocol for exchanging email messages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RFC 822: standard for text message format:</a:t>
            </a:r>
          </a:p>
          <a:p>
            <a:r>
              <a:rPr lang="en-US" altLang="en-US" sz="2400" dirty="0"/>
              <a:t>header lines, e.g.,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FF0000"/>
                </a:solidFill>
              </a:rPr>
              <a:t>different</a:t>
            </a:r>
            <a:r>
              <a:rPr lang="en-US" altLang="en-US" i="1" dirty="0" smtClean="0">
                <a:solidFill>
                  <a:srgbClr val="66FFCC"/>
                </a:solidFill>
              </a:rPr>
              <a:t> </a:t>
            </a:r>
            <a:r>
              <a:rPr lang="en-US" altLang="en-US" i="1" dirty="0" smtClean="0"/>
              <a:t>from </a:t>
            </a:r>
            <a:r>
              <a:rPr lang="en-US" altLang="en-US" sz="2200" dirty="0"/>
              <a:t>SMTP MAIL FROM, RCPT TO:</a:t>
            </a:r>
            <a:r>
              <a:rPr lang="en-US" altLang="en-US" dirty="0" smtClean="0"/>
              <a:t> commands!</a:t>
            </a:r>
          </a:p>
          <a:p>
            <a:r>
              <a:rPr lang="en-US" altLang="en-US" sz="2400" dirty="0"/>
              <a:t>Body: the </a:t>
            </a:r>
            <a:r>
              <a:rPr lang="ja-JP" altLang="en-US" sz="2400" dirty="0"/>
              <a:t>“</a:t>
            </a:r>
            <a:r>
              <a:rPr lang="en-US" altLang="ja-JP" sz="2400" dirty="0"/>
              <a:t>message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1"/>
            <a:r>
              <a:rPr lang="en-US" altLang="en-US" sz="2000" dirty="0"/>
              <a:t>ASCII characters only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header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299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 flipV="1">
            <a:off x="4686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9663113" y="211296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blank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line</a:t>
            </a:r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 flipH="1">
            <a:off x="8775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" t="-3236" r="38625" b="-804"/>
          <a:stretch>
            <a:fillRect/>
          </a:stretch>
        </p:blipFill>
        <p:spPr bwMode="auto">
          <a:xfrm>
            <a:off x="2462214" y="3498850"/>
            <a:ext cx="3094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Line 11"/>
          <p:cNvSpPr>
            <a:spLocks noChangeShapeType="1"/>
          </p:cNvSpPr>
          <p:nvPr/>
        </p:nvSpPr>
        <p:spPr bwMode="auto">
          <a:xfrm flipV="1">
            <a:off x="5214938" y="4051300"/>
            <a:ext cx="1917700" cy="182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4678</TotalTime>
  <Words>1926</Words>
  <Application>Microsoft Office PowerPoint</Application>
  <PresentationFormat>Widescreen</PresentationFormat>
  <Paragraphs>321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MS PGothic</vt:lpstr>
      <vt:lpstr>MS PGothic</vt:lpstr>
      <vt:lpstr>Arial</vt:lpstr>
      <vt:lpstr>Calibri</vt:lpstr>
      <vt:lpstr>Comic Sans MS</vt:lpstr>
      <vt:lpstr>Corbel</vt:lpstr>
      <vt:lpstr>Courier New</vt:lpstr>
      <vt:lpstr>Gill Sans MT</vt:lpstr>
      <vt:lpstr>HGｺﾞｼｯｸM</vt:lpstr>
      <vt:lpstr>Times New Roman</vt:lpstr>
      <vt:lpstr>Wingdings</vt:lpstr>
      <vt:lpstr>ZapfDingbats</vt:lpstr>
      <vt:lpstr>Parallax</vt:lpstr>
      <vt:lpstr>Application Layer (Electronic Mail &amp;DNS)</vt:lpstr>
      <vt:lpstr>Objectives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SMTP: final words</vt:lpstr>
      <vt:lpstr>Mail message format</vt:lpstr>
      <vt:lpstr>Mail access protocols</vt:lpstr>
      <vt:lpstr>POP3 protocol (Port 110)</vt:lpstr>
      <vt:lpstr>POP3 (more) and IMAP</vt:lpstr>
      <vt:lpstr>Chapter 2: Outline</vt:lpstr>
      <vt:lpstr>DNS: domain name system</vt:lpstr>
      <vt:lpstr>DNS: How does it work?</vt:lpstr>
      <vt:lpstr>DNS: services, structure </vt:lpstr>
      <vt:lpstr>DNS: a distributed, hierarchical database</vt:lpstr>
      <vt:lpstr>DNS: root name servers</vt:lpstr>
      <vt:lpstr>TLD, authoritative servers</vt:lpstr>
      <vt:lpstr>Local DNS name server</vt:lpstr>
      <vt:lpstr>DNS name  resolution example</vt:lpstr>
      <vt:lpstr>PowerPoint Presentation</vt:lpstr>
      <vt:lpstr>DNS: caching, updating records</vt:lpstr>
      <vt:lpstr>DNS records</vt:lpstr>
      <vt:lpstr>Inserting records into DNS</vt:lpstr>
      <vt:lpstr>Attacking 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 &amp; Protocol Architectures</dc:title>
  <dc:creator>Arif Shakil</dc:creator>
  <cp:lastModifiedBy>Souvik Kundu</cp:lastModifiedBy>
  <cp:revision>186</cp:revision>
  <dcterms:created xsi:type="dcterms:W3CDTF">2020-06-17T13:03:26Z</dcterms:created>
  <dcterms:modified xsi:type="dcterms:W3CDTF">2020-07-01T04:46:32Z</dcterms:modified>
</cp:coreProperties>
</file>