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69" r:id="rId12"/>
    <p:sldId id="270" r:id="rId13"/>
    <p:sldId id="271" r:id="rId14"/>
    <p:sldId id="272" r:id="rId15"/>
    <p:sldId id="273" r:id="rId16"/>
    <p:sldId id="289" r:id="rId17"/>
    <p:sldId id="286" r:id="rId18"/>
    <p:sldId id="275" r:id="rId19"/>
    <p:sldId id="276" r:id="rId20"/>
    <p:sldId id="277" r:id="rId21"/>
    <p:sldId id="278" r:id="rId22"/>
    <p:sldId id="290" r:id="rId23"/>
    <p:sldId id="287" r:id="rId24"/>
    <p:sldId id="279" r:id="rId25"/>
    <p:sldId id="282" r:id="rId26"/>
    <p:sldId id="281" r:id="rId27"/>
    <p:sldId id="280" r:id="rId28"/>
    <p:sldId id="288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1FB"/>
    <a:srgbClr val="CDE3F8"/>
    <a:srgbClr val="13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9" autoAdjust="0"/>
    <p:restoredTop sz="86378" autoAdjust="0"/>
  </p:normalViewPr>
  <p:slideViewPr>
    <p:cSldViewPr snapToGrid="0">
      <p:cViewPr varScale="1">
        <p:scale>
          <a:sx n="142" d="100"/>
          <a:sy n="142" d="100"/>
        </p:scale>
        <p:origin x="11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AA1C-0E52-4363-8693-38E718BACD8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9228B-866F-4A7C-96F1-B92B4EE7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3BF717-4DE9-4866-AD60-557E64B6FD2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Layer:</a:t>
            </a:r>
            <a:br>
              <a:rPr lang="en-US" dirty="0"/>
            </a:br>
            <a:r>
              <a:rPr lang="en-US" dirty="0"/>
              <a:t>IPv4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 | Part 1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Network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Host Portion:</a:t>
            </a:r>
          </a:p>
          <a:p>
            <a:pPr lvl="1"/>
            <a:r>
              <a:rPr lang="en-US" dirty="0"/>
              <a:t>A variable number of least significant bits that are called the </a:t>
            </a:r>
            <a:r>
              <a:rPr lang="en-US" b="1" dirty="0"/>
              <a:t>host portion </a:t>
            </a:r>
            <a:r>
              <a:rPr lang="en-US" dirty="0"/>
              <a:t>of the address.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number of bits </a:t>
            </a:r>
            <a:r>
              <a:rPr lang="en-US" dirty="0"/>
              <a:t>used in this </a:t>
            </a:r>
            <a:r>
              <a:rPr lang="en-US" b="1" dirty="0"/>
              <a:t>host portion </a:t>
            </a:r>
            <a:r>
              <a:rPr lang="en-US" dirty="0"/>
              <a:t>determines the </a:t>
            </a:r>
            <a:r>
              <a:rPr lang="en-US" b="1" dirty="0"/>
              <a:t>number of hosts </a:t>
            </a:r>
            <a:r>
              <a:rPr lang="en-US" dirty="0"/>
              <a:t>that we can have within the network.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19955A-F926-49CE-9E24-F679358D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30" y="3080449"/>
            <a:ext cx="8035224" cy="969348"/>
          </a:xfrm>
          <a:prstGeom prst="rect">
            <a:avLst/>
          </a:prstGeom>
        </p:spPr>
      </p:pic>
      <p:graphicFrame>
        <p:nvGraphicFramePr>
          <p:cNvPr id="6" name="Group 336">
            <a:extLst>
              <a:ext uri="{FF2B5EF4-FFF2-40B4-BE49-F238E27FC236}">
                <a16:creationId xmlns:a16="http://schemas.microsoft.com/office/drawing/2014/main" id="{F1DF885D-7860-4A9A-8CEA-B30AED152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946934"/>
              </p:ext>
            </p:extLst>
          </p:nvPr>
        </p:nvGraphicFramePr>
        <p:xfrm>
          <a:off x="2841318" y="4272243"/>
          <a:ext cx="7656512" cy="1417638"/>
        </p:xfrm>
        <a:graphic>
          <a:graphicData uri="http://schemas.openxmlformats.org/drawingml/2006/table">
            <a:tbl>
              <a:tblPr/>
              <a:tblGrid>
                <a:gridCol w="17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192.168.1.2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11000000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10101000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00000001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00000010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192.168.1.67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11000000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10101000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00000001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01000011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192.168.1.204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11000000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10101000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00000001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11001100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DF3555D-9BCD-4A0C-BCA7-D73BEF0C2FDE}"/>
              </a:ext>
            </a:extLst>
          </p:cNvPr>
          <p:cNvSpPr/>
          <p:nvPr/>
        </p:nvSpPr>
        <p:spPr>
          <a:xfrm>
            <a:off x="9139677" y="3434883"/>
            <a:ext cx="1479177" cy="524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Prefix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How do we or devices identify the network part or the host part?</a:t>
            </a:r>
          </a:p>
          <a:p>
            <a:r>
              <a:rPr lang="en-US" b="1" dirty="0"/>
              <a:t>Answer:</a:t>
            </a:r>
            <a:r>
              <a:rPr lang="en-US" dirty="0"/>
              <a:t> Using the </a:t>
            </a:r>
            <a:r>
              <a:rPr lang="en-US" b="1" dirty="0"/>
              <a:t>“Prefix Mask”.</a:t>
            </a:r>
          </a:p>
          <a:p>
            <a:r>
              <a:rPr lang="en-US" b="1" dirty="0">
                <a:solidFill>
                  <a:srgbClr val="FF0000"/>
                </a:solidFill>
              </a:rPr>
              <a:t>192.168.10</a:t>
            </a:r>
            <a:r>
              <a:rPr lang="en-US" dirty="0"/>
              <a:t>.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dirty="0"/>
              <a:t>/24</a:t>
            </a:r>
          </a:p>
          <a:p>
            <a:pPr lvl="1"/>
            <a:r>
              <a:rPr lang="en-US" dirty="0"/>
              <a:t>Means that the </a:t>
            </a:r>
            <a:r>
              <a:rPr lang="en-US" b="1" dirty="0">
                <a:solidFill>
                  <a:srgbClr val="FF0000"/>
                </a:solidFill>
              </a:rPr>
              <a:t>first 24 bits </a:t>
            </a:r>
            <a:r>
              <a:rPr lang="en-US" dirty="0"/>
              <a:t>are the network portion.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last 8 bits </a:t>
            </a:r>
            <a:r>
              <a:rPr lang="en-US" dirty="0"/>
              <a:t>are the host portion.</a:t>
            </a:r>
          </a:p>
          <a:p>
            <a:r>
              <a:rPr lang="en-US" b="1" dirty="0"/>
              <a:t>Subnet Mask</a:t>
            </a:r>
            <a:r>
              <a:rPr lang="en-US" dirty="0"/>
              <a:t>; the other form of </a:t>
            </a:r>
            <a:r>
              <a:rPr lang="en-US" b="1" dirty="0"/>
              <a:t>“Prefix Mask”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Prefix length of </a:t>
            </a:r>
            <a:r>
              <a:rPr lang="en-US" b="1" dirty="0"/>
              <a:t>/24 </a:t>
            </a:r>
            <a:r>
              <a:rPr lang="en-US" dirty="0"/>
              <a:t>means a subnet mask of </a:t>
            </a:r>
            <a:r>
              <a:rPr lang="en-US" b="1" dirty="0"/>
              <a:t>255.255.255.0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789395E-0A4B-4956-9880-EFEBE146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23" y="2373311"/>
            <a:ext cx="29718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66BCB10-FA0A-4DC0-94F0-10D90035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4542865"/>
            <a:ext cx="48863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E29A5E6-87E0-4C78-90C4-41E244610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53636"/>
            <a:ext cx="1219200" cy="1524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6FF3FA4-122C-4E2A-BCC8-509DC21AD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553636"/>
            <a:ext cx="1219200" cy="1524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086DDEA8-1B5A-4FC4-A9AC-C90ACF7F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23" y="3821110"/>
            <a:ext cx="1219200" cy="1524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DF0F244E-F4F7-4676-A909-C4777F38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9023" y="3821110"/>
            <a:ext cx="1219200" cy="1524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65805"/>
          </a:xfrm>
        </p:spPr>
        <p:txBody>
          <a:bodyPr anchor="t">
            <a:normAutofit/>
          </a:bodyPr>
          <a:lstStyle/>
          <a:p>
            <a:r>
              <a:rPr lang="en-US" dirty="0"/>
              <a:t>The Prefix Mask and the Subnet Mask are different ways of representing the same information.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Prefix Mask of </a:t>
            </a:r>
            <a:r>
              <a:rPr lang="en-US" b="1" dirty="0"/>
              <a:t>/24 </a:t>
            </a:r>
            <a:r>
              <a:rPr lang="en-US" dirty="0"/>
              <a:t>or a subnet mask of </a:t>
            </a:r>
            <a:r>
              <a:rPr lang="en-US" b="1" dirty="0"/>
              <a:t>255.255.255.0</a:t>
            </a:r>
          </a:p>
          <a:p>
            <a:pPr lvl="1"/>
            <a:r>
              <a:rPr lang="en-US" dirty="0"/>
              <a:t>Prefix Mask of </a:t>
            </a:r>
            <a:r>
              <a:rPr lang="en-US" b="1" dirty="0"/>
              <a:t>/16 </a:t>
            </a:r>
            <a:r>
              <a:rPr lang="en-US" dirty="0"/>
              <a:t>or a subnet mask of </a:t>
            </a:r>
            <a:r>
              <a:rPr lang="en-US" b="1" dirty="0"/>
              <a:t>255.255.0.0</a:t>
            </a:r>
          </a:p>
          <a:p>
            <a:pPr lvl="1"/>
            <a:r>
              <a:rPr lang="en-US" dirty="0"/>
              <a:t>Prefix Mask of </a:t>
            </a:r>
            <a:r>
              <a:rPr lang="en-US" b="1" dirty="0"/>
              <a:t>/8</a:t>
            </a:r>
            <a:r>
              <a:rPr lang="en-US" dirty="0"/>
              <a:t> or a subnet mask of </a:t>
            </a:r>
            <a:r>
              <a:rPr lang="en-US" b="1" dirty="0"/>
              <a:t>255.0.0.0</a:t>
            </a:r>
          </a:p>
          <a:p>
            <a:r>
              <a:rPr lang="en-US" dirty="0"/>
              <a:t>Conversion:</a:t>
            </a:r>
            <a:endParaRPr lang="en-US" b="1" dirty="0"/>
          </a:p>
          <a:p>
            <a:pPr lvl="1"/>
            <a:r>
              <a:rPr lang="en-US" dirty="0"/>
              <a:t>Subnet mask has the </a:t>
            </a:r>
            <a:r>
              <a:rPr lang="en-US" b="1" dirty="0"/>
              <a:t>same format </a:t>
            </a:r>
            <a:r>
              <a:rPr lang="en-US" dirty="0"/>
              <a:t>as an IP address. Hence, it has </a:t>
            </a:r>
            <a:r>
              <a:rPr lang="en-US" b="1" dirty="0"/>
              <a:t>32 bits divided into 8 bits (octets)</a:t>
            </a:r>
          </a:p>
          <a:p>
            <a:pPr lvl="1"/>
            <a:r>
              <a:rPr lang="en-US" dirty="0"/>
              <a:t>Prefix mask of </a:t>
            </a:r>
            <a:r>
              <a:rPr lang="en-US" b="1" dirty="0"/>
              <a:t>/24 </a:t>
            </a:r>
            <a:r>
              <a:rPr lang="en-US" dirty="0"/>
              <a:t>means, the </a:t>
            </a:r>
            <a:r>
              <a:rPr lang="en-US" b="1" dirty="0"/>
              <a:t>first (MSB) 24 bits </a:t>
            </a:r>
            <a:r>
              <a:rPr lang="en-US" dirty="0"/>
              <a:t>of subnet mask would be 1</a:t>
            </a:r>
          </a:p>
          <a:p>
            <a:pPr lvl="1"/>
            <a:r>
              <a:rPr lang="en-US" dirty="0"/>
              <a:t>Binary: 11111111.11111111.11111111.00000000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F8FF69-767D-4B07-8EED-E1CD2D81BDA4}"/>
              </a:ext>
            </a:extLst>
          </p:cNvPr>
          <p:cNvSpPr txBox="1"/>
          <p:nvPr/>
        </p:nvSpPr>
        <p:spPr>
          <a:xfrm>
            <a:off x="2238935" y="5791200"/>
            <a:ext cx="50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Decimal:     </a:t>
            </a:r>
            <a:r>
              <a:rPr lang="en-US" b="1" dirty="0"/>
              <a:t>255       .      255      .      255      .         0</a:t>
            </a:r>
          </a:p>
        </p:txBody>
      </p:sp>
    </p:spTree>
    <p:extLst>
      <p:ext uri="{BB962C8B-B14F-4D97-AF65-F5344CB8AC3E}">
        <p14:creationId xmlns:p14="http://schemas.microsoft.com/office/powerpoint/2010/main" val="98801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179358"/>
          </a:xfrm>
        </p:spPr>
        <p:txBody>
          <a:bodyPr anchor="t"/>
          <a:lstStyle/>
          <a:p>
            <a:r>
              <a:rPr lang="en-US" dirty="0"/>
              <a:t>What’s the </a:t>
            </a:r>
            <a:r>
              <a:rPr lang="en-US" b="1" dirty="0"/>
              <a:t>subnet mask </a:t>
            </a:r>
            <a:r>
              <a:rPr lang="en-US" dirty="0"/>
              <a:t>of the following?</a:t>
            </a:r>
          </a:p>
          <a:p>
            <a:pPr lvl="1"/>
            <a:r>
              <a:rPr lang="en-US" b="1" dirty="0"/>
              <a:t>IP Address:  </a:t>
            </a:r>
            <a:r>
              <a:rPr lang="en-US" dirty="0"/>
              <a:t>10.24.36.2 / 4</a:t>
            </a:r>
          </a:p>
          <a:p>
            <a:pPr lvl="1"/>
            <a:r>
              <a:rPr lang="en-US" b="1" dirty="0"/>
              <a:t>IP Address:  </a:t>
            </a:r>
            <a:r>
              <a:rPr lang="en-US" dirty="0"/>
              <a:t>10.24.36.2 / 12</a:t>
            </a:r>
          </a:p>
          <a:p>
            <a:pPr lvl="1"/>
            <a:r>
              <a:rPr lang="en-US" b="1" dirty="0"/>
              <a:t>IP Address:  </a:t>
            </a:r>
            <a:r>
              <a:rPr lang="en-US" dirty="0"/>
              <a:t>10.24.36.2 / 16</a:t>
            </a:r>
          </a:p>
          <a:p>
            <a:pPr lvl="1"/>
            <a:r>
              <a:rPr lang="en-US" b="1" dirty="0"/>
              <a:t>IP Address:  </a:t>
            </a:r>
            <a:r>
              <a:rPr lang="en-US" dirty="0"/>
              <a:t>10.24.36.2 / 23</a:t>
            </a:r>
          </a:p>
          <a:p>
            <a:r>
              <a:rPr lang="en-US" dirty="0"/>
              <a:t>What’s the </a:t>
            </a:r>
            <a:r>
              <a:rPr lang="en-US" b="1" dirty="0"/>
              <a:t>prefix mask </a:t>
            </a:r>
            <a:r>
              <a:rPr lang="en-US" dirty="0"/>
              <a:t>of the following?</a:t>
            </a:r>
          </a:p>
          <a:p>
            <a:pPr lvl="1"/>
            <a:r>
              <a:rPr lang="en-US" b="1" dirty="0"/>
              <a:t>IP Address:  </a:t>
            </a:r>
            <a:r>
              <a:rPr lang="en-US" dirty="0"/>
              <a:t>10.24.36.2; </a:t>
            </a:r>
            <a:r>
              <a:rPr lang="en-US" b="1" dirty="0"/>
              <a:t>Subnet Mask: </a:t>
            </a:r>
            <a:r>
              <a:rPr lang="en-US" dirty="0"/>
              <a:t>255.255.224.0 </a:t>
            </a:r>
          </a:p>
          <a:p>
            <a:pPr lvl="1"/>
            <a:r>
              <a:rPr lang="en-US" b="1" dirty="0"/>
              <a:t>IP Address:  </a:t>
            </a:r>
            <a:r>
              <a:rPr lang="en-US" dirty="0"/>
              <a:t>10.24.36.2; </a:t>
            </a:r>
            <a:r>
              <a:rPr lang="en-US" b="1" dirty="0"/>
              <a:t>Subnet Mask: </a:t>
            </a:r>
            <a:r>
              <a:rPr lang="en-US" dirty="0"/>
              <a:t>255.255.255.192 </a:t>
            </a:r>
          </a:p>
          <a:p>
            <a:pPr lvl="1"/>
            <a:r>
              <a:rPr lang="en-US" b="1" dirty="0"/>
              <a:t>IP Address:  </a:t>
            </a:r>
            <a:r>
              <a:rPr lang="en-US" dirty="0"/>
              <a:t>10.24.36.2; </a:t>
            </a:r>
            <a:r>
              <a:rPr lang="en-US" b="1" dirty="0"/>
              <a:t>Subnet Mask: </a:t>
            </a:r>
            <a:r>
              <a:rPr lang="en-US" dirty="0"/>
              <a:t>255.255.255.252 </a:t>
            </a:r>
          </a:p>
          <a:p>
            <a:pPr lvl="1"/>
            <a:r>
              <a:rPr lang="en-US" b="1" dirty="0"/>
              <a:t>IP Address:  </a:t>
            </a:r>
            <a:r>
              <a:rPr lang="en-US" dirty="0"/>
              <a:t>10.24.36.2; </a:t>
            </a:r>
            <a:r>
              <a:rPr lang="en-US" b="1" dirty="0"/>
              <a:t>Subnet Mask: </a:t>
            </a:r>
            <a:r>
              <a:rPr lang="en-US" dirty="0"/>
              <a:t>255.254.0.0 </a:t>
            </a:r>
          </a:p>
          <a:p>
            <a:pPr lvl="1"/>
            <a:r>
              <a:rPr lang="en-US" b="1" dirty="0"/>
              <a:t>IP Address:  </a:t>
            </a:r>
            <a:r>
              <a:rPr lang="en-US" dirty="0"/>
              <a:t>10.24.36.2; </a:t>
            </a:r>
            <a:r>
              <a:rPr lang="en-US" b="1" dirty="0"/>
              <a:t>Subnet Mask: </a:t>
            </a:r>
            <a:r>
              <a:rPr lang="en-US" dirty="0"/>
              <a:t>255.255.240.0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7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ANDing the Binaries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>
            <a:normAutofit/>
          </a:bodyPr>
          <a:lstStyle/>
          <a:p>
            <a:r>
              <a:rPr lang="en-US" dirty="0"/>
              <a:t>Inside data network devices, digital logic is applied for their interpretation of the addresses.</a:t>
            </a:r>
          </a:p>
          <a:p>
            <a:r>
              <a:rPr lang="en-US" dirty="0"/>
              <a:t>AND is used in determining the network address.</a:t>
            </a:r>
          </a:p>
          <a:p>
            <a:pPr lvl="1"/>
            <a:r>
              <a:rPr lang="en-US" dirty="0"/>
              <a:t>0 AND 0 = 0</a:t>
            </a:r>
          </a:p>
          <a:p>
            <a:pPr lvl="1"/>
            <a:r>
              <a:rPr lang="en-US" dirty="0"/>
              <a:t>1 AND 0 = 0</a:t>
            </a:r>
          </a:p>
          <a:p>
            <a:pPr lvl="1"/>
            <a:r>
              <a:rPr lang="en-US" dirty="0"/>
              <a:t>1 AND 1 = 1</a:t>
            </a:r>
          </a:p>
          <a:p>
            <a:pPr lvl="1"/>
            <a:r>
              <a:rPr lang="en-US" dirty="0"/>
              <a:t>0 AND 1 = 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D15DEB-8D93-412A-BDB0-17887E8E8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25366"/>
              </p:ext>
            </p:extLst>
          </p:nvPr>
        </p:nvGraphicFramePr>
        <p:xfrm>
          <a:off x="1566582" y="4377266"/>
          <a:ext cx="91411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036">
                  <a:extLst>
                    <a:ext uri="{9D8B030D-6E8A-4147-A177-3AD203B41FA5}">
                      <a16:colId xmlns:a16="http://schemas.microsoft.com/office/drawing/2014/main" val="3434805179"/>
                    </a:ext>
                  </a:extLst>
                </a:gridCol>
                <a:gridCol w="1781735">
                  <a:extLst>
                    <a:ext uri="{9D8B030D-6E8A-4147-A177-3AD203B41FA5}">
                      <a16:colId xmlns:a16="http://schemas.microsoft.com/office/drawing/2014/main" val="2789378302"/>
                    </a:ext>
                  </a:extLst>
                </a:gridCol>
                <a:gridCol w="5463336">
                  <a:extLst>
                    <a:ext uri="{9D8B030D-6E8A-4147-A177-3AD203B41FA5}">
                      <a16:colId xmlns:a16="http://schemas.microsoft.com/office/drawing/2014/main" val="4244340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135.15.2.1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10000111 00001111 00000010 00000001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0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11111111 11111111 00000000 00000000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6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135.15.0.0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10000111 00001111 00000000 00000000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6423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A6E66AE-DDD6-4E21-8BA9-79065A1D8293}"/>
              </a:ext>
            </a:extLst>
          </p:cNvPr>
          <p:cNvSpPr/>
          <p:nvPr/>
        </p:nvSpPr>
        <p:spPr>
          <a:xfrm>
            <a:off x="5533469" y="5567082"/>
            <a:ext cx="4820770" cy="217393"/>
          </a:xfrm>
          <a:prstGeom prst="rect">
            <a:avLst/>
          </a:prstGeom>
          <a:solidFill>
            <a:srgbClr val="CDE3F8"/>
          </a:solidFill>
          <a:ln>
            <a:solidFill>
              <a:srgbClr val="CD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8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But Why 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b="1" dirty="0"/>
              <a:t>Routers</a:t>
            </a:r>
            <a:r>
              <a:rPr lang="en-US" dirty="0"/>
              <a:t> use the </a:t>
            </a:r>
            <a:r>
              <a:rPr lang="en-US" b="1" dirty="0"/>
              <a:t>ANDing</a:t>
            </a:r>
            <a:r>
              <a:rPr lang="en-US" dirty="0"/>
              <a:t> process to determine the route a packet will take.</a:t>
            </a:r>
          </a:p>
          <a:p>
            <a:r>
              <a:rPr lang="en-US" dirty="0"/>
              <a:t>The network number of the destination address is used to find the network in the routing table.</a:t>
            </a:r>
          </a:p>
          <a:p>
            <a:r>
              <a:rPr lang="en-US" dirty="0"/>
              <a:t>The router then determines the best path for the frame.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1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Layer:</a:t>
            </a:r>
            <a:br>
              <a:rPr lang="en-US" dirty="0"/>
            </a:br>
            <a:r>
              <a:rPr lang="en-US" dirty="0"/>
              <a:t>IPv4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 | Part 2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4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Types of Addresses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2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Types of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Every network has</a:t>
            </a:r>
          </a:p>
          <a:p>
            <a:pPr lvl="1"/>
            <a:r>
              <a:rPr lang="en-US" b="1" dirty="0"/>
              <a:t>Network Address </a:t>
            </a:r>
            <a:r>
              <a:rPr lang="en-US" dirty="0"/>
              <a:t>– The first IP in the range</a:t>
            </a:r>
          </a:p>
          <a:p>
            <a:pPr lvl="1"/>
            <a:r>
              <a:rPr lang="en-US" b="1" dirty="0"/>
              <a:t>Broadcast Address </a:t>
            </a:r>
            <a:r>
              <a:rPr lang="en-US" dirty="0"/>
              <a:t>– The second IP in the range</a:t>
            </a:r>
          </a:p>
          <a:p>
            <a:pPr lvl="1"/>
            <a:r>
              <a:rPr lang="en-US" b="1" dirty="0"/>
              <a:t>Host Addresses </a:t>
            </a:r>
            <a:r>
              <a:rPr lang="en-US" dirty="0"/>
              <a:t>– Everything in between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80B09671-04DF-4799-85F3-72D70D2A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70" y="2810860"/>
            <a:ext cx="5873207" cy="404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7829B1-FD94-497A-B45E-4D47A8A7EB15}"/>
              </a:ext>
            </a:extLst>
          </p:cNvPr>
          <p:cNvCxnSpPr/>
          <p:nvPr/>
        </p:nvCxnSpPr>
        <p:spPr>
          <a:xfrm>
            <a:off x="5580529" y="5136776"/>
            <a:ext cx="2030506" cy="874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7B645-7E1F-4958-BDE2-F3FB8C16AB25}"/>
              </a:ext>
            </a:extLst>
          </p:cNvPr>
          <p:cNvCxnSpPr>
            <a:cxnSpLocks/>
          </p:cNvCxnSpPr>
          <p:nvPr/>
        </p:nvCxnSpPr>
        <p:spPr>
          <a:xfrm>
            <a:off x="5580529" y="4309782"/>
            <a:ext cx="2030506" cy="1775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D1F013-42A1-4264-ADE0-BA49AAFD340F}"/>
              </a:ext>
            </a:extLst>
          </p:cNvPr>
          <p:cNvCxnSpPr>
            <a:cxnSpLocks/>
          </p:cNvCxnSpPr>
          <p:nvPr/>
        </p:nvCxnSpPr>
        <p:spPr>
          <a:xfrm>
            <a:off x="5580529" y="4309782"/>
            <a:ext cx="2480788" cy="1850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C88F62-3AB8-4AF2-A7D7-B29C35DFA428}"/>
              </a:ext>
            </a:extLst>
          </p:cNvPr>
          <p:cNvCxnSpPr>
            <a:cxnSpLocks/>
          </p:cNvCxnSpPr>
          <p:nvPr/>
        </p:nvCxnSpPr>
        <p:spPr>
          <a:xfrm>
            <a:off x="5580529" y="4309782"/>
            <a:ext cx="3025977" cy="1898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F04089-5603-45FC-8D8F-D147A7D5C65B}"/>
              </a:ext>
            </a:extLst>
          </p:cNvPr>
          <p:cNvCxnSpPr>
            <a:cxnSpLocks/>
          </p:cNvCxnSpPr>
          <p:nvPr/>
        </p:nvCxnSpPr>
        <p:spPr>
          <a:xfrm>
            <a:off x="5580529" y="4309782"/>
            <a:ext cx="3361765" cy="1701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C8D006-5331-406A-9499-4AECD00688B6}"/>
              </a:ext>
            </a:extLst>
          </p:cNvPr>
          <p:cNvCxnSpPr>
            <a:cxnSpLocks/>
          </p:cNvCxnSpPr>
          <p:nvPr/>
        </p:nvCxnSpPr>
        <p:spPr>
          <a:xfrm>
            <a:off x="5546911" y="3566831"/>
            <a:ext cx="2608730" cy="1906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The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381065"/>
          </a:xfrm>
        </p:spPr>
        <p:txBody>
          <a:bodyPr anchor="t">
            <a:normAutofit/>
          </a:bodyPr>
          <a:lstStyle/>
          <a:p>
            <a:r>
              <a:rPr lang="en-US" dirty="0"/>
              <a:t>Network Address</a:t>
            </a:r>
          </a:p>
          <a:p>
            <a:pPr lvl="1"/>
            <a:r>
              <a:rPr lang="en-US" dirty="0"/>
              <a:t>All hosts in the network will have the same network bits.</a:t>
            </a:r>
          </a:p>
          <a:p>
            <a:pPr lvl="1"/>
            <a:r>
              <a:rPr lang="en-US" dirty="0"/>
              <a:t>Cannot be assigned to a device.</a:t>
            </a:r>
          </a:p>
          <a:p>
            <a:pPr lvl="1"/>
            <a:r>
              <a:rPr lang="en-US" dirty="0"/>
              <a:t>Each host bit in this address will be 0.</a:t>
            </a:r>
          </a:p>
          <a:p>
            <a:r>
              <a:rPr lang="en-US" dirty="0"/>
              <a:t>Broadcast Address</a:t>
            </a:r>
          </a:p>
          <a:p>
            <a:pPr lvl="1"/>
            <a:r>
              <a:rPr lang="en-US" dirty="0"/>
              <a:t>Cannot be assigned to a device.</a:t>
            </a:r>
          </a:p>
          <a:p>
            <a:pPr lvl="1"/>
            <a:r>
              <a:rPr lang="en-US" dirty="0"/>
              <a:t>Each host bit in this address will be 1.</a:t>
            </a:r>
          </a:p>
          <a:p>
            <a:r>
              <a:rPr lang="en-US" dirty="0"/>
              <a:t>Host Address</a:t>
            </a:r>
          </a:p>
          <a:p>
            <a:pPr lvl="1"/>
            <a:r>
              <a:rPr lang="en-US" dirty="0"/>
              <a:t>The unique address assigned to each device on the network.</a:t>
            </a:r>
          </a:p>
          <a:p>
            <a:pPr lvl="1"/>
            <a:r>
              <a:rPr lang="en-US" dirty="0"/>
              <a:t>For a network of 192.168.10.0/24</a:t>
            </a:r>
          </a:p>
          <a:p>
            <a:pPr lvl="2"/>
            <a:r>
              <a:rPr lang="en-US" dirty="0"/>
              <a:t>Addresses </a:t>
            </a:r>
            <a:r>
              <a:rPr lang="en-US" b="1" dirty="0"/>
              <a:t>192.168.10.1</a:t>
            </a:r>
            <a:r>
              <a:rPr lang="en-US" dirty="0"/>
              <a:t>  through  </a:t>
            </a:r>
            <a:r>
              <a:rPr lang="en-US" b="1" dirty="0"/>
              <a:t>192.168.10.254</a:t>
            </a:r>
            <a:r>
              <a:rPr lang="en-US" dirty="0"/>
              <a:t> are all host addresses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8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307105"/>
          </a:xfrm>
        </p:spPr>
        <p:txBody>
          <a:bodyPr/>
          <a:lstStyle/>
          <a:p>
            <a:r>
              <a:rPr lang="en-US" dirty="0"/>
              <a:t>Anatomy of IPv4 Address</a:t>
            </a:r>
          </a:p>
          <a:p>
            <a:pPr lvl="1"/>
            <a:r>
              <a:rPr lang="en-US" dirty="0"/>
              <a:t>Subnet/Prefix Mask</a:t>
            </a:r>
          </a:p>
          <a:p>
            <a:r>
              <a:rPr lang="en-US" dirty="0"/>
              <a:t>Types of Address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Broadcast</a:t>
            </a:r>
          </a:p>
          <a:p>
            <a:r>
              <a:rPr lang="en-US" dirty="0"/>
              <a:t>Specific Address</a:t>
            </a:r>
          </a:p>
          <a:p>
            <a:pPr lvl="1"/>
            <a:r>
              <a:rPr lang="en-US" dirty="0"/>
              <a:t>Unicast</a:t>
            </a:r>
          </a:p>
          <a:p>
            <a:pPr lvl="1"/>
            <a:r>
              <a:rPr lang="en-US" dirty="0"/>
              <a:t>Multicast</a:t>
            </a:r>
          </a:p>
          <a:p>
            <a:pPr lvl="1"/>
            <a:r>
              <a:rPr lang="en-US" dirty="0"/>
              <a:t>Broadcast</a:t>
            </a:r>
          </a:p>
          <a:p>
            <a:r>
              <a:rPr lang="en-US" dirty="0"/>
              <a:t>Classful IP Addressing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The Addresses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Say, you have a random IP address 192.168.10.193/24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094748-383E-4C1F-BED6-9683318F6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173" y="2327963"/>
            <a:ext cx="8486986" cy="253825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E4EFE89-0447-4930-8F56-A7BC06D9487E}"/>
              </a:ext>
            </a:extLst>
          </p:cNvPr>
          <p:cNvSpPr/>
          <p:nvPr/>
        </p:nvSpPr>
        <p:spPr>
          <a:xfrm>
            <a:off x="4064841" y="3429000"/>
            <a:ext cx="1798077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28957B-1989-4991-9CFD-7BF840430ABF}"/>
              </a:ext>
            </a:extLst>
          </p:cNvPr>
          <p:cNvSpPr/>
          <p:nvPr/>
        </p:nvSpPr>
        <p:spPr>
          <a:xfrm>
            <a:off x="4064841" y="4099112"/>
            <a:ext cx="1798077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7C85D8-BB1C-4B76-9690-53FF791542DB}"/>
              </a:ext>
            </a:extLst>
          </p:cNvPr>
          <p:cNvSpPr/>
          <p:nvPr/>
        </p:nvSpPr>
        <p:spPr>
          <a:xfrm>
            <a:off x="5985529" y="3449170"/>
            <a:ext cx="4382153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D02AFD-E1EB-4CF1-9703-1FC4E935A1CA}"/>
              </a:ext>
            </a:extLst>
          </p:cNvPr>
          <p:cNvSpPr/>
          <p:nvPr/>
        </p:nvSpPr>
        <p:spPr>
          <a:xfrm>
            <a:off x="5985528" y="4092388"/>
            <a:ext cx="4382153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D5A8C1-2253-482B-83B7-3F70C5DF4740}"/>
              </a:ext>
            </a:extLst>
          </p:cNvPr>
          <p:cNvSpPr/>
          <p:nvPr/>
        </p:nvSpPr>
        <p:spPr>
          <a:xfrm>
            <a:off x="6037076" y="3770779"/>
            <a:ext cx="4382153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BA9A05-2FCF-47A4-B111-E6A42C94422D}"/>
              </a:ext>
            </a:extLst>
          </p:cNvPr>
          <p:cNvSpPr/>
          <p:nvPr/>
        </p:nvSpPr>
        <p:spPr>
          <a:xfrm>
            <a:off x="6037076" y="4462539"/>
            <a:ext cx="4382153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4E64C1-8E65-4192-90B1-C50BEB9F4914}"/>
              </a:ext>
            </a:extLst>
          </p:cNvPr>
          <p:cNvSpPr/>
          <p:nvPr/>
        </p:nvSpPr>
        <p:spPr>
          <a:xfrm>
            <a:off x="4084675" y="3770778"/>
            <a:ext cx="1798077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BE00CA-B9BC-4637-8C5B-87F5AD2E1A78}"/>
              </a:ext>
            </a:extLst>
          </p:cNvPr>
          <p:cNvSpPr/>
          <p:nvPr/>
        </p:nvSpPr>
        <p:spPr>
          <a:xfrm>
            <a:off x="4084675" y="4469262"/>
            <a:ext cx="1798077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2" grpId="0" animBg="1"/>
      <p:bldP spid="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Network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The network prefix is not always /24.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8211D-4466-441E-9DF4-BF3060152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66" y="2014818"/>
            <a:ext cx="8534400" cy="331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729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Layer:</a:t>
            </a:r>
            <a:br>
              <a:rPr lang="en-US" dirty="0"/>
            </a:br>
            <a:r>
              <a:rPr lang="en-US" dirty="0"/>
              <a:t>IPv4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9 </a:t>
            </a:r>
            <a:r>
              <a:rPr lang="en-US" dirty="0"/>
              <a:t>| Part 3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3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Special Addresses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2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Special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b="1" dirty="0"/>
              <a:t>Unicast</a:t>
            </a:r>
          </a:p>
          <a:p>
            <a:pPr lvl="1"/>
            <a:r>
              <a:rPr lang="en-US" dirty="0"/>
              <a:t>A message addressed to one host</a:t>
            </a:r>
          </a:p>
          <a:p>
            <a:r>
              <a:rPr lang="en-US" b="1" dirty="0"/>
              <a:t>Broadcast</a:t>
            </a:r>
          </a:p>
          <a:p>
            <a:pPr lvl="1"/>
            <a:r>
              <a:rPr lang="en-US" dirty="0"/>
              <a:t>A message addressed to all hosts on a network.</a:t>
            </a:r>
          </a:p>
          <a:p>
            <a:pPr lvl="1"/>
            <a:r>
              <a:rPr lang="en-US" dirty="0"/>
              <a:t>Uses network’s broadcast address or </a:t>
            </a:r>
            <a:r>
              <a:rPr lang="en-US" b="1" dirty="0"/>
              <a:t>255.255.255.255</a:t>
            </a:r>
            <a:r>
              <a:rPr lang="en-US" dirty="0"/>
              <a:t> locally</a:t>
            </a:r>
          </a:p>
          <a:p>
            <a:r>
              <a:rPr lang="en-US" b="1" dirty="0"/>
              <a:t>Multicast</a:t>
            </a:r>
          </a:p>
          <a:p>
            <a:pPr lvl="1"/>
            <a:r>
              <a:rPr lang="en-US" dirty="0"/>
              <a:t>A message addressed to a group of hosts.</a:t>
            </a:r>
          </a:p>
          <a:p>
            <a:pPr lvl="1"/>
            <a:r>
              <a:rPr lang="en-US" dirty="0"/>
              <a:t>Uses an IP address starting with </a:t>
            </a:r>
            <a:r>
              <a:rPr lang="en-US" b="1" dirty="0"/>
              <a:t>224 - 239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6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Unicast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F794E0E-F245-4002-B18B-B7A788DF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66" y="1609164"/>
            <a:ext cx="39624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67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Broadcast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066798"/>
            <a:ext cx="5009356" cy="4724400"/>
          </a:xfrm>
        </p:spPr>
        <p:txBody>
          <a:bodyPr anchor="t"/>
          <a:lstStyle/>
          <a:p>
            <a:r>
              <a:rPr lang="en-US" dirty="0"/>
              <a:t>Limited Broadcast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9C61FB-22A2-4CE3-A18F-78F40401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1"/>
            <a:ext cx="4191000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449497-B156-4480-9591-4DEC2981BDB6}"/>
              </a:ext>
            </a:extLst>
          </p:cNvPr>
          <p:cNvSpPr txBox="1">
            <a:spLocks/>
          </p:cNvSpPr>
          <p:nvPr/>
        </p:nvSpPr>
        <p:spPr>
          <a:xfrm>
            <a:off x="6493666" y="1066799"/>
            <a:ext cx="4856956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Directed Broadcast</a:t>
            </a:r>
          </a:p>
          <a:p>
            <a:pPr lvl="1"/>
            <a:r>
              <a:rPr lang="en-US" dirty="0"/>
              <a:t>For a host outside of the network to communicate with the hosts within the </a:t>
            </a:r>
            <a:r>
              <a:rPr lang="en-US" b="1" dirty="0"/>
              <a:t>172.16.4.0 /24 </a:t>
            </a:r>
            <a:r>
              <a:rPr lang="en-US" dirty="0"/>
              <a:t>network, the destination address of the packet would be </a:t>
            </a:r>
            <a:r>
              <a:rPr lang="en-US" b="1" dirty="0"/>
              <a:t>172.16.4.255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3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Examples of Multicast Application</a:t>
            </a:r>
          </a:p>
          <a:p>
            <a:pPr lvl="1"/>
            <a:r>
              <a:rPr lang="en-US" dirty="0"/>
              <a:t>Video and audio broadcasts</a:t>
            </a:r>
          </a:p>
          <a:p>
            <a:pPr lvl="1"/>
            <a:r>
              <a:rPr lang="en-US" dirty="0"/>
              <a:t>Routing information exchange by routing protocols</a:t>
            </a:r>
          </a:p>
          <a:p>
            <a:pPr lvl="1"/>
            <a:r>
              <a:rPr lang="en-US" dirty="0"/>
              <a:t>Distribution of software</a:t>
            </a:r>
          </a:p>
          <a:p>
            <a:pPr lvl="1"/>
            <a:r>
              <a:rPr lang="en-US" dirty="0"/>
              <a:t>News feeds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5473DFC8-C1D4-4F72-A59A-5B91C222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96" y="2509463"/>
            <a:ext cx="39624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34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Classful Addressing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1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Classful Addressing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F5A452-1139-486F-A7CA-0EB35EB4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31" y="1173298"/>
            <a:ext cx="6660869" cy="214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D5F6D9D-7918-4DAD-9F1D-0E37DE618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11934"/>
              </p:ext>
            </p:extLst>
          </p:nvPr>
        </p:nvGraphicFramePr>
        <p:xfrm>
          <a:off x="2281234" y="3428999"/>
          <a:ext cx="8424862" cy="305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Bitmap Image" r:id="rId5" imgW="7190476" imgH="2381582" progId="Paint.Picture">
                  <p:embed/>
                </p:oleObj>
              </mc:Choice>
              <mc:Fallback>
                <p:oleObj name="Bitmap Image" r:id="rId5" imgW="7190476" imgH="2381582" progId="Paint.Picture">
                  <p:embed/>
                  <p:pic>
                    <p:nvPicPr>
                      <p:cNvPr id="19459" name="Object 4">
                        <a:extLst>
                          <a:ext uri="{FF2B5EF4-FFF2-40B4-BE49-F238E27FC236}">
                            <a16:creationId xmlns:a16="http://schemas.microsoft.com/office/drawing/2014/main" id="{A3934DDA-A7BE-4A14-A2F6-D8B586399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4" y="3428999"/>
                        <a:ext cx="8424862" cy="3059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97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Anatomy of IPv4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65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Classful Networks :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5636FDCF-27BE-4D15-9753-F999D2767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284395"/>
              </p:ext>
            </p:extLst>
          </p:nvPr>
        </p:nvGraphicFramePr>
        <p:xfrm>
          <a:off x="2378866" y="1571347"/>
          <a:ext cx="8229600" cy="3535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0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Address class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First octet range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 of networks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Hosts per network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4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Class A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to 127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128 (less 0 and 127)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16,777,214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Class B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128 to 191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16,348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65,534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Class C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192 to 229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2,097,152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254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188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The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8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Anatomy of an IPv4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Each device on a network must be uniquely identified at the Network layer.</a:t>
            </a:r>
          </a:p>
          <a:p>
            <a:r>
              <a:rPr lang="en-US" dirty="0"/>
              <a:t>For IPv4, a 32 bit source and destination address is contained in each packet.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13" descr="ipv408">
            <a:extLst>
              <a:ext uri="{FF2B5EF4-FFF2-40B4-BE49-F238E27FC236}">
                <a16:creationId xmlns:a16="http://schemas.microsoft.com/office/drawing/2014/main" id="{26D993FE-24E1-4043-8093-F5101621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66" y="2806699"/>
            <a:ext cx="50800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EBD3D9-E450-42E7-8E9B-A536F16DCD9B}"/>
              </a:ext>
            </a:extLst>
          </p:cNvPr>
          <p:cNvSpPr/>
          <p:nvPr/>
        </p:nvSpPr>
        <p:spPr>
          <a:xfrm>
            <a:off x="4061012" y="3993776"/>
            <a:ext cx="4874559" cy="625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IPv4 Addressing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DDAF8AB-324D-42F5-B87B-3CB8FDFCF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66" y="1474695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96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Anatomy of an IPv4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981B0-20AE-46C6-9E6E-FF62B23B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7" y="2825799"/>
            <a:ext cx="7958138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91F84A-E708-4F40-9913-DDABF6D6B09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639236" y="2203079"/>
            <a:ext cx="1888093" cy="1367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2AEC1C-15CE-4E5F-973F-CCD749D891CA}"/>
              </a:ext>
            </a:extLst>
          </p:cNvPr>
          <p:cNvSpPr txBox="1"/>
          <p:nvPr/>
        </p:nvSpPr>
        <p:spPr>
          <a:xfrm>
            <a:off x="5617464" y="183374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Dotted decimals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97F468-487A-4951-B9E2-081D9F33FF0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20118" y="2203079"/>
            <a:ext cx="207211" cy="1367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3D3CE7-5E8B-4A12-9B9E-2D096D060156}"/>
              </a:ext>
            </a:extLst>
          </p:cNvPr>
          <p:cNvCxnSpPr>
            <a:cxnSpLocks/>
            <a:stCxn id="9" idx="2"/>
            <a:endCxn id="19" idx="3"/>
          </p:cNvCxnSpPr>
          <p:nvPr/>
        </p:nvCxnSpPr>
        <p:spPr>
          <a:xfrm>
            <a:off x="6527329" y="2203079"/>
            <a:ext cx="1487118" cy="1383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DAB7C-A241-4BE7-8CE6-6D4C4C7F0647}"/>
              </a:ext>
            </a:extLst>
          </p:cNvPr>
          <p:cNvSpPr/>
          <p:nvPr/>
        </p:nvSpPr>
        <p:spPr>
          <a:xfrm>
            <a:off x="3180229" y="3234021"/>
            <a:ext cx="4834218" cy="705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F8974-4119-4075-9A83-CD79D1697699}"/>
              </a:ext>
            </a:extLst>
          </p:cNvPr>
          <p:cNvSpPr txBox="1"/>
          <p:nvPr/>
        </p:nvSpPr>
        <p:spPr>
          <a:xfrm>
            <a:off x="3092824" y="288663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Network part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3C3A0E-1C96-4B6F-873D-A908FF7CEA1F}"/>
              </a:ext>
            </a:extLst>
          </p:cNvPr>
          <p:cNvSpPr/>
          <p:nvPr/>
        </p:nvSpPr>
        <p:spPr>
          <a:xfrm>
            <a:off x="8074956" y="3235799"/>
            <a:ext cx="1520781" cy="705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F60B77-C530-4BE6-8002-A0ADFD76C5DC}"/>
              </a:ext>
            </a:extLst>
          </p:cNvPr>
          <p:cNvSpPr txBox="1"/>
          <p:nvPr/>
        </p:nvSpPr>
        <p:spPr>
          <a:xfrm>
            <a:off x="8581913" y="288663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Host part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CFC98E6A-3AE2-405F-924D-CA21201B1A51}"/>
              </a:ext>
            </a:extLst>
          </p:cNvPr>
          <p:cNvSpPr/>
          <p:nvPr/>
        </p:nvSpPr>
        <p:spPr>
          <a:xfrm>
            <a:off x="2931459" y="4047569"/>
            <a:ext cx="289111" cy="3693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9AE99-CEDE-4426-B424-9507C345E266}"/>
              </a:ext>
            </a:extLst>
          </p:cNvPr>
          <p:cNvSpPr txBox="1"/>
          <p:nvPr/>
        </p:nvSpPr>
        <p:spPr>
          <a:xfrm>
            <a:off x="2085640" y="4023807"/>
            <a:ext cx="84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32 bits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AE25D0-704E-4140-9ABA-F47A4A6AFD52}"/>
              </a:ext>
            </a:extLst>
          </p:cNvPr>
          <p:cNvSpPr/>
          <p:nvPr/>
        </p:nvSpPr>
        <p:spPr>
          <a:xfrm>
            <a:off x="3227294" y="4054293"/>
            <a:ext cx="1149724" cy="345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E5FBC0-C260-40BA-9385-DAB01031F9A6}"/>
              </a:ext>
            </a:extLst>
          </p:cNvPr>
          <p:cNvSpPr/>
          <p:nvPr/>
        </p:nvSpPr>
        <p:spPr>
          <a:xfrm>
            <a:off x="8296397" y="4060557"/>
            <a:ext cx="1149724" cy="345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3E5DCC-710C-4270-A02B-4C2D81E2239C}"/>
              </a:ext>
            </a:extLst>
          </p:cNvPr>
          <p:cNvSpPr/>
          <p:nvPr/>
        </p:nvSpPr>
        <p:spPr>
          <a:xfrm>
            <a:off x="6613420" y="4054293"/>
            <a:ext cx="1149724" cy="345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884CF8-DF11-4AFD-8688-F9B5E72FB052}"/>
              </a:ext>
            </a:extLst>
          </p:cNvPr>
          <p:cNvSpPr/>
          <p:nvPr/>
        </p:nvSpPr>
        <p:spPr>
          <a:xfrm>
            <a:off x="4916995" y="4061017"/>
            <a:ext cx="1149724" cy="345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06B47F-45FF-4F0C-8DF2-4A8DF65238AF}"/>
              </a:ext>
            </a:extLst>
          </p:cNvPr>
          <p:cNvSpPr txBox="1"/>
          <p:nvPr/>
        </p:nvSpPr>
        <p:spPr>
          <a:xfrm>
            <a:off x="9423196" y="4045544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Divided into 4 Octets</a:t>
            </a:r>
          </a:p>
        </p:txBody>
      </p:sp>
    </p:spTree>
    <p:extLst>
      <p:ext uri="{BB962C8B-B14F-4D97-AF65-F5344CB8AC3E}">
        <p14:creationId xmlns:p14="http://schemas.microsoft.com/office/powerpoint/2010/main" val="17918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5" grpId="0" animBg="1"/>
      <p:bldP spid="25" grpId="1" animBg="1"/>
      <p:bldP spid="26" grpId="0"/>
      <p:bldP spid="26" grpId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Binary to decimal and Vice Versa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A90166C-C350-41B2-9CB1-60124784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47" y="1333547"/>
            <a:ext cx="6218238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25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Networks and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To identify a path or "route" through a network, the address must be composed of two parts:</a:t>
            </a:r>
          </a:p>
          <a:p>
            <a:pPr lvl="1"/>
            <a:r>
              <a:rPr lang="en-US" b="1" dirty="0"/>
              <a:t>Network </a:t>
            </a:r>
            <a:r>
              <a:rPr lang="en-US" dirty="0"/>
              <a:t>portion</a:t>
            </a:r>
          </a:p>
          <a:p>
            <a:pPr lvl="1"/>
            <a:r>
              <a:rPr lang="en-US" b="1" dirty="0"/>
              <a:t>Host</a:t>
            </a:r>
            <a:r>
              <a:rPr lang="en-US" dirty="0"/>
              <a:t> portion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5" descr="addr05">
            <a:extLst>
              <a:ext uri="{FF2B5EF4-FFF2-40B4-BE49-F238E27FC236}">
                <a16:creationId xmlns:a16="http://schemas.microsoft.com/office/drawing/2014/main" id="{C7C03923-B9BB-44EF-819D-C01A2F9E5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12" y="2824818"/>
            <a:ext cx="6019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40CD2FBC-E4FA-4EDB-B2B5-760F3EA40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912" y="3926542"/>
            <a:ext cx="685800" cy="369888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 dirty="0"/>
              <a:t>1.1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2F9F09E1-59EE-475A-877F-D6FE991EA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12" y="3012142"/>
            <a:ext cx="685800" cy="369888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/>
              <a:t>1.2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F87FE7C-E85C-482A-87BA-A4054C26D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12" y="4688542"/>
            <a:ext cx="609600" cy="369888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/>
              <a:t>1.3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F6A212C-8C47-4DB0-8B0A-97CBDD140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12" y="4002742"/>
            <a:ext cx="685800" cy="369888"/>
          </a:xfrm>
          <a:prstGeom prst="rect">
            <a:avLst/>
          </a:prstGeom>
          <a:solidFill>
            <a:srgbClr val="FF99CC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/>
              <a:t>2.1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2CEC730-C671-4714-8DFD-DFB7F96C4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512" y="3012142"/>
            <a:ext cx="609600" cy="369888"/>
          </a:xfrm>
          <a:prstGeom prst="rect">
            <a:avLst/>
          </a:prstGeom>
          <a:solidFill>
            <a:srgbClr val="FF99CC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 dirty="0"/>
              <a:t>2.2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F260C94-0ABC-4EB1-8466-7DCF3A9E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312" y="4917142"/>
            <a:ext cx="762000" cy="369888"/>
          </a:xfrm>
          <a:prstGeom prst="rect">
            <a:avLst/>
          </a:prstGeom>
          <a:solidFill>
            <a:srgbClr val="99CC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/>
              <a:t>3.1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BBA4A31-21DC-4537-A6AE-22485C05C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9712" y="5374342"/>
            <a:ext cx="685800" cy="369888"/>
          </a:xfrm>
          <a:prstGeom prst="rect">
            <a:avLst/>
          </a:prstGeom>
          <a:solidFill>
            <a:srgbClr val="99CCF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10853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Network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Network Portion:</a:t>
            </a:r>
          </a:p>
          <a:p>
            <a:pPr lvl="1"/>
            <a:r>
              <a:rPr lang="en-US" dirty="0"/>
              <a:t>Some portion of the high-order bits</a:t>
            </a:r>
          </a:p>
          <a:p>
            <a:pPr lvl="1"/>
            <a:r>
              <a:rPr lang="en-US" dirty="0"/>
              <a:t>A network  can be defined as a group of hosts that have identical bit patterns in the network address portion of their addresses.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19955A-F926-49CE-9E24-F679358D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30" y="2959419"/>
            <a:ext cx="8035224" cy="969348"/>
          </a:xfrm>
          <a:prstGeom prst="rect">
            <a:avLst/>
          </a:prstGeom>
        </p:spPr>
      </p:pic>
      <p:graphicFrame>
        <p:nvGraphicFramePr>
          <p:cNvPr id="6" name="Group 336">
            <a:extLst>
              <a:ext uri="{FF2B5EF4-FFF2-40B4-BE49-F238E27FC236}">
                <a16:creationId xmlns:a16="http://schemas.microsoft.com/office/drawing/2014/main" id="{F1DF885D-7860-4A9A-8CEA-B30AED152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887677"/>
              </p:ext>
            </p:extLst>
          </p:nvPr>
        </p:nvGraphicFramePr>
        <p:xfrm>
          <a:off x="2841318" y="4272243"/>
          <a:ext cx="7656512" cy="1417638"/>
        </p:xfrm>
        <a:graphic>
          <a:graphicData uri="http://schemas.openxmlformats.org/drawingml/2006/table">
            <a:tbl>
              <a:tblPr/>
              <a:tblGrid>
                <a:gridCol w="17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192.168.1.2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11000000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10101000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00000001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00000010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192.168.1.67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11000000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10101000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00000001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01000011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192.168.1.204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11000000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10101000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00000001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11001100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DF3555D-9BCD-4A0C-BCA7-D73BEF0C2FDE}"/>
              </a:ext>
            </a:extLst>
          </p:cNvPr>
          <p:cNvSpPr/>
          <p:nvPr/>
        </p:nvSpPr>
        <p:spPr>
          <a:xfrm>
            <a:off x="4807324" y="3321426"/>
            <a:ext cx="4370294" cy="524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4797</TotalTime>
  <Words>988</Words>
  <Application>Microsoft Office PowerPoint</Application>
  <PresentationFormat>Widescreen</PresentationFormat>
  <Paragraphs>201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Corbel</vt:lpstr>
      <vt:lpstr>Courier New</vt:lpstr>
      <vt:lpstr>Tahoma</vt:lpstr>
      <vt:lpstr>Verdana</vt:lpstr>
      <vt:lpstr>Wingdings</vt:lpstr>
      <vt:lpstr>Parallax</vt:lpstr>
      <vt:lpstr>Bitmap Image</vt:lpstr>
      <vt:lpstr>Network Layer: IPv4 Addressing</vt:lpstr>
      <vt:lpstr>Objectives</vt:lpstr>
      <vt:lpstr>Anatomy of IPv4</vt:lpstr>
      <vt:lpstr>Anatomy of an IPv4 Address</vt:lpstr>
      <vt:lpstr>IPv4 Addressing Structure</vt:lpstr>
      <vt:lpstr>Anatomy of an IPv4 Address</vt:lpstr>
      <vt:lpstr>Binary to decimal and Vice Versa</vt:lpstr>
      <vt:lpstr>Networks and Hosts</vt:lpstr>
      <vt:lpstr>Network Portion</vt:lpstr>
      <vt:lpstr>Network Portion</vt:lpstr>
      <vt:lpstr>Prefix Mask</vt:lpstr>
      <vt:lpstr>Subnet Mask</vt:lpstr>
      <vt:lpstr>Exercise</vt:lpstr>
      <vt:lpstr>ANDing the Binaries</vt:lpstr>
      <vt:lpstr>But Why AND?</vt:lpstr>
      <vt:lpstr>Network Layer: IPv4 Addressing</vt:lpstr>
      <vt:lpstr>Types of Addresses</vt:lpstr>
      <vt:lpstr>Types of address</vt:lpstr>
      <vt:lpstr>The Addresses</vt:lpstr>
      <vt:lpstr>The Addresses at a Glance</vt:lpstr>
      <vt:lpstr>Network Prefix</vt:lpstr>
      <vt:lpstr>Network Layer: IPv4 Addressing</vt:lpstr>
      <vt:lpstr>Special Addresses</vt:lpstr>
      <vt:lpstr>Special Addresses</vt:lpstr>
      <vt:lpstr>Unicast</vt:lpstr>
      <vt:lpstr>Broadcast Address</vt:lpstr>
      <vt:lpstr>Multicast</vt:lpstr>
      <vt:lpstr>Classful Addressing</vt:lpstr>
      <vt:lpstr>Classful Addressing</vt:lpstr>
      <vt:lpstr>Classful Networks : Range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Models &amp; Protocol Architectures</dc:title>
  <dc:creator>Arif Shakil</dc:creator>
  <cp:lastModifiedBy>Arif Shakil</cp:lastModifiedBy>
  <cp:revision>227</cp:revision>
  <dcterms:created xsi:type="dcterms:W3CDTF">2020-06-17T13:03:26Z</dcterms:created>
  <dcterms:modified xsi:type="dcterms:W3CDTF">2020-11-01T09:04:20Z</dcterms:modified>
</cp:coreProperties>
</file>