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3" r:id="rId4"/>
    <p:sldId id="264" r:id="rId5"/>
    <p:sldId id="265" r:id="rId6"/>
    <p:sldId id="275" r:id="rId7"/>
    <p:sldId id="280" r:id="rId8"/>
    <p:sldId id="266" r:id="rId9"/>
    <p:sldId id="267" r:id="rId10"/>
    <p:sldId id="269" r:id="rId11"/>
    <p:sldId id="268" r:id="rId12"/>
    <p:sldId id="282" r:id="rId13"/>
    <p:sldId id="270" r:id="rId14"/>
    <p:sldId id="283" r:id="rId15"/>
    <p:sldId id="271" r:id="rId16"/>
    <p:sldId id="276" r:id="rId17"/>
    <p:sldId id="281" r:id="rId18"/>
    <p:sldId id="274"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FF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69" autoAdjust="0"/>
    <p:restoredTop sz="86378" autoAdjust="0"/>
  </p:normalViewPr>
  <p:slideViewPr>
    <p:cSldViewPr snapToGrid="0">
      <p:cViewPr varScale="1">
        <p:scale>
          <a:sx n="100" d="100"/>
          <a:sy n="100" d="100"/>
        </p:scale>
        <p:origin x="1080"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0AA1C-0E52-4363-8693-38E718BACD88}" type="datetimeFigureOut">
              <a:rPr lang="en-US" smtClean="0"/>
              <a:t>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9228B-866F-4A7C-96F1-B92B4EE73A13}" type="slidenum">
              <a:rPr lang="en-US" smtClean="0"/>
              <a:t>‹#›</a:t>
            </a:fld>
            <a:endParaRPr lang="en-US"/>
          </a:p>
        </p:txBody>
      </p:sp>
    </p:spTree>
    <p:extLst>
      <p:ext uri="{BB962C8B-B14F-4D97-AF65-F5344CB8AC3E}">
        <p14:creationId xmlns:p14="http://schemas.microsoft.com/office/powerpoint/2010/main" val="1510781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C9228B-866F-4A7C-96F1-B92B4EE73A13}" type="slidenum">
              <a:rPr lang="en-US" smtClean="0"/>
              <a:t>1</a:t>
            </a:fld>
            <a:endParaRPr lang="en-US"/>
          </a:p>
        </p:txBody>
      </p:sp>
    </p:spTree>
    <p:extLst>
      <p:ext uri="{BB962C8B-B14F-4D97-AF65-F5344CB8AC3E}">
        <p14:creationId xmlns:p14="http://schemas.microsoft.com/office/powerpoint/2010/main" val="1933701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C9228B-866F-4A7C-96F1-B92B4EE73A13}" type="slidenum">
              <a:rPr lang="en-US" smtClean="0"/>
              <a:t>7</a:t>
            </a:fld>
            <a:endParaRPr lang="en-US"/>
          </a:p>
        </p:txBody>
      </p:sp>
    </p:spTree>
    <p:extLst>
      <p:ext uri="{BB962C8B-B14F-4D97-AF65-F5344CB8AC3E}">
        <p14:creationId xmlns:p14="http://schemas.microsoft.com/office/powerpoint/2010/main" val="234979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C9228B-866F-4A7C-96F1-B92B4EE73A13}" type="slidenum">
              <a:rPr lang="en-US" smtClean="0"/>
              <a:t>14</a:t>
            </a:fld>
            <a:endParaRPr lang="en-US"/>
          </a:p>
        </p:txBody>
      </p:sp>
    </p:spTree>
    <p:extLst>
      <p:ext uri="{BB962C8B-B14F-4D97-AF65-F5344CB8AC3E}">
        <p14:creationId xmlns:p14="http://schemas.microsoft.com/office/powerpoint/2010/main" val="712675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C9228B-866F-4A7C-96F1-B92B4EE73A13}" type="slidenum">
              <a:rPr lang="en-US" smtClean="0"/>
              <a:t>17</a:t>
            </a:fld>
            <a:endParaRPr lang="en-US"/>
          </a:p>
        </p:txBody>
      </p:sp>
    </p:spTree>
    <p:extLst>
      <p:ext uri="{BB962C8B-B14F-4D97-AF65-F5344CB8AC3E}">
        <p14:creationId xmlns:p14="http://schemas.microsoft.com/office/powerpoint/2010/main" val="2149214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3BF717-4DE9-4866-AD60-557E64B6FD22}" type="datetimeFigureOut">
              <a:rPr lang="en-US" smtClean="0"/>
              <a:t>11/1/2020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4055577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BF717-4DE9-4866-AD60-557E64B6FD22}"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140016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BF717-4DE9-4866-AD60-557E64B6FD22}"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276459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BF717-4DE9-4866-AD60-557E64B6FD22}"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1050675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BF717-4DE9-4866-AD60-557E64B6FD22}"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2352806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BF717-4DE9-4866-AD60-557E64B6FD22}"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159690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BF717-4DE9-4866-AD60-557E64B6FD22}"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478606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BF717-4DE9-4866-AD60-557E64B6FD22}"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4202443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BF717-4DE9-4866-AD60-557E64B6FD22}"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77039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BF717-4DE9-4866-AD60-557E64B6FD22}"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253580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BF717-4DE9-4866-AD60-557E64B6FD22}"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338163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3BF717-4DE9-4866-AD60-557E64B6FD22}"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70750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BF717-4DE9-4866-AD60-557E64B6FD22}" type="datetimeFigureOut">
              <a:rPr lang="en-US" smtClean="0"/>
              <a:t>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363625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3BF717-4DE9-4866-AD60-557E64B6FD22}" type="datetimeFigureOut">
              <a:rPr lang="en-US" smtClean="0"/>
              <a:t>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396849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BF717-4DE9-4866-AD60-557E64B6FD22}" type="datetimeFigureOut">
              <a:rPr lang="en-US" smtClean="0"/>
              <a:t>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20381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BF717-4DE9-4866-AD60-557E64B6FD22}"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247490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BF717-4DE9-4866-AD60-557E64B6FD22}"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05C12-EBFC-4FB1-864A-0042B38AED3E}" type="slidenum">
              <a:rPr lang="en-US" smtClean="0"/>
              <a:t>‹#›</a:t>
            </a:fld>
            <a:endParaRPr lang="en-US"/>
          </a:p>
        </p:txBody>
      </p:sp>
    </p:spTree>
    <p:extLst>
      <p:ext uri="{BB962C8B-B14F-4D97-AF65-F5344CB8AC3E}">
        <p14:creationId xmlns:p14="http://schemas.microsoft.com/office/powerpoint/2010/main" val="364133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3BF717-4DE9-4866-AD60-557E64B6FD22}" type="datetimeFigureOut">
              <a:rPr lang="en-US" smtClean="0"/>
              <a:t>11/1/2020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405C12-EBFC-4FB1-864A-0042B38AED3E}" type="slidenum">
              <a:rPr lang="en-US" smtClean="0"/>
              <a:t>‹#›</a:t>
            </a:fld>
            <a:endParaRPr lang="en-US"/>
          </a:p>
        </p:txBody>
      </p:sp>
    </p:spTree>
    <p:extLst>
      <p:ext uri="{BB962C8B-B14F-4D97-AF65-F5344CB8AC3E}">
        <p14:creationId xmlns:p14="http://schemas.microsoft.com/office/powerpoint/2010/main" val="2038124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A43A-3F5F-43E8-BEE5-3410751FEBD5}"/>
              </a:ext>
            </a:extLst>
          </p:cNvPr>
          <p:cNvSpPr>
            <a:spLocks noGrp="1"/>
          </p:cNvSpPr>
          <p:nvPr>
            <p:ph type="ctrTitle"/>
          </p:nvPr>
        </p:nvSpPr>
        <p:spPr/>
        <p:txBody>
          <a:bodyPr/>
          <a:lstStyle/>
          <a:p>
            <a:r>
              <a:rPr lang="en-US" dirty="0"/>
              <a:t>Network Layer:</a:t>
            </a:r>
            <a:br>
              <a:rPr lang="en-US" dirty="0"/>
            </a:br>
            <a:r>
              <a:rPr lang="en-US" dirty="0"/>
              <a:t>Subnetting</a:t>
            </a:r>
          </a:p>
        </p:txBody>
      </p:sp>
      <p:sp>
        <p:nvSpPr>
          <p:cNvPr id="3" name="Subtitle 2">
            <a:extLst>
              <a:ext uri="{FF2B5EF4-FFF2-40B4-BE49-F238E27FC236}">
                <a16:creationId xmlns:a16="http://schemas.microsoft.com/office/drawing/2014/main" id="{082AB873-690E-4A75-BC33-FCED2A0B4C5B}"/>
              </a:ext>
            </a:extLst>
          </p:cNvPr>
          <p:cNvSpPr>
            <a:spLocks noGrp="1"/>
          </p:cNvSpPr>
          <p:nvPr>
            <p:ph type="subTitle" idx="1"/>
          </p:nvPr>
        </p:nvSpPr>
        <p:spPr/>
        <p:txBody>
          <a:bodyPr/>
          <a:lstStyle/>
          <a:p>
            <a:r>
              <a:rPr lang="en-US" dirty="0"/>
              <a:t>Lecture 10 | Part 1| CSE421 – Computer Networks</a:t>
            </a:r>
          </a:p>
          <a:p>
            <a:r>
              <a:rPr lang="en-US" dirty="0"/>
              <a:t>Department of Computer Science and Engineering</a:t>
            </a:r>
            <a:br>
              <a:rPr lang="en-US" dirty="0"/>
            </a:br>
            <a:r>
              <a:rPr lang="en-US" dirty="0"/>
              <a:t>School of Data &amp; Science</a:t>
            </a:r>
          </a:p>
        </p:txBody>
      </p:sp>
      <p:pic>
        <p:nvPicPr>
          <p:cNvPr id="5" name="Picture 4">
            <a:extLst>
              <a:ext uri="{FF2B5EF4-FFF2-40B4-BE49-F238E27FC236}">
                <a16:creationId xmlns:a16="http://schemas.microsoft.com/office/drawing/2014/main" id="{01D4885E-7D8C-4D12-A892-1DF776D71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333" y="217086"/>
            <a:ext cx="1639334" cy="1504089"/>
          </a:xfrm>
          <a:prstGeom prst="rect">
            <a:avLst/>
          </a:prstGeom>
        </p:spPr>
      </p:pic>
    </p:spTree>
    <p:extLst>
      <p:ext uri="{BB962C8B-B14F-4D97-AF65-F5344CB8AC3E}">
        <p14:creationId xmlns:p14="http://schemas.microsoft.com/office/powerpoint/2010/main" val="1817834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VLSM</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nchor="t">
            <a:normAutofit/>
          </a:bodyPr>
          <a:lstStyle/>
          <a:p>
            <a:r>
              <a:rPr lang="en-US" dirty="0"/>
              <a:t>Also known as </a:t>
            </a:r>
            <a:r>
              <a:rPr lang="en-US" b="1" dirty="0"/>
              <a:t>“Variable Length Subnet Masking”</a:t>
            </a:r>
          </a:p>
          <a:p>
            <a:r>
              <a:rPr lang="en-US" dirty="0"/>
              <a:t>Always satisfy the requirements of your biggest LAN and then work your way down to the smallest LAN.</a:t>
            </a:r>
          </a:p>
          <a:p>
            <a:pPr lvl="1"/>
            <a:r>
              <a:rPr lang="en-US" dirty="0"/>
              <a:t>Assign a block of IP satisfying only that particular LAN.</a:t>
            </a:r>
          </a:p>
          <a:p>
            <a:pPr lvl="2"/>
            <a:r>
              <a:rPr lang="en-US" dirty="0"/>
              <a:t>200 hosts? Assign a block of size 256 IPs!</a:t>
            </a:r>
          </a:p>
          <a:p>
            <a:pPr lvl="2"/>
            <a:r>
              <a:rPr lang="en-US" dirty="0"/>
              <a:t>1000 hosts? Assign a block of size 1024 IPs!</a:t>
            </a:r>
          </a:p>
          <a:p>
            <a:pPr lvl="2"/>
            <a:r>
              <a:rPr lang="en-US" dirty="0"/>
              <a:t>2 Hosts? Assign a block of size 2 IPs!</a:t>
            </a:r>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320716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Comparison of Subnetting</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nchor="t">
            <a:normAutofit/>
          </a:bodyPr>
          <a:lstStyle/>
          <a:p>
            <a:r>
              <a:rPr lang="en-US" dirty="0"/>
              <a:t>Given the network </a:t>
            </a:r>
            <a:r>
              <a:rPr lang="en-US" b="1" dirty="0"/>
              <a:t>192.168.1.0/24.</a:t>
            </a:r>
          </a:p>
          <a:p>
            <a:pPr lvl="1"/>
            <a:r>
              <a:rPr lang="en-US" dirty="0"/>
              <a:t>Subnet this to </a:t>
            </a:r>
            <a:r>
              <a:rPr lang="en-US" b="1" dirty="0"/>
              <a:t>two hosts </a:t>
            </a:r>
            <a:r>
              <a:rPr lang="en-US" dirty="0"/>
              <a:t>of size </a:t>
            </a:r>
            <a:r>
              <a:rPr lang="en-US" b="1" dirty="0"/>
              <a:t>120 (Network A)</a:t>
            </a:r>
            <a:r>
              <a:rPr lang="en-US" dirty="0"/>
              <a:t> and </a:t>
            </a:r>
            <a:r>
              <a:rPr lang="en-US" b="1" dirty="0"/>
              <a:t>3 (Network B)</a:t>
            </a:r>
          </a:p>
          <a:p>
            <a:pPr lvl="1"/>
            <a:r>
              <a:rPr lang="en-US" dirty="0"/>
              <a:t>So, </a:t>
            </a:r>
            <a:r>
              <a:rPr lang="en-US" b="1" dirty="0"/>
              <a:t>Network A</a:t>
            </a:r>
            <a:r>
              <a:rPr lang="en-US" dirty="0"/>
              <a:t> needs </a:t>
            </a:r>
            <a:r>
              <a:rPr lang="en-US" b="1" dirty="0"/>
              <a:t>122</a:t>
            </a:r>
            <a:r>
              <a:rPr lang="en-US" dirty="0"/>
              <a:t> IPs and </a:t>
            </a:r>
            <a:r>
              <a:rPr lang="en-US" b="1" dirty="0"/>
              <a:t>Network B</a:t>
            </a:r>
            <a:r>
              <a:rPr lang="en-US" dirty="0"/>
              <a:t> needs </a:t>
            </a:r>
            <a:r>
              <a:rPr lang="en-US" b="1" dirty="0"/>
              <a:t>5</a:t>
            </a:r>
            <a:r>
              <a:rPr lang="en-US" dirty="0"/>
              <a:t> IPs.</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graphicFrame>
        <p:nvGraphicFramePr>
          <p:cNvPr id="9" name="Table 9">
            <a:extLst>
              <a:ext uri="{FF2B5EF4-FFF2-40B4-BE49-F238E27FC236}">
                <a16:creationId xmlns:a16="http://schemas.microsoft.com/office/drawing/2014/main" id="{24ED2C40-05D8-4734-A3DF-B9C1BBCC5341}"/>
              </a:ext>
            </a:extLst>
          </p:cNvPr>
          <p:cNvGraphicFramePr>
            <a:graphicFrameLocks noGrp="1"/>
          </p:cNvGraphicFramePr>
          <p:nvPr>
            <p:extLst>
              <p:ext uri="{D42A27DB-BD31-4B8C-83A1-F6EECF244321}">
                <p14:modId xmlns:p14="http://schemas.microsoft.com/office/powerpoint/2010/main" val="1714496419"/>
              </p:ext>
            </p:extLst>
          </p:nvPr>
        </p:nvGraphicFramePr>
        <p:xfrm>
          <a:off x="2882627" y="2736725"/>
          <a:ext cx="7222077" cy="2778760"/>
        </p:xfrm>
        <a:graphic>
          <a:graphicData uri="http://schemas.openxmlformats.org/drawingml/2006/table">
            <a:tbl>
              <a:tblPr firstRow="1" bandRow="1">
                <a:tableStyleId>{5C22544A-7EE6-4342-B048-85BDC9FD1C3A}</a:tableStyleId>
              </a:tblPr>
              <a:tblGrid>
                <a:gridCol w="1765816">
                  <a:extLst>
                    <a:ext uri="{9D8B030D-6E8A-4147-A177-3AD203B41FA5}">
                      <a16:colId xmlns:a16="http://schemas.microsoft.com/office/drawing/2014/main" val="512150398"/>
                    </a:ext>
                  </a:extLst>
                </a:gridCol>
                <a:gridCol w="625289">
                  <a:extLst>
                    <a:ext uri="{9D8B030D-6E8A-4147-A177-3AD203B41FA5}">
                      <a16:colId xmlns:a16="http://schemas.microsoft.com/office/drawing/2014/main" val="1009020457"/>
                    </a:ext>
                  </a:extLst>
                </a:gridCol>
                <a:gridCol w="1815353">
                  <a:extLst>
                    <a:ext uri="{9D8B030D-6E8A-4147-A177-3AD203B41FA5}">
                      <a16:colId xmlns:a16="http://schemas.microsoft.com/office/drawing/2014/main" val="735946405"/>
                    </a:ext>
                  </a:extLst>
                </a:gridCol>
                <a:gridCol w="605117">
                  <a:extLst>
                    <a:ext uri="{9D8B030D-6E8A-4147-A177-3AD203B41FA5}">
                      <a16:colId xmlns:a16="http://schemas.microsoft.com/office/drawing/2014/main" val="3993669073"/>
                    </a:ext>
                  </a:extLst>
                </a:gridCol>
                <a:gridCol w="1801906">
                  <a:extLst>
                    <a:ext uri="{9D8B030D-6E8A-4147-A177-3AD203B41FA5}">
                      <a16:colId xmlns:a16="http://schemas.microsoft.com/office/drawing/2014/main" val="1341989779"/>
                    </a:ext>
                  </a:extLst>
                </a:gridCol>
                <a:gridCol w="608596">
                  <a:extLst>
                    <a:ext uri="{9D8B030D-6E8A-4147-A177-3AD203B41FA5}">
                      <a16:colId xmlns:a16="http://schemas.microsoft.com/office/drawing/2014/main" val="2602024840"/>
                    </a:ext>
                  </a:extLst>
                </a:gridCol>
              </a:tblGrid>
              <a:tr h="370840">
                <a:tc gridSpan="2">
                  <a:txBody>
                    <a:bodyPr/>
                    <a:lstStyle/>
                    <a:p>
                      <a:pPr algn="ctr"/>
                      <a:r>
                        <a:rPr lang="en-US" sz="1600" dirty="0"/>
                        <a:t>Classful IP Addressing</a:t>
                      </a:r>
                    </a:p>
                  </a:txBody>
                  <a:tcPr anchor="ctr"/>
                </a:tc>
                <a:tc hMerge="1">
                  <a:txBody>
                    <a:bodyPr/>
                    <a:lstStyle/>
                    <a:p>
                      <a:endParaRPr lang="en-US" dirty="0"/>
                    </a:p>
                  </a:txBody>
                  <a:tcPr/>
                </a:tc>
                <a:tc gridSpan="2">
                  <a:txBody>
                    <a:bodyPr/>
                    <a:lstStyle/>
                    <a:p>
                      <a:pPr algn="ctr"/>
                      <a:r>
                        <a:rPr lang="en-US" sz="1600" dirty="0"/>
                        <a:t>Fixed Length Subnet Masking</a:t>
                      </a:r>
                    </a:p>
                  </a:txBody>
                  <a:tcPr anchor="ctr"/>
                </a:tc>
                <a:tc hMerge="1">
                  <a:txBody>
                    <a:bodyPr/>
                    <a:lstStyle/>
                    <a:p>
                      <a:endParaRPr lang="en-US" dirty="0"/>
                    </a:p>
                  </a:txBody>
                  <a:tcPr/>
                </a:tc>
                <a:tc gridSpan="2">
                  <a:txBody>
                    <a:bodyPr/>
                    <a:lstStyle/>
                    <a:p>
                      <a:pPr algn="ctr"/>
                      <a:r>
                        <a:rPr lang="en-US" sz="1600" dirty="0"/>
                        <a:t>Variable Length Subnet Masking (VLSM)/CIDR</a:t>
                      </a:r>
                    </a:p>
                  </a:txBody>
                  <a:tcPr anchor="ctr"/>
                </a:tc>
                <a:tc hMerge="1">
                  <a:txBody>
                    <a:bodyPr/>
                    <a:lstStyle/>
                    <a:p>
                      <a:endParaRPr lang="en-US" dirty="0"/>
                    </a:p>
                  </a:txBody>
                  <a:tcPr/>
                </a:tc>
                <a:extLst>
                  <a:ext uri="{0D108BD9-81ED-4DB2-BD59-A6C34878D82A}">
                    <a16:rowId xmlns:a16="http://schemas.microsoft.com/office/drawing/2014/main" val="1267788789"/>
                  </a:ext>
                </a:extLst>
              </a:tr>
              <a:tr h="370840">
                <a:tc>
                  <a:txBody>
                    <a:bodyPr/>
                    <a:lstStyle/>
                    <a:p>
                      <a:pPr algn="r"/>
                      <a:r>
                        <a:rPr lang="en-US" dirty="0"/>
                        <a:t>Network A: </a:t>
                      </a:r>
                    </a:p>
                    <a:p>
                      <a:pPr algn="r"/>
                      <a:r>
                        <a:rPr lang="en-US" dirty="0"/>
                        <a:t>Subnet; Class C:</a:t>
                      </a:r>
                      <a:br>
                        <a:rPr lang="en-US" dirty="0"/>
                      </a:br>
                      <a:r>
                        <a:rPr lang="en-US" dirty="0"/>
                        <a:t>Waste: 254 – 122</a:t>
                      </a:r>
                    </a:p>
                  </a:txBody>
                  <a:tcPr/>
                </a:tc>
                <a:tc>
                  <a:txBody>
                    <a:bodyPr/>
                    <a:lstStyle/>
                    <a:p>
                      <a:pPr algn="r"/>
                      <a:r>
                        <a:rPr lang="en-US" dirty="0"/>
                        <a:t>122</a:t>
                      </a:r>
                    </a:p>
                    <a:p>
                      <a:pPr algn="r"/>
                      <a:r>
                        <a:rPr lang="en-US" u="sng" dirty="0"/>
                        <a:t>-254</a:t>
                      </a:r>
                    </a:p>
                    <a:p>
                      <a:pPr algn="r"/>
                      <a:r>
                        <a:rPr lang="en-US" dirty="0"/>
                        <a:t>132</a:t>
                      </a:r>
                    </a:p>
                  </a:txBody>
                  <a:tcPr/>
                </a:tc>
                <a:tc>
                  <a:txBody>
                    <a:bodyPr/>
                    <a:lstStyle/>
                    <a:p>
                      <a:pPr algn="r"/>
                      <a:r>
                        <a:rPr lang="en-US" dirty="0"/>
                        <a:t>Network A: </a:t>
                      </a:r>
                    </a:p>
                    <a:p>
                      <a:pPr algn="r"/>
                      <a:r>
                        <a:rPr lang="en-US" dirty="0"/>
                        <a:t>Subnet Size(2</a:t>
                      </a:r>
                      <a:r>
                        <a:rPr lang="en-US" baseline="30000" dirty="0"/>
                        <a:t>7</a:t>
                      </a:r>
                      <a:r>
                        <a:rPr lang="en-US" dirty="0"/>
                        <a:t>):</a:t>
                      </a:r>
                      <a:br>
                        <a:rPr lang="en-US" dirty="0"/>
                      </a:br>
                      <a:r>
                        <a:rPr lang="en-US" dirty="0"/>
                        <a:t>Waste: 128 – 122</a:t>
                      </a:r>
                    </a:p>
                  </a:txBody>
                  <a:tcPr/>
                </a:tc>
                <a:tc>
                  <a:txBody>
                    <a:bodyPr/>
                    <a:lstStyle/>
                    <a:p>
                      <a:pPr algn="r"/>
                      <a:r>
                        <a:rPr lang="en-US" dirty="0"/>
                        <a:t>122</a:t>
                      </a:r>
                    </a:p>
                    <a:p>
                      <a:pPr algn="r"/>
                      <a:r>
                        <a:rPr lang="en-US" u="sng" dirty="0"/>
                        <a:t>-128</a:t>
                      </a:r>
                    </a:p>
                    <a:p>
                      <a:pPr algn="r"/>
                      <a:r>
                        <a:rPr lang="en-US" dirty="0"/>
                        <a:t>6</a:t>
                      </a:r>
                    </a:p>
                  </a:txBody>
                  <a:tcPr/>
                </a:tc>
                <a:tc>
                  <a:txBody>
                    <a:bodyPr/>
                    <a:lstStyle/>
                    <a:p>
                      <a:pPr algn="r"/>
                      <a:r>
                        <a:rPr lang="en-US" dirty="0"/>
                        <a:t>Network A: </a:t>
                      </a:r>
                    </a:p>
                    <a:p>
                      <a:pPr algn="r"/>
                      <a:r>
                        <a:rPr lang="en-US" dirty="0"/>
                        <a:t>Subnet Size(2</a:t>
                      </a:r>
                      <a:r>
                        <a:rPr lang="en-US" baseline="30000" dirty="0"/>
                        <a:t>7</a:t>
                      </a:r>
                      <a:r>
                        <a:rPr lang="en-US" dirty="0"/>
                        <a:t>):</a:t>
                      </a:r>
                      <a:br>
                        <a:rPr lang="en-US" dirty="0"/>
                      </a:br>
                      <a:r>
                        <a:rPr lang="en-US" dirty="0"/>
                        <a:t>Waste: 128 – 122</a:t>
                      </a:r>
                    </a:p>
                  </a:txBody>
                  <a:tcPr/>
                </a:tc>
                <a:tc>
                  <a:txBody>
                    <a:bodyPr/>
                    <a:lstStyle/>
                    <a:p>
                      <a:pPr algn="r"/>
                      <a:r>
                        <a:rPr lang="en-US" dirty="0"/>
                        <a:t>122</a:t>
                      </a:r>
                    </a:p>
                    <a:p>
                      <a:pPr algn="r"/>
                      <a:r>
                        <a:rPr lang="en-US" u="sng" dirty="0"/>
                        <a:t>-128</a:t>
                      </a:r>
                    </a:p>
                    <a:p>
                      <a:pPr algn="r"/>
                      <a:r>
                        <a:rPr lang="en-US" dirty="0"/>
                        <a:t>6</a:t>
                      </a:r>
                    </a:p>
                  </a:txBody>
                  <a:tcPr/>
                </a:tc>
                <a:extLst>
                  <a:ext uri="{0D108BD9-81ED-4DB2-BD59-A6C34878D82A}">
                    <a16:rowId xmlns:a16="http://schemas.microsoft.com/office/drawing/2014/main" val="3882199497"/>
                  </a:ext>
                </a:extLst>
              </a:tr>
              <a:tr h="370840">
                <a:tc>
                  <a:txBody>
                    <a:bodyPr/>
                    <a:lstStyle/>
                    <a:p>
                      <a:pPr algn="r"/>
                      <a:r>
                        <a:rPr lang="en-US" dirty="0"/>
                        <a:t>Network B: </a:t>
                      </a:r>
                    </a:p>
                    <a:p>
                      <a:pPr algn="r"/>
                      <a:r>
                        <a:rPr lang="en-US" dirty="0"/>
                        <a:t>Subnet; Class C:</a:t>
                      </a:r>
                      <a:br>
                        <a:rPr lang="en-US" dirty="0"/>
                      </a:br>
                      <a:r>
                        <a:rPr lang="en-US" dirty="0"/>
                        <a:t>Waste: 254 – 5</a:t>
                      </a:r>
                    </a:p>
                  </a:txBody>
                  <a:tcPr/>
                </a:tc>
                <a:tc>
                  <a:txBody>
                    <a:bodyPr/>
                    <a:lstStyle/>
                    <a:p>
                      <a:pPr algn="r"/>
                      <a:r>
                        <a:rPr lang="en-US" dirty="0"/>
                        <a:t>5</a:t>
                      </a:r>
                    </a:p>
                    <a:p>
                      <a:pPr algn="r"/>
                      <a:r>
                        <a:rPr lang="en-US" u="sng" dirty="0"/>
                        <a:t>-254</a:t>
                      </a:r>
                    </a:p>
                    <a:p>
                      <a:pPr algn="r"/>
                      <a:r>
                        <a:rPr lang="en-US" dirty="0"/>
                        <a:t>249</a:t>
                      </a:r>
                    </a:p>
                  </a:txBody>
                  <a:tcPr/>
                </a:tc>
                <a:tc>
                  <a:txBody>
                    <a:bodyPr/>
                    <a:lstStyle/>
                    <a:p>
                      <a:pPr algn="r"/>
                      <a:r>
                        <a:rPr lang="en-US" dirty="0"/>
                        <a:t>Network B: </a:t>
                      </a:r>
                    </a:p>
                    <a:p>
                      <a:pPr algn="r"/>
                      <a:r>
                        <a:rPr lang="en-US" dirty="0"/>
                        <a:t>Subnet Size(2</a:t>
                      </a:r>
                      <a:r>
                        <a:rPr lang="en-US" baseline="30000" dirty="0"/>
                        <a:t>7</a:t>
                      </a:r>
                      <a:r>
                        <a:rPr lang="en-US" dirty="0"/>
                        <a:t>):</a:t>
                      </a:r>
                      <a:br>
                        <a:rPr lang="en-US" dirty="0"/>
                      </a:br>
                      <a:r>
                        <a:rPr lang="en-US" dirty="0"/>
                        <a:t>Waste: 128 – 5</a:t>
                      </a:r>
                    </a:p>
                  </a:txBody>
                  <a:tcPr/>
                </a:tc>
                <a:tc>
                  <a:txBody>
                    <a:bodyPr/>
                    <a:lstStyle/>
                    <a:p>
                      <a:pPr algn="r"/>
                      <a:r>
                        <a:rPr lang="en-US" dirty="0"/>
                        <a:t>5</a:t>
                      </a:r>
                    </a:p>
                    <a:p>
                      <a:pPr algn="r"/>
                      <a:r>
                        <a:rPr lang="en-US" u="sng" dirty="0"/>
                        <a:t>-128</a:t>
                      </a:r>
                    </a:p>
                    <a:p>
                      <a:pPr algn="r"/>
                      <a:r>
                        <a:rPr lang="en-US" dirty="0"/>
                        <a:t>123</a:t>
                      </a:r>
                    </a:p>
                  </a:txBody>
                  <a:tcPr/>
                </a:tc>
                <a:tc>
                  <a:txBody>
                    <a:bodyPr/>
                    <a:lstStyle/>
                    <a:p>
                      <a:pPr algn="r"/>
                      <a:r>
                        <a:rPr lang="en-US" dirty="0"/>
                        <a:t>Network B: </a:t>
                      </a:r>
                    </a:p>
                    <a:p>
                      <a:pPr algn="r"/>
                      <a:r>
                        <a:rPr lang="en-US" dirty="0"/>
                        <a:t>Subnet Size(2</a:t>
                      </a:r>
                      <a:r>
                        <a:rPr lang="en-US" baseline="30000" dirty="0"/>
                        <a:t>3</a:t>
                      </a:r>
                      <a:r>
                        <a:rPr lang="en-US" dirty="0"/>
                        <a:t>):</a:t>
                      </a:r>
                      <a:br>
                        <a:rPr lang="en-US" dirty="0"/>
                      </a:br>
                      <a:r>
                        <a:rPr lang="en-US" dirty="0"/>
                        <a:t>Waste: 128 – 5</a:t>
                      </a:r>
                    </a:p>
                  </a:txBody>
                  <a:tcPr/>
                </a:tc>
                <a:tc>
                  <a:txBody>
                    <a:bodyPr/>
                    <a:lstStyle/>
                    <a:p>
                      <a:pPr algn="r"/>
                      <a:r>
                        <a:rPr lang="en-US" dirty="0"/>
                        <a:t>5</a:t>
                      </a:r>
                    </a:p>
                    <a:p>
                      <a:pPr algn="r"/>
                      <a:r>
                        <a:rPr lang="en-US" u="sng" dirty="0"/>
                        <a:t>-8</a:t>
                      </a:r>
                    </a:p>
                    <a:p>
                      <a:pPr algn="r"/>
                      <a:r>
                        <a:rPr lang="en-US" dirty="0"/>
                        <a:t>3</a:t>
                      </a:r>
                    </a:p>
                  </a:txBody>
                  <a:tcPr/>
                </a:tc>
                <a:extLst>
                  <a:ext uri="{0D108BD9-81ED-4DB2-BD59-A6C34878D82A}">
                    <a16:rowId xmlns:a16="http://schemas.microsoft.com/office/drawing/2014/main" val="525296970"/>
                  </a:ext>
                </a:extLst>
              </a:tr>
              <a:tr h="370840">
                <a:tc>
                  <a:txBody>
                    <a:bodyPr/>
                    <a:lstStyle/>
                    <a:p>
                      <a:pPr algn="r"/>
                      <a:r>
                        <a:rPr lang="en-US" b="1" dirty="0"/>
                        <a:t>Total Waste:</a:t>
                      </a:r>
                    </a:p>
                  </a:txBody>
                  <a:tcPr/>
                </a:tc>
                <a:tc>
                  <a:txBody>
                    <a:bodyPr/>
                    <a:lstStyle/>
                    <a:p>
                      <a:pPr algn="r"/>
                      <a:r>
                        <a:rPr lang="en-US" b="1" dirty="0"/>
                        <a:t>381</a:t>
                      </a:r>
                    </a:p>
                  </a:txBody>
                  <a:tcPr/>
                </a:tc>
                <a:tc>
                  <a:txBody>
                    <a:bodyPr/>
                    <a:lstStyle/>
                    <a:p>
                      <a:pPr algn="r"/>
                      <a:r>
                        <a:rPr lang="en-US" b="1" dirty="0"/>
                        <a:t>Total Waste:</a:t>
                      </a:r>
                    </a:p>
                  </a:txBody>
                  <a:tcPr/>
                </a:tc>
                <a:tc>
                  <a:txBody>
                    <a:bodyPr/>
                    <a:lstStyle/>
                    <a:p>
                      <a:pPr algn="r"/>
                      <a:r>
                        <a:rPr lang="en-US" b="1" dirty="0"/>
                        <a:t>129</a:t>
                      </a:r>
                    </a:p>
                  </a:txBody>
                  <a:tcPr/>
                </a:tc>
                <a:tc>
                  <a:txBody>
                    <a:bodyPr/>
                    <a:lstStyle/>
                    <a:p>
                      <a:pPr algn="r"/>
                      <a:r>
                        <a:rPr lang="en-US" b="1" dirty="0"/>
                        <a:t>Total Waste:</a:t>
                      </a:r>
                    </a:p>
                  </a:txBody>
                  <a:tcPr/>
                </a:tc>
                <a:tc>
                  <a:txBody>
                    <a:bodyPr/>
                    <a:lstStyle/>
                    <a:p>
                      <a:pPr algn="r"/>
                      <a:r>
                        <a:rPr lang="en-US" b="1" dirty="0"/>
                        <a:t>9</a:t>
                      </a:r>
                    </a:p>
                  </a:txBody>
                  <a:tcPr/>
                </a:tc>
                <a:extLst>
                  <a:ext uri="{0D108BD9-81ED-4DB2-BD59-A6C34878D82A}">
                    <a16:rowId xmlns:a16="http://schemas.microsoft.com/office/drawing/2014/main" val="3920829958"/>
                  </a:ext>
                </a:extLst>
              </a:tr>
            </a:tbl>
          </a:graphicData>
        </a:graphic>
      </p:graphicFrame>
      <p:sp>
        <p:nvSpPr>
          <p:cNvPr id="11" name="TextBox 10">
            <a:extLst>
              <a:ext uri="{FF2B5EF4-FFF2-40B4-BE49-F238E27FC236}">
                <a16:creationId xmlns:a16="http://schemas.microsoft.com/office/drawing/2014/main" id="{1B3DA6F2-608A-4432-81FB-693A68E00732}"/>
              </a:ext>
            </a:extLst>
          </p:cNvPr>
          <p:cNvSpPr txBox="1"/>
          <p:nvPr/>
        </p:nvSpPr>
        <p:spPr>
          <a:xfrm>
            <a:off x="2882627" y="5515485"/>
            <a:ext cx="4136966" cy="523220"/>
          </a:xfrm>
          <a:prstGeom prst="rect">
            <a:avLst/>
          </a:prstGeom>
          <a:noFill/>
        </p:spPr>
        <p:txBody>
          <a:bodyPr wrap="none" rtlCol="0">
            <a:spAutoFit/>
          </a:bodyPr>
          <a:lstStyle/>
          <a:p>
            <a:r>
              <a:rPr lang="en-US" sz="1400" dirty="0"/>
              <a:t>**Total Waste = </a:t>
            </a:r>
            <a:r>
              <a:rPr lang="en-US" sz="1400" dirty="0" err="1"/>
              <a:t>Waste</a:t>
            </a:r>
            <a:r>
              <a:rPr lang="en-US" sz="1400" b="1" baseline="-25000" dirty="0" err="1"/>
              <a:t>Network</a:t>
            </a:r>
            <a:r>
              <a:rPr lang="en-US" sz="1400" b="1" baseline="-25000" dirty="0"/>
              <a:t> A</a:t>
            </a:r>
            <a:r>
              <a:rPr lang="en-US" sz="1400" dirty="0"/>
              <a:t> + </a:t>
            </a:r>
            <a:r>
              <a:rPr lang="en-US" sz="1400" dirty="0" err="1"/>
              <a:t>Waste</a:t>
            </a:r>
            <a:r>
              <a:rPr lang="en-US" sz="1400" b="1" baseline="-25000" dirty="0" err="1"/>
              <a:t>Network</a:t>
            </a:r>
            <a:r>
              <a:rPr lang="en-US" sz="1400" b="1" baseline="-25000" dirty="0"/>
              <a:t> B</a:t>
            </a:r>
          </a:p>
          <a:p>
            <a:r>
              <a:rPr lang="en-US" sz="1400" dirty="0"/>
              <a:t>**</a:t>
            </a:r>
            <a:r>
              <a:rPr lang="en-US" sz="1400" dirty="0" err="1"/>
              <a:t>Waste</a:t>
            </a:r>
            <a:r>
              <a:rPr lang="en-US" sz="1400" b="1" baseline="-25000" dirty="0" err="1"/>
              <a:t>Network</a:t>
            </a:r>
            <a:r>
              <a:rPr lang="en-US" sz="1400" b="1" baseline="-25000" dirty="0"/>
              <a:t> Y </a:t>
            </a:r>
            <a:r>
              <a:rPr lang="en-US" sz="1400" b="1" dirty="0"/>
              <a:t>= </a:t>
            </a:r>
            <a:r>
              <a:rPr lang="en-US" sz="1400" dirty="0"/>
              <a:t>Subnet </a:t>
            </a:r>
            <a:r>
              <a:rPr lang="en-US" sz="1400" dirty="0" err="1"/>
              <a:t>Size</a:t>
            </a:r>
            <a:r>
              <a:rPr lang="en-US" sz="1400" b="1" baseline="-25000" dirty="0" err="1"/>
              <a:t>Network</a:t>
            </a:r>
            <a:r>
              <a:rPr lang="en-US" sz="1400" b="1" baseline="-25000" dirty="0"/>
              <a:t> Y</a:t>
            </a:r>
            <a:r>
              <a:rPr lang="en-US" sz="1400" b="1" dirty="0"/>
              <a:t> </a:t>
            </a:r>
            <a:r>
              <a:rPr lang="en-US" sz="1400" dirty="0"/>
              <a:t>– Network </a:t>
            </a:r>
            <a:r>
              <a:rPr lang="en-US" sz="1400" dirty="0" err="1"/>
              <a:t>Y</a:t>
            </a:r>
            <a:r>
              <a:rPr lang="en-US" sz="1400" b="1" baseline="-25000" dirty="0" err="1"/>
              <a:t>Host</a:t>
            </a:r>
            <a:endParaRPr lang="en-US" sz="1400" b="1" baseline="-25000" dirty="0"/>
          </a:p>
        </p:txBody>
      </p:sp>
    </p:spTree>
    <p:extLst>
      <p:ext uri="{BB962C8B-B14F-4D97-AF65-F5344CB8AC3E}">
        <p14:creationId xmlns:p14="http://schemas.microsoft.com/office/powerpoint/2010/main" val="208304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Comparison of Subnetting</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nchor="t">
            <a:normAutofit/>
          </a:bodyPr>
          <a:lstStyle/>
          <a:p>
            <a:r>
              <a:rPr lang="en-US" dirty="0"/>
              <a:t>Given the network </a:t>
            </a:r>
            <a:r>
              <a:rPr lang="en-US" b="1" dirty="0"/>
              <a:t>192.168.1.0/24.</a:t>
            </a:r>
          </a:p>
          <a:p>
            <a:pPr lvl="1"/>
            <a:r>
              <a:rPr lang="en-US" dirty="0"/>
              <a:t>Subnet this to </a:t>
            </a:r>
            <a:r>
              <a:rPr lang="en-US" b="1" dirty="0"/>
              <a:t>two hosts </a:t>
            </a:r>
            <a:r>
              <a:rPr lang="en-US" dirty="0"/>
              <a:t>of size </a:t>
            </a:r>
            <a:r>
              <a:rPr lang="en-US" b="1" dirty="0"/>
              <a:t>120 (Network A)</a:t>
            </a:r>
            <a:r>
              <a:rPr lang="en-US" dirty="0"/>
              <a:t> and </a:t>
            </a:r>
            <a:r>
              <a:rPr lang="en-US" b="1" dirty="0"/>
              <a:t>3 (Network B)</a:t>
            </a:r>
          </a:p>
          <a:p>
            <a:pPr lvl="1"/>
            <a:r>
              <a:rPr lang="en-US" dirty="0"/>
              <a:t>So, </a:t>
            </a:r>
            <a:r>
              <a:rPr lang="en-US" b="1" dirty="0"/>
              <a:t>Network A</a:t>
            </a:r>
            <a:r>
              <a:rPr lang="en-US" dirty="0"/>
              <a:t> needs </a:t>
            </a:r>
            <a:r>
              <a:rPr lang="en-US" b="1" dirty="0"/>
              <a:t>122</a:t>
            </a:r>
            <a:r>
              <a:rPr lang="en-US" dirty="0"/>
              <a:t> IPs and </a:t>
            </a:r>
            <a:r>
              <a:rPr lang="en-US" b="1" dirty="0"/>
              <a:t>Network B</a:t>
            </a:r>
            <a:r>
              <a:rPr lang="en-US" dirty="0"/>
              <a:t> needs </a:t>
            </a:r>
            <a:r>
              <a:rPr lang="en-US" b="1" dirty="0"/>
              <a:t>5</a:t>
            </a:r>
            <a:r>
              <a:rPr lang="en-US" dirty="0"/>
              <a:t> IPs.</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
        <p:nvSpPr>
          <p:cNvPr id="11" name="TextBox 10">
            <a:extLst>
              <a:ext uri="{FF2B5EF4-FFF2-40B4-BE49-F238E27FC236}">
                <a16:creationId xmlns:a16="http://schemas.microsoft.com/office/drawing/2014/main" id="{1B3DA6F2-608A-4432-81FB-693A68E00732}"/>
              </a:ext>
            </a:extLst>
          </p:cNvPr>
          <p:cNvSpPr txBox="1"/>
          <p:nvPr/>
        </p:nvSpPr>
        <p:spPr>
          <a:xfrm>
            <a:off x="2882627" y="5515485"/>
            <a:ext cx="4136966" cy="523220"/>
          </a:xfrm>
          <a:prstGeom prst="rect">
            <a:avLst/>
          </a:prstGeom>
          <a:noFill/>
        </p:spPr>
        <p:txBody>
          <a:bodyPr wrap="none" rtlCol="0">
            <a:spAutoFit/>
          </a:bodyPr>
          <a:lstStyle/>
          <a:p>
            <a:r>
              <a:rPr lang="en-US" sz="1400" dirty="0"/>
              <a:t>**Total Waste = </a:t>
            </a:r>
            <a:r>
              <a:rPr lang="en-US" sz="1400" dirty="0" err="1"/>
              <a:t>Waste</a:t>
            </a:r>
            <a:r>
              <a:rPr lang="en-US" sz="1400" b="1" baseline="-25000" dirty="0" err="1"/>
              <a:t>Network</a:t>
            </a:r>
            <a:r>
              <a:rPr lang="en-US" sz="1400" b="1" baseline="-25000" dirty="0"/>
              <a:t> A</a:t>
            </a:r>
            <a:r>
              <a:rPr lang="en-US" sz="1400" dirty="0"/>
              <a:t> + </a:t>
            </a:r>
            <a:r>
              <a:rPr lang="en-US" sz="1400" dirty="0" err="1"/>
              <a:t>Waste</a:t>
            </a:r>
            <a:r>
              <a:rPr lang="en-US" sz="1400" b="1" baseline="-25000" dirty="0" err="1"/>
              <a:t>Network</a:t>
            </a:r>
            <a:r>
              <a:rPr lang="en-US" sz="1400" b="1" baseline="-25000" dirty="0"/>
              <a:t> B</a:t>
            </a:r>
          </a:p>
          <a:p>
            <a:r>
              <a:rPr lang="en-US" sz="1400" dirty="0"/>
              <a:t>**</a:t>
            </a:r>
            <a:r>
              <a:rPr lang="en-US" sz="1400" dirty="0" err="1"/>
              <a:t>Waste</a:t>
            </a:r>
            <a:r>
              <a:rPr lang="en-US" sz="1400" b="1" baseline="-25000" dirty="0" err="1"/>
              <a:t>Network</a:t>
            </a:r>
            <a:r>
              <a:rPr lang="en-US" sz="1400" b="1" baseline="-25000" dirty="0"/>
              <a:t> Y </a:t>
            </a:r>
            <a:r>
              <a:rPr lang="en-US" sz="1400" b="1" dirty="0"/>
              <a:t>= </a:t>
            </a:r>
            <a:r>
              <a:rPr lang="en-US" sz="1400" dirty="0"/>
              <a:t>Subnet </a:t>
            </a:r>
            <a:r>
              <a:rPr lang="en-US" sz="1400" dirty="0" err="1"/>
              <a:t>Size</a:t>
            </a:r>
            <a:r>
              <a:rPr lang="en-US" sz="1400" b="1" baseline="-25000" dirty="0" err="1"/>
              <a:t>Network</a:t>
            </a:r>
            <a:r>
              <a:rPr lang="en-US" sz="1400" b="1" baseline="-25000" dirty="0"/>
              <a:t> Y</a:t>
            </a:r>
            <a:r>
              <a:rPr lang="en-US" sz="1400" b="1" dirty="0"/>
              <a:t> </a:t>
            </a:r>
            <a:r>
              <a:rPr lang="en-US" sz="1400" dirty="0"/>
              <a:t>– Network </a:t>
            </a:r>
            <a:r>
              <a:rPr lang="en-US" sz="1400" dirty="0" err="1"/>
              <a:t>Y</a:t>
            </a:r>
            <a:r>
              <a:rPr lang="en-US" sz="1400" b="1" baseline="-25000" dirty="0" err="1"/>
              <a:t>Host</a:t>
            </a:r>
            <a:endParaRPr lang="en-US" sz="1400" b="1" baseline="-25000" dirty="0"/>
          </a:p>
        </p:txBody>
      </p:sp>
      <p:sp>
        <p:nvSpPr>
          <p:cNvPr id="7" name="AutoShape 3">
            <a:extLst>
              <a:ext uri="{FF2B5EF4-FFF2-40B4-BE49-F238E27FC236}">
                <a16:creationId xmlns:a16="http://schemas.microsoft.com/office/drawing/2014/main" id="{34D22555-28E0-4C30-8B94-4CEF8C861CE4}"/>
              </a:ext>
            </a:extLst>
          </p:cNvPr>
          <p:cNvSpPr>
            <a:spLocks noChangeAspect="1" noChangeArrowheads="1" noTextEdit="1"/>
          </p:cNvSpPr>
          <p:nvPr/>
        </p:nvSpPr>
        <p:spPr bwMode="auto">
          <a:xfrm>
            <a:off x="2917825" y="2554288"/>
            <a:ext cx="7218363" cy="296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a:extLst>
              <a:ext uri="{FF2B5EF4-FFF2-40B4-BE49-F238E27FC236}">
                <a16:creationId xmlns:a16="http://schemas.microsoft.com/office/drawing/2014/main" id="{BB2C83C7-D0CC-4D83-8E52-3C50ACE29818}"/>
              </a:ext>
            </a:extLst>
          </p:cNvPr>
          <p:cNvSpPr>
            <a:spLocks noChangeArrowheads="1"/>
          </p:cNvSpPr>
          <p:nvPr/>
        </p:nvSpPr>
        <p:spPr bwMode="auto">
          <a:xfrm>
            <a:off x="2928938" y="2562225"/>
            <a:ext cx="2378075" cy="598487"/>
          </a:xfrm>
          <a:prstGeom prst="rect">
            <a:avLst/>
          </a:prstGeom>
          <a:solidFill>
            <a:srgbClr val="30A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a:extLst>
              <a:ext uri="{FF2B5EF4-FFF2-40B4-BE49-F238E27FC236}">
                <a16:creationId xmlns:a16="http://schemas.microsoft.com/office/drawing/2014/main" id="{94D5C9AB-F207-4061-A90B-DD58D4B4B759}"/>
              </a:ext>
            </a:extLst>
          </p:cNvPr>
          <p:cNvSpPr>
            <a:spLocks noChangeArrowheads="1"/>
          </p:cNvSpPr>
          <p:nvPr/>
        </p:nvSpPr>
        <p:spPr bwMode="auto">
          <a:xfrm>
            <a:off x="5307013" y="2562225"/>
            <a:ext cx="2406650" cy="598487"/>
          </a:xfrm>
          <a:prstGeom prst="rect">
            <a:avLst/>
          </a:prstGeom>
          <a:solidFill>
            <a:srgbClr val="30A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a:extLst>
              <a:ext uri="{FF2B5EF4-FFF2-40B4-BE49-F238E27FC236}">
                <a16:creationId xmlns:a16="http://schemas.microsoft.com/office/drawing/2014/main" id="{D5F44EEC-679B-4C92-B778-0D6A18C1E22A}"/>
              </a:ext>
            </a:extLst>
          </p:cNvPr>
          <p:cNvSpPr>
            <a:spLocks noChangeArrowheads="1"/>
          </p:cNvSpPr>
          <p:nvPr/>
        </p:nvSpPr>
        <p:spPr bwMode="auto">
          <a:xfrm>
            <a:off x="7713663" y="2562225"/>
            <a:ext cx="2397125" cy="598487"/>
          </a:xfrm>
          <a:prstGeom prst="rect">
            <a:avLst/>
          </a:prstGeom>
          <a:solidFill>
            <a:srgbClr val="30A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7054E5BD-47FD-46A7-83F0-6ABA87FA1E27}"/>
              </a:ext>
            </a:extLst>
          </p:cNvPr>
          <p:cNvSpPr>
            <a:spLocks noChangeArrowheads="1"/>
          </p:cNvSpPr>
          <p:nvPr/>
        </p:nvSpPr>
        <p:spPr bwMode="auto">
          <a:xfrm>
            <a:off x="2928938" y="3160713"/>
            <a:ext cx="1755775" cy="944562"/>
          </a:xfrm>
          <a:prstGeom prst="rect">
            <a:avLst/>
          </a:prstGeom>
          <a:solidFill>
            <a:srgbClr val="CDE3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a:extLst>
              <a:ext uri="{FF2B5EF4-FFF2-40B4-BE49-F238E27FC236}">
                <a16:creationId xmlns:a16="http://schemas.microsoft.com/office/drawing/2014/main" id="{4119024F-1EEB-4485-8BC9-D0A049FCBA36}"/>
              </a:ext>
            </a:extLst>
          </p:cNvPr>
          <p:cNvSpPr>
            <a:spLocks noChangeArrowheads="1"/>
          </p:cNvSpPr>
          <p:nvPr/>
        </p:nvSpPr>
        <p:spPr bwMode="auto">
          <a:xfrm>
            <a:off x="4684713" y="3160713"/>
            <a:ext cx="622300" cy="944562"/>
          </a:xfrm>
          <a:prstGeom prst="rect">
            <a:avLst/>
          </a:prstGeom>
          <a:solidFill>
            <a:srgbClr val="CDE3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0">
            <a:extLst>
              <a:ext uri="{FF2B5EF4-FFF2-40B4-BE49-F238E27FC236}">
                <a16:creationId xmlns:a16="http://schemas.microsoft.com/office/drawing/2014/main" id="{5A51B91A-0A59-44EF-8645-C22E157C1983}"/>
              </a:ext>
            </a:extLst>
          </p:cNvPr>
          <p:cNvSpPr>
            <a:spLocks noChangeArrowheads="1"/>
          </p:cNvSpPr>
          <p:nvPr/>
        </p:nvSpPr>
        <p:spPr bwMode="auto">
          <a:xfrm>
            <a:off x="5307013" y="3160713"/>
            <a:ext cx="1804988" cy="944562"/>
          </a:xfrm>
          <a:prstGeom prst="rect">
            <a:avLst/>
          </a:prstGeom>
          <a:solidFill>
            <a:srgbClr val="CDE3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a:extLst>
              <a:ext uri="{FF2B5EF4-FFF2-40B4-BE49-F238E27FC236}">
                <a16:creationId xmlns:a16="http://schemas.microsoft.com/office/drawing/2014/main" id="{1A189A96-0E8B-4490-AAD1-41200F736C3F}"/>
              </a:ext>
            </a:extLst>
          </p:cNvPr>
          <p:cNvSpPr>
            <a:spLocks noChangeArrowheads="1"/>
          </p:cNvSpPr>
          <p:nvPr/>
        </p:nvSpPr>
        <p:spPr bwMode="auto">
          <a:xfrm>
            <a:off x="7112001" y="3160713"/>
            <a:ext cx="601663" cy="944562"/>
          </a:xfrm>
          <a:prstGeom prst="rect">
            <a:avLst/>
          </a:prstGeom>
          <a:solidFill>
            <a:srgbClr val="CDE3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2">
            <a:extLst>
              <a:ext uri="{FF2B5EF4-FFF2-40B4-BE49-F238E27FC236}">
                <a16:creationId xmlns:a16="http://schemas.microsoft.com/office/drawing/2014/main" id="{1A8ED501-58A8-4558-97C9-6CB8794B1431}"/>
              </a:ext>
            </a:extLst>
          </p:cNvPr>
          <p:cNvSpPr>
            <a:spLocks noChangeArrowheads="1"/>
          </p:cNvSpPr>
          <p:nvPr/>
        </p:nvSpPr>
        <p:spPr bwMode="auto">
          <a:xfrm>
            <a:off x="7713663" y="3160713"/>
            <a:ext cx="1792288" cy="944562"/>
          </a:xfrm>
          <a:prstGeom prst="rect">
            <a:avLst/>
          </a:prstGeom>
          <a:solidFill>
            <a:srgbClr val="CDE3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a:extLst>
              <a:ext uri="{FF2B5EF4-FFF2-40B4-BE49-F238E27FC236}">
                <a16:creationId xmlns:a16="http://schemas.microsoft.com/office/drawing/2014/main" id="{48980FD0-056A-4E4E-A564-238D421A394C}"/>
              </a:ext>
            </a:extLst>
          </p:cNvPr>
          <p:cNvSpPr>
            <a:spLocks noChangeArrowheads="1"/>
          </p:cNvSpPr>
          <p:nvPr/>
        </p:nvSpPr>
        <p:spPr bwMode="auto">
          <a:xfrm>
            <a:off x="9505951" y="3160713"/>
            <a:ext cx="604838" cy="944562"/>
          </a:xfrm>
          <a:prstGeom prst="rect">
            <a:avLst/>
          </a:prstGeom>
          <a:solidFill>
            <a:srgbClr val="CDE3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4">
            <a:extLst>
              <a:ext uri="{FF2B5EF4-FFF2-40B4-BE49-F238E27FC236}">
                <a16:creationId xmlns:a16="http://schemas.microsoft.com/office/drawing/2014/main" id="{E585D393-F4A3-4E09-87AC-6B634E541FE5}"/>
              </a:ext>
            </a:extLst>
          </p:cNvPr>
          <p:cNvSpPr>
            <a:spLocks noChangeArrowheads="1"/>
          </p:cNvSpPr>
          <p:nvPr/>
        </p:nvSpPr>
        <p:spPr bwMode="auto">
          <a:xfrm>
            <a:off x="2928938" y="4105275"/>
            <a:ext cx="1755775" cy="944562"/>
          </a:xfrm>
          <a:prstGeom prst="rect">
            <a:avLst/>
          </a:prstGeom>
          <a:solidFill>
            <a:srgbClr val="E8F1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5">
            <a:extLst>
              <a:ext uri="{FF2B5EF4-FFF2-40B4-BE49-F238E27FC236}">
                <a16:creationId xmlns:a16="http://schemas.microsoft.com/office/drawing/2014/main" id="{6A9840D8-13BD-4885-9A34-1152C0E766FC}"/>
              </a:ext>
            </a:extLst>
          </p:cNvPr>
          <p:cNvSpPr>
            <a:spLocks noChangeArrowheads="1"/>
          </p:cNvSpPr>
          <p:nvPr/>
        </p:nvSpPr>
        <p:spPr bwMode="auto">
          <a:xfrm>
            <a:off x="4684713" y="4105275"/>
            <a:ext cx="622300" cy="944562"/>
          </a:xfrm>
          <a:prstGeom prst="rect">
            <a:avLst/>
          </a:prstGeom>
          <a:solidFill>
            <a:srgbClr val="E8F1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6">
            <a:extLst>
              <a:ext uri="{FF2B5EF4-FFF2-40B4-BE49-F238E27FC236}">
                <a16:creationId xmlns:a16="http://schemas.microsoft.com/office/drawing/2014/main" id="{7F951124-1ECD-4A2B-8BE1-0EAEFC7A8ACB}"/>
              </a:ext>
            </a:extLst>
          </p:cNvPr>
          <p:cNvSpPr>
            <a:spLocks noChangeArrowheads="1"/>
          </p:cNvSpPr>
          <p:nvPr/>
        </p:nvSpPr>
        <p:spPr bwMode="auto">
          <a:xfrm>
            <a:off x="5307013" y="4105275"/>
            <a:ext cx="1804988" cy="944562"/>
          </a:xfrm>
          <a:prstGeom prst="rect">
            <a:avLst/>
          </a:prstGeom>
          <a:solidFill>
            <a:srgbClr val="E8F1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a:extLst>
              <a:ext uri="{FF2B5EF4-FFF2-40B4-BE49-F238E27FC236}">
                <a16:creationId xmlns:a16="http://schemas.microsoft.com/office/drawing/2014/main" id="{72702416-431C-4995-9E0D-9DFBF03CFC6F}"/>
              </a:ext>
            </a:extLst>
          </p:cNvPr>
          <p:cNvSpPr>
            <a:spLocks noChangeArrowheads="1"/>
          </p:cNvSpPr>
          <p:nvPr/>
        </p:nvSpPr>
        <p:spPr bwMode="auto">
          <a:xfrm>
            <a:off x="7125214" y="4083844"/>
            <a:ext cx="601663" cy="944562"/>
          </a:xfrm>
          <a:prstGeom prst="rect">
            <a:avLst/>
          </a:prstGeom>
          <a:solidFill>
            <a:srgbClr val="E8F1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8">
            <a:extLst>
              <a:ext uri="{FF2B5EF4-FFF2-40B4-BE49-F238E27FC236}">
                <a16:creationId xmlns:a16="http://schemas.microsoft.com/office/drawing/2014/main" id="{F8A2F4A7-A017-407B-957A-861416BD3C1C}"/>
              </a:ext>
            </a:extLst>
          </p:cNvPr>
          <p:cNvSpPr>
            <a:spLocks noChangeArrowheads="1"/>
          </p:cNvSpPr>
          <p:nvPr/>
        </p:nvSpPr>
        <p:spPr bwMode="auto">
          <a:xfrm>
            <a:off x="7713663" y="4105275"/>
            <a:ext cx="1792288" cy="944562"/>
          </a:xfrm>
          <a:prstGeom prst="rect">
            <a:avLst/>
          </a:prstGeom>
          <a:solidFill>
            <a:srgbClr val="E8F1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a:extLst>
              <a:ext uri="{FF2B5EF4-FFF2-40B4-BE49-F238E27FC236}">
                <a16:creationId xmlns:a16="http://schemas.microsoft.com/office/drawing/2014/main" id="{6CEDB948-9727-486F-9E59-00CD9A88FD8D}"/>
              </a:ext>
            </a:extLst>
          </p:cNvPr>
          <p:cNvSpPr>
            <a:spLocks noChangeArrowheads="1"/>
          </p:cNvSpPr>
          <p:nvPr/>
        </p:nvSpPr>
        <p:spPr bwMode="auto">
          <a:xfrm>
            <a:off x="9505951" y="4105275"/>
            <a:ext cx="604838" cy="944562"/>
          </a:xfrm>
          <a:prstGeom prst="rect">
            <a:avLst/>
          </a:prstGeom>
          <a:solidFill>
            <a:srgbClr val="E8F1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0">
            <a:extLst>
              <a:ext uri="{FF2B5EF4-FFF2-40B4-BE49-F238E27FC236}">
                <a16:creationId xmlns:a16="http://schemas.microsoft.com/office/drawing/2014/main" id="{40203612-4189-4F61-9A5B-FB9FD3EDCBF7}"/>
              </a:ext>
            </a:extLst>
          </p:cNvPr>
          <p:cNvSpPr>
            <a:spLocks noChangeArrowheads="1"/>
          </p:cNvSpPr>
          <p:nvPr/>
        </p:nvSpPr>
        <p:spPr bwMode="auto">
          <a:xfrm>
            <a:off x="2928938" y="5049838"/>
            <a:ext cx="1755775" cy="382587"/>
          </a:xfrm>
          <a:prstGeom prst="rect">
            <a:avLst/>
          </a:prstGeom>
          <a:solidFill>
            <a:srgbClr val="CDE3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1">
            <a:extLst>
              <a:ext uri="{FF2B5EF4-FFF2-40B4-BE49-F238E27FC236}">
                <a16:creationId xmlns:a16="http://schemas.microsoft.com/office/drawing/2014/main" id="{F90DA465-E3A5-4506-BC54-D13F0DD7DBC0}"/>
              </a:ext>
            </a:extLst>
          </p:cNvPr>
          <p:cNvSpPr>
            <a:spLocks noChangeArrowheads="1"/>
          </p:cNvSpPr>
          <p:nvPr/>
        </p:nvSpPr>
        <p:spPr bwMode="auto">
          <a:xfrm>
            <a:off x="4684713" y="5049838"/>
            <a:ext cx="622300" cy="382587"/>
          </a:xfrm>
          <a:prstGeom prst="rect">
            <a:avLst/>
          </a:prstGeom>
          <a:solidFill>
            <a:srgbClr val="CDE3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2">
            <a:extLst>
              <a:ext uri="{FF2B5EF4-FFF2-40B4-BE49-F238E27FC236}">
                <a16:creationId xmlns:a16="http://schemas.microsoft.com/office/drawing/2014/main" id="{A3F80739-F80C-4D49-8986-563049084D69}"/>
              </a:ext>
            </a:extLst>
          </p:cNvPr>
          <p:cNvSpPr>
            <a:spLocks noChangeArrowheads="1"/>
          </p:cNvSpPr>
          <p:nvPr/>
        </p:nvSpPr>
        <p:spPr bwMode="auto">
          <a:xfrm>
            <a:off x="5307013" y="5049838"/>
            <a:ext cx="1804988" cy="382587"/>
          </a:xfrm>
          <a:prstGeom prst="rect">
            <a:avLst/>
          </a:prstGeom>
          <a:solidFill>
            <a:srgbClr val="CDE3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3">
            <a:extLst>
              <a:ext uri="{FF2B5EF4-FFF2-40B4-BE49-F238E27FC236}">
                <a16:creationId xmlns:a16="http://schemas.microsoft.com/office/drawing/2014/main" id="{A0E410CD-A81C-4B49-BE90-232E349D476E}"/>
              </a:ext>
            </a:extLst>
          </p:cNvPr>
          <p:cNvSpPr>
            <a:spLocks noChangeArrowheads="1"/>
          </p:cNvSpPr>
          <p:nvPr/>
        </p:nvSpPr>
        <p:spPr bwMode="auto">
          <a:xfrm>
            <a:off x="7112001" y="5049838"/>
            <a:ext cx="601663" cy="382587"/>
          </a:xfrm>
          <a:prstGeom prst="rect">
            <a:avLst/>
          </a:prstGeom>
          <a:solidFill>
            <a:srgbClr val="CDE3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4">
            <a:extLst>
              <a:ext uri="{FF2B5EF4-FFF2-40B4-BE49-F238E27FC236}">
                <a16:creationId xmlns:a16="http://schemas.microsoft.com/office/drawing/2014/main" id="{A5AC0448-C2FB-4C02-9AEC-115BCAF5E981}"/>
              </a:ext>
            </a:extLst>
          </p:cNvPr>
          <p:cNvSpPr>
            <a:spLocks noChangeArrowheads="1"/>
          </p:cNvSpPr>
          <p:nvPr/>
        </p:nvSpPr>
        <p:spPr bwMode="auto">
          <a:xfrm>
            <a:off x="7713663" y="5049838"/>
            <a:ext cx="1792288" cy="382587"/>
          </a:xfrm>
          <a:prstGeom prst="rect">
            <a:avLst/>
          </a:prstGeom>
          <a:solidFill>
            <a:srgbClr val="CDE3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5">
            <a:extLst>
              <a:ext uri="{FF2B5EF4-FFF2-40B4-BE49-F238E27FC236}">
                <a16:creationId xmlns:a16="http://schemas.microsoft.com/office/drawing/2014/main" id="{B26271F6-284B-4925-8239-2B7741EE1DFC}"/>
              </a:ext>
            </a:extLst>
          </p:cNvPr>
          <p:cNvSpPr>
            <a:spLocks noChangeArrowheads="1"/>
          </p:cNvSpPr>
          <p:nvPr/>
        </p:nvSpPr>
        <p:spPr bwMode="auto">
          <a:xfrm>
            <a:off x="9505951" y="5049838"/>
            <a:ext cx="604838" cy="382587"/>
          </a:xfrm>
          <a:prstGeom prst="rect">
            <a:avLst/>
          </a:prstGeom>
          <a:solidFill>
            <a:srgbClr val="CDE3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26">
            <a:extLst>
              <a:ext uri="{FF2B5EF4-FFF2-40B4-BE49-F238E27FC236}">
                <a16:creationId xmlns:a16="http://schemas.microsoft.com/office/drawing/2014/main" id="{D211ABF3-6C23-4143-BCAD-A783619AB24E}"/>
              </a:ext>
            </a:extLst>
          </p:cNvPr>
          <p:cNvSpPr>
            <a:spLocks noChangeShapeType="1"/>
          </p:cNvSpPr>
          <p:nvPr/>
        </p:nvSpPr>
        <p:spPr bwMode="auto">
          <a:xfrm>
            <a:off x="4684713" y="3140075"/>
            <a:ext cx="0" cy="229870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7">
            <a:extLst>
              <a:ext uri="{FF2B5EF4-FFF2-40B4-BE49-F238E27FC236}">
                <a16:creationId xmlns:a16="http://schemas.microsoft.com/office/drawing/2014/main" id="{AC9FBD5B-49F4-4CFF-AEF8-314536C5136A}"/>
              </a:ext>
            </a:extLst>
          </p:cNvPr>
          <p:cNvSpPr>
            <a:spLocks noChangeShapeType="1"/>
          </p:cNvSpPr>
          <p:nvPr/>
        </p:nvSpPr>
        <p:spPr bwMode="auto">
          <a:xfrm>
            <a:off x="5307013" y="2555875"/>
            <a:ext cx="0" cy="288290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8">
            <a:extLst>
              <a:ext uri="{FF2B5EF4-FFF2-40B4-BE49-F238E27FC236}">
                <a16:creationId xmlns:a16="http://schemas.microsoft.com/office/drawing/2014/main" id="{3CCCD145-D5BE-47B8-BEEA-020300717CDF}"/>
              </a:ext>
            </a:extLst>
          </p:cNvPr>
          <p:cNvSpPr>
            <a:spLocks noChangeShapeType="1"/>
          </p:cNvSpPr>
          <p:nvPr/>
        </p:nvSpPr>
        <p:spPr bwMode="auto">
          <a:xfrm>
            <a:off x="7112001" y="3140075"/>
            <a:ext cx="0" cy="229870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9">
            <a:extLst>
              <a:ext uri="{FF2B5EF4-FFF2-40B4-BE49-F238E27FC236}">
                <a16:creationId xmlns:a16="http://schemas.microsoft.com/office/drawing/2014/main" id="{8BF4BB27-DF6E-456A-A051-C551196232ED}"/>
              </a:ext>
            </a:extLst>
          </p:cNvPr>
          <p:cNvSpPr>
            <a:spLocks noChangeShapeType="1"/>
          </p:cNvSpPr>
          <p:nvPr/>
        </p:nvSpPr>
        <p:spPr bwMode="auto">
          <a:xfrm>
            <a:off x="7713663" y="2555875"/>
            <a:ext cx="0" cy="288290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a:extLst>
              <a:ext uri="{FF2B5EF4-FFF2-40B4-BE49-F238E27FC236}">
                <a16:creationId xmlns:a16="http://schemas.microsoft.com/office/drawing/2014/main" id="{EB2893B9-408A-4A9B-89E4-D0FCFA87EFF2}"/>
              </a:ext>
            </a:extLst>
          </p:cNvPr>
          <p:cNvSpPr>
            <a:spLocks noChangeShapeType="1"/>
          </p:cNvSpPr>
          <p:nvPr/>
        </p:nvSpPr>
        <p:spPr bwMode="auto">
          <a:xfrm>
            <a:off x="9505951" y="3140075"/>
            <a:ext cx="0" cy="229870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a:extLst>
              <a:ext uri="{FF2B5EF4-FFF2-40B4-BE49-F238E27FC236}">
                <a16:creationId xmlns:a16="http://schemas.microsoft.com/office/drawing/2014/main" id="{B24CA586-2047-4388-BAA4-C88FD63A0B38}"/>
              </a:ext>
            </a:extLst>
          </p:cNvPr>
          <p:cNvSpPr>
            <a:spLocks noChangeShapeType="1"/>
          </p:cNvSpPr>
          <p:nvPr/>
        </p:nvSpPr>
        <p:spPr bwMode="auto">
          <a:xfrm>
            <a:off x="2922588" y="3160713"/>
            <a:ext cx="7196138"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a:extLst>
              <a:ext uri="{FF2B5EF4-FFF2-40B4-BE49-F238E27FC236}">
                <a16:creationId xmlns:a16="http://schemas.microsoft.com/office/drawing/2014/main" id="{8B65ADE7-CCA1-4E5B-A3B4-31D74F95FAAF}"/>
              </a:ext>
            </a:extLst>
          </p:cNvPr>
          <p:cNvSpPr>
            <a:spLocks noChangeShapeType="1"/>
          </p:cNvSpPr>
          <p:nvPr/>
        </p:nvSpPr>
        <p:spPr bwMode="auto">
          <a:xfrm>
            <a:off x="2922588" y="4105275"/>
            <a:ext cx="7196138"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3">
            <a:extLst>
              <a:ext uri="{FF2B5EF4-FFF2-40B4-BE49-F238E27FC236}">
                <a16:creationId xmlns:a16="http://schemas.microsoft.com/office/drawing/2014/main" id="{579B3DE8-E30B-4E9C-98C1-B35F4D3FF595}"/>
              </a:ext>
            </a:extLst>
          </p:cNvPr>
          <p:cNvSpPr>
            <a:spLocks noChangeShapeType="1"/>
          </p:cNvSpPr>
          <p:nvPr/>
        </p:nvSpPr>
        <p:spPr bwMode="auto">
          <a:xfrm>
            <a:off x="2922588" y="5049838"/>
            <a:ext cx="7196138"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4">
            <a:extLst>
              <a:ext uri="{FF2B5EF4-FFF2-40B4-BE49-F238E27FC236}">
                <a16:creationId xmlns:a16="http://schemas.microsoft.com/office/drawing/2014/main" id="{D6120209-8A0C-4DB7-8820-3DA0E3B14255}"/>
              </a:ext>
            </a:extLst>
          </p:cNvPr>
          <p:cNvSpPr>
            <a:spLocks noChangeShapeType="1"/>
          </p:cNvSpPr>
          <p:nvPr/>
        </p:nvSpPr>
        <p:spPr bwMode="auto">
          <a:xfrm>
            <a:off x="2928938" y="2555875"/>
            <a:ext cx="0" cy="288290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5">
            <a:extLst>
              <a:ext uri="{FF2B5EF4-FFF2-40B4-BE49-F238E27FC236}">
                <a16:creationId xmlns:a16="http://schemas.microsoft.com/office/drawing/2014/main" id="{85DD2579-F95E-4940-806E-3D78F413FF08}"/>
              </a:ext>
            </a:extLst>
          </p:cNvPr>
          <p:cNvSpPr>
            <a:spLocks noChangeShapeType="1"/>
          </p:cNvSpPr>
          <p:nvPr/>
        </p:nvSpPr>
        <p:spPr bwMode="auto">
          <a:xfrm>
            <a:off x="10110788" y="2555875"/>
            <a:ext cx="0" cy="288290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6">
            <a:extLst>
              <a:ext uri="{FF2B5EF4-FFF2-40B4-BE49-F238E27FC236}">
                <a16:creationId xmlns:a16="http://schemas.microsoft.com/office/drawing/2014/main" id="{BF7A0907-EDE1-484B-938A-C01F3475DA26}"/>
              </a:ext>
            </a:extLst>
          </p:cNvPr>
          <p:cNvSpPr>
            <a:spLocks noChangeShapeType="1"/>
          </p:cNvSpPr>
          <p:nvPr/>
        </p:nvSpPr>
        <p:spPr bwMode="auto">
          <a:xfrm>
            <a:off x="2922588" y="2562225"/>
            <a:ext cx="7196138"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7">
            <a:extLst>
              <a:ext uri="{FF2B5EF4-FFF2-40B4-BE49-F238E27FC236}">
                <a16:creationId xmlns:a16="http://schemas.microsoft.com/office/drawing/2014/main" id="{6B61D558-79CD-418F-9047-9A74084B73B2}"/>
              </a:ext>
            </a:extLst>
          </p:cNvPr>
          <p:cNvSpPr>
            <a:spLocks noChangeShapeType="1"/>
          </p:cNvSpPr>
          <p:nvPr/>
        </p:nvSpPr>
        <p:spPr bwMode="auto">
          <a:xfrm>
            <a:off x="2922588" y="5432425"/>
            <a:ext cx="7196138"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38">
            <a:extLst>
              <a:ext uri="{FF2B5EF4-FFF2-40B4-BE49-F238E27FC236}">
                <a16:creationId xmlns:a16="http://schemas.microsoft.com/office/drawing/2014/main" id="{F7C66FAD-5346-4FEE-9553-E88C0F793741}"/>
              </a:ext>
            </a:extLst>
          </p:cNvPr>
          <p:cNvSpPr>
            <a:spLocks noChangeArrowheads="1"/>
          </p:cNvSpPr>
          <p:nvPr/>
        </p:nvSpPr>
        <p:spPr bwMode="auto">
          <a:xfrm>
            <a:off x="3176588" y="2740025"/>
            <a:ext cx="20828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Corbel" panose="020B0503020204020204" pitchFamily="34" charset="0"/>
              </a:rPr>
              <a:t>Classful IP Addressing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39">
            <a:extLst>
              <a:ext uri="{FF2B5EF4-FFF2-40B4-BE49-F238E27FC236}">
                <a16:creationId xmlns:a16="http://schemas.microsoft.com/office/drawing/2014/main" id="{68EB0035-E926-4CA6-B128-46AD7BA166F0}"/>
              </a:ext>
            </a:extLst>
          </p:cNvPr>
          <p:cNvSpPr>
            <a:spLocks noChangeArrowheads="1"/>
          </p:cNvSpPr>
          <p:nvPr/>
        </p:nvSpPr>
        <p:spPr bwMode="auto">
          <a:xfrm>
            <a:off x="5611813" y="2614613"/>
            <a:ext cx="2027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Corbel" panose="020B0503020204020204" pitchFamily="34" charset="0"/>
              </a:rPr>
              <a:t>Fixed Length Subnet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0">
            <a:extLst>
              <a:ext uri="{FF2B5EF4-FFF2-40B4-BE49-F238E27FC236}">
                <a16:creationId xmlns:a16="http://schemas.microsoft.com/office/drawing/2014/main" id="{7CF6EB31-894B-4A2D-AB58-99B70CC4D8ED}"/>
              </a:ext>
            </a:extLst>
          </p:cNvPr>
          <p:cNvSpPr>
            <a:spLocks noChangeArrowheads="1"/>
          </p:cNvSpPr>
          <p:nvPr/>
        </p:nvSpPr>
        <p:spPr bwMode="auto">
          <a:xfrm>
            <a:off x="6151563" y="2870200"/>
            <a:ext cx="8715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Corbel" panose="020B0503020204020204" pitchFamily="34" charset="0"/>
              </a:rPr>
              <a:t>Masking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1">
            <a:extLst>
              <a:ext uri="{FF2B5EF4-FFF2-40B4-BE49-F238E27FC236}">
                <a16:creationId xmlns:a16="http://schemas.microsoft.com/office/drawing/2014/main" id="{BE14950A-60A4-41ED-9E9F-7BBCE20D4933}"/>
              </a:ext>
            </a:extLst>
          </p:cNvPr>
          <p:cNvSpPr>
            <a:spLocks noChangeArrowheads="1"/>
          </p:cNvSpPr>
          <p:nvPr/>
        </p:nvSpPr>
        <p:spPr bwMode="auto">
          <a:xfrm>
            <a:off x="7885113" y="2614613"/>
            <a:ext cx="2292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Corbel" panose="020B0503020204020204" pitchFamily="34" charset="0"/>
              </a:rPr>
              <a:t>Variable Length Subnet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2">
            <a:extLst>
              <a:ext uri="{FF2B5EF4-FFF2-40B4-BE49-F238E27FC236}">
                <a16:creationId xmlns:a16="http://schemas.microsoft.com/office/drawing/2014/main" id="{81BA9662-13AC-4001-89CC-2AC7C7987DF2}"/>
              </a:ext>
            </a:extLst>
          </p:cNvPr>
          <p:cNvSpPr>
            <a:spLocks noChangeArrowheads="1"/>
          </p:cNvSpPr>
          <p:nvPr/>
        </p:nvSpPr>
        <p:spPr bwMode="auto">
          <a:xfrm>
            <a:off x="7980363" y="2870200"/>
            <a:ext cx="20939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Corbel" panose="020B0503020204020204" pitchFamily="34" charset="0"/>
              </a:rPr>
              <a:t>Masking (VLSM)/CIDR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3">
            <a:extLst>
              <a:ext uri="{FF2B5EF4-FFF2-40B4-BE49-F238E27FC236}">
                <a16:creationId xmlns:a16="http://schemas.microsoft.com/office/drawing/2014/main" id="{7B85EC80-C829-4A9D-A309-F69823C1EF2D}"/>
              </a:ext>
            </a:extLst>
          </p:cNvPr>
          <p:cNvSpPr>
            <a:spLocks noChangeArrowheads="1"/>
          </p:cNvSpPr>
          <p:nvPr/>
        </p:nvSpPr>
        <p:spPr bwMode="auto">
          <a:xfrm>
            <a:off x="3544888" y="3201988"/>
            <a:ext cx="12890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Network 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44">
            <a:extLst>
              <a:ext uri="{FF2B5EF4-FFF2-40B4-BE49-F238E27FC236}">
                <a16:creationId xmlns:a16="http://schemas.microsoft.com/office/drawing/2014/main" id="{F62FB7F2-C7AA-4F65-9080-644585EA113B}"/>
              </a:ext>
            </a:extLst>
          </p:cNvPr>
          <p:cNvSpPr>
            <a:spLocks noChangeArrowheads="1"/>
          </p:cNvSpPr>
          <p:nvPr/>
        </p:nvSpPr>
        <p:spPr bwMode="auto">
          <a:xfrm>
            <a:off x="3109913" y="3489325"/>
            <a:ext cx="16859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Subnet; Class 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45">
            <a:extLst>
              <a:ext uri="{FF2B5EF4-FFF2-40B4-BE49-F238E27FC236}">
                <a16:creationId xmlns:a16="http://schemas.microsoft.com/office/drawing/2014/main" id="{38B82D9E-0E2F-41A2-9672-0DD4EE1D81B1}"/>
              </a:ext>
            </a:extLst>
          </p:cNvPr>
          <p:cNvSpPr>
            <a:spLocks noChangeArrowheads="1"/>
          </p:cNvSpPr>
          <p:nvPr/>
        </p:nvSpPr>
        <p:spPr bwMode="auto">
          <a:xfrm>
            <a:off x="3033713" y="3771900"/>
            <a:ext cx="12604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Waste: 254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 name="Rectangle 46">
            <a:extLst>
              <a:ext uri="{FF2B5EF4-FFF2-40B4-BE49-F238E27FC236}">
                <a16:creationId xmlns:a16="http://schemas.microsoft.com/office/drawing/2014/main" id="{06562E65-DFF1-4669-B1AA-8EDEA2B1D118}"/>
              </a:ext>
            </a:extLst>
          </p:cNvPr>
          <p:cNvSpPr>
            <a:spLocks noChangeArrowheads="1"/>
          </p:cNvSpPr>
          <p:nvPr/>
        </p:nvSpPr>
        <p:spPr bwMode="auto">
          <a:xfrm>
            <a:off x="4132263" y="3771900"/>
            <a:ext cx="2381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2" name="Rectangle 47">
            <a:extLst>
              <a:ext uri="{FF2B5EF4-FFF2-40B4-BE49-F238E27FC236}">
                <a16:creationId xmlns:a16="http://schemas.microsoft.com/office/drawing/2014/main" id="{D00BCEFD-D2AA-46F9-9343-ABEF965D4369}"/>
              </a:ext>
            </a:extLst>
          </p:cNvPr>
          <p:cNvSpPr>
            <a:spLocks noChangeArrowheads="1"/>
          </p:cNvSpPr>
          <p:nvPr/>
        </p:nvSpPr>
        <p:spPr bwMode="auto">
          <a:xfrm>
            <a:off x="4275138" y="3771900"/>
            <a:ext cx="473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122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48">
            <a:extLst>
              <a:ext uri="{FF2B5EF4-FFF2-40B4-BE49-F238E27FC236}">
                <a16:creationId xmlns:a16="http://schemas.microsoft.com/office/drawing/2014/main" id="{5E99BF90-AD88-417C-B01F-A06165D4942E}"/>
              </a:ext>
            </a:extLst>
          </p:cNvPr>
          <p:cNvSpPr>
            <a:spLocks noChangeArrowheads="1"/>
          </p:cNvSpPr>
          <p:nvPr/>
        </p:nvSpPr>
        <p:spPr bwMode="auto">
          <a:xfrm>
            <a:off x="4894263" y="3201988"/>
            <a:ext cx="47307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122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49">
            <a:extLst>
              <a:ext uri="{FF2B5EF4-FFF2-40B4-BE49-F238E27FC236}">
                <a16:creationId xmlns:a16="http://schemas.microsoft.com/office/drawing/2014/main" id="{44FAC611-A76C-4DD7-A27D-7EE5401DBD11}"/>
              </a:ext>
            </a:extLst>
          </p:cNvPr>
          <p:cNvSpPr>
            <a:spLocks noChangeArrowheads="1"/>
          </p:cNvSpPr>
          <p:nvPr/>
        </p:nvSpPr>
        <p:spPr bwMode="auto">
          <a:xfrm>
            <a:off x="4808538" y="3489325"/>
            <a:ext cx="2000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50">
            <a:extLst>
              <a:ext uri="{FF2B5EF4-FFF2-40B4-BE49-F238E27FC236}">
                <a16:creationId xmlns:a16="http://schemas.microsoft.com/office/drawing/2014/main" id="{F90C8EB7-B0F1-45BE-8ABC-805E0650BE79}"/>
              </a:ext>
            </a:extLst>
          </p:cNvPr>
          <p:cNvSpPr>
            <a:spLocks noChangeArrowheads="1"/>
          </p:cNvSpPr>
          <p:nvPr/>
        </p:nvSpPr>
        <p:spPr bwMode="auto">
          <a:xfrm>
            <a:off x="4884738" y="3489325"/>
            <a:ext cx="36317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256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Freeform 51">
            <a:extLst>
              <a:ext uri="{FF2B5EF4-FFF2-40B4-BE49-F238E27FC236}">
                <a16:creationId xmlns:a16="http://schemas.microsoft.com/office/drawing/2014/main" id="{3956D4D2-0789-48B9-8F6E-61BF10932A43}"/>
              </a:ext>
            </a:extLst>
          </p:cNvPr>
          <p:cNvSpPr>
            <a:spLocks/>
          </p:cNvSpPr>
          <p:nvPr/>
        </p:nvSpPr>
        <p:spPr bwMode="auto">
          <a:xfrm>
            <a:off x="4803775" y="3729038"/>
            <a:ext cx="407988" cy="9525"/>
          </a:xfrm>
          <a:custGeom>
            <a:avLst/>
            <a:gdLst>
              <a:gd name="T0" fmla="*/ 0 w 257"/>
              <a:gd name="T1" fmla="*/ 0 h 6"/>
              <a:gd name="T2" fmla="*/ 64 w 257"/>
              <a:gd name="T3" fmla="*/ 0 h 6"/>
              <a:gd name="T4" fmla="*/ 129 w 257"/>
              <a:gd name="T5" fmla="*/ 0 h 6"/>
              <a:gd name="T6" fmla="*/ 193 w 257"/>
              <a:gd name="T7" fmla="*/ 0 h 6"/>
              <a:gd name="T8" fmla="*/ 257 w 257"/>
              <a:gd name="T9" fmla="*/ 0 h 6"/>
              <a:gd name="T10" fmla="*/ 257 w 257"/>
              <a:gd name="T11" fmla="*/ 6 h 6"/>
              <a:gd name="T12" fmla="*/ 193 w 257"/>
              <a:gd name="T13" fmla="*/ 6 h 6"/>
              <a:gd name="T14" fmla="*/ 129 w 257"/>
              <a:gd name="T15" fmla="*/ 6 h 6"/>
              <a:gd name="T16" fmla="*/ 64 w 257"/>
              <a:gd name="T17" fmla="*/ 6 h 6"/>
              <a:gd name="T18" fmla="*/ 0 w 257"/>
              <a:gd name="T19" fmla="*/ 6 h 6"/>
              <a:gd name="T20" fmla="*/ 0 w 257"/>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7" h="6">
                <a:moveTo>
                  <a:pt x="0" y="0"/>
                </a:moveTo>
                <a:lnTo>
                  <a:pt x="64" y="0"/>
                </a:lnTo>
                <a:lnTo>
                  <a:pt x="129" y="0"/>
                </a:lnTo>
                <a:lnTo>
                  <a:pt x="193" y="0"/>
                </a:lnTo>
                <a:lnTo>
                  <a:pt x="257" y="0"/>
                </a:lnTo>
                <a:lnTo>
                  <a:pt x="257" y="6"/>
                </a:lnTo>
                <a:lnTo>
                  <a:pt x="193" y="6"/>
                </a:lnTo>
                <a:lnTo>
                  <a:pt x="129" y="6"/>
                </a:lnTo>
                <a:lnTo>
                  <a:pt x="64" y="6"/>
                </a:lnTo>
                <a:lnTo>
                  <a:pt x="0"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2">
            <a:extLst>
              <a:ext uri="{FF2B5EF4-FFF2-40B4-BE49-F238E27FC236}">
                <a16:creationId xmlns:a16="http://schemas.microsoft.com/office/drawing/2014/main" id="{210092F0-C6EB-41F9-8034-08DBF800D0E2}"/>
              </a:ext>
            </a:extLst>
          </p:cNvPr>
          <p:cNvSpPr>
            <a:spLocks noChangeArrowheads="1"/>
          </p:cNvSpPr>
          <p:nvPr/>
        </p:nvSpPr>
        <p:spPr bwMode="auto">
          <a:xfrm>
            <a:off x="4903788" y="3771900"/>
            <a:ext cx="34028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134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Rectangle 53">
            <a:extLst>
              <a:ext uri="{FF2B5EF4-FFF2-40B4-BE49-F238E27FC236}">
                <a16:creationId xmlns:a16="http://schemas.microsoft.com/office/drawing/2014/main" id="{33704E51-50C7-4BA9-BE28-2BF9C44E6E20}"/>
              </a:ext>
            </a:extLst>
          </p:cNvPr>
          <p:cNvSpPr>
            <a:spLocks noChangeArrowheads="1"/>
          </p:cNvSpPr>
          <p:nvPr/>
        </p:nvSpPr>
        <p:spPr bwMode="auto">
          <a:xfrm>
            <a:off x="5970588" y="3201988"/>
            <a:ext cx="12890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Network 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9" name="Rectangle 54">
            <a:extLst>
              <a:ext uri="{FF2B5EF4-FFF2-40B4-BE49-F238E27FC236}">
                <a16:creationId xmlns:a16="http://schemas.microsoft.com/office/drawing/2014/main" id="{E85F9ACC-8CB9-4469-BCA2-131F8DCE280B}"/>
              </a:ext>
            </a:extLst>
          </p:cNvPr>
          <p:cNvSpPr>
            <a:spLocks noChangeArrowheads="1"/>
          </p:cNvSpPr>
          <p:nvPr/>
        </p:nvSpPr>
        <p:spPr bwMode="auto">
          <a:xfrm>
            <a:off x="5535613" y="3489325"/>
            <a:ext cx="147796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Subnet Size(2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Rectangle 55">
            <a:extLst>
              <a:ext uri="{FF2B5EF4-FFF2-40B4-BE49-F238E27FC236}">
                <a16:creationId xmlns:a16="http://schemas.microsoft.com/office/drawing/2014/main" id="{8DA31C05-8F17-4208-A4D8-F84CBB8AE46D}"/>
              </a:ext>
            </a:extLst>
          </p:cNvPr>
          <p:cNvSpPr>
            <a:spLocks noChangeArrowheads="1"/>
          </p:cNvSpPr>
          <p:nvPr/>
        </p:nvSpPr>
        <p:spPr bwMode="auto">
          <a:xfrm>
            <a:off x="6883401" y="3484563"/>
            <a:ext cx="15240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rbel" panose="020B0503020204020204" pitchFamily="34" charset="0"/>
              </a:rPr>
              <a:t>7</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1" name="Rectangle 56">
            <a:extLst>
              <a:ext uri="{FF2B5EF4-FFF2-40B4-BE49-F238E27FC236}">
                <a16:creationId xmlns:a16="http://schemas.microsoft.com/office/drawing/2014/main" id="{610CA9ED-9F15-41BD-A7CB-CCE444EFD732}"/>
              </a:ext>
            </a:extLst>
          </p:cNvPr>
          <p:cNvSpPr>
            <a:spLocks noChangeArrowheads="1"/>
          </p:cNvSpPr>
          <p:nvPr/>
        </p:nvSpPr>
        <p:spPr bwMode="auto">
          <a:xfrm>
            <a:off x="6899276" y="3489325"/>
            <a:ext cx="1857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2" name="Rectangle 57">
            <a:extLst>
              <a:ext uri="{FF2B5EF4-FFF2-40B4-BE49-F238E27FC236}">
                <a16:creationId xmlns:a16="http://schemas.microsoft.com/office/drawing/2014/main" id="{324EC548-A1F5-496E-AB21-CECADE2DE898}"/>
              </a:ext>
            </a:extLst>
          </p:cNvPr>
          <p:cNvSpPr>
            <a:spLocks noChangeArrowheads="1"/>
          </p:cNvSpPr>
          <p:nvPr/>
        </p:nvSpPr>
        <p:spPr bwMode="auto">
          <a:xfrm>
            <a:off x="5459413" y="3771900"/>
            <a:ext cx="12509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Corbel" panose="020B0503020204020204" pitchFamily="34" charset="0"/>
              </a:rPr>
              <a:t>Waste: 128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58">
            <a:extLst>
              <a:ext uri="{FF2B5EF4-FFF2-40B4-BE49-F238E27FC236}">
                <a16:creationId xmlns:a16="http://schemas.microsoft.com/office/drawing/2014/main" id="{17D6FF1B-BDCE-4105-819A-76C0D8886B24}"/>
              </a:ext>
            </a:extLst>
          </p:cNvPr>
          <p:cNvSpPr>
            <a:spLocks noChangeArrowheads="1"/>
          </p:cNvSpPr>
          <p:nvPr/>
        </p:nvSpPr>
        <p:spPr bwMode="auto">
          <a:xfrm>
            <a:off x="6564313" y="3771900"/>
            <a:ext cx="2365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4" name="Rectangle 59">
            <a:extLst>
              <a:ext uri="{FF2B5EF4-FFF2-40B4-BE49-F238E27FC236}">
                <a16:creationId xmlns:a16="http://schemas.microsoft.com/office/drawing/2014/main" id="{5CCD986C-8C15-403C-9580-A32A12F54446}"/>
              </a:ext>
            </a:extLst>
          </p:cNvPr>
          <p:cNvSpPr>
            <a:spLocks noChangeArrowheads="1"/>
          </p:cNvSpPr>
          <p:nvPr/>
        </p:nvSpPr>
        <p:spPr bwMode="auto">
          <a:xfrm>
            <a:off x="6700838" y="3771900"/>
            <a:ext cx="473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122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Rectangle 60">
            <a:extLst>
              <a:ext uri="{FF2B5EF4-FFF2-40B4-BE49-F238E27FC236}">
                <a16:creationId xmlns:a16="http://schemas.microsoft.com/office/drawing/2014/main" id="{95A2C0C0-6CC8-4ABE-B486-C02890A75C83}"/>
              </a:ext>
            </a:extLst>
          </p:cNvPr>
          <p:cNvSpPr>
            <a:spLocks noChangeArrowheads="1"/>
          </p:cNvSpPr>
          <p:nvPr/>
        </p:nvSpPr>
        <p:spPr bwMode="auto">
          <a:xfrm>
            <a:off x="7302501" y="3201988"/>
            <a:ext cx="47307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122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6" name="Rectangle 61">
            <a:extLst>
              <a:ext uri="{FF2B5EF4-FFF2-40B4-BE49-F238E27FC236}">
                <a16:creationId xmlns:a16="http://schemas.microsoft.com/office/drawing/2014/main" id="{CF4A7F70-D08D-4FCA-9F23-040201AD7FE8}"/>
              </a:ext>
            </a:extLst>
          </p:cNvPr>
          <p:cNvSpPr>
            <a:spLocks noChangeArrowheads="1"/>
          </p:cNvSpPr>
          <p:nvPr/>
        </p:nvSpPr>
        <p:spPr bwMode="auto">
          <a:xfrm>
            <a:off x="7216776" y="3489325"/>
            <a:ext cx="2000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 name="Rectangle 62">
            <a:extLst>
              <a:ext uri="{FF2B5EF4-FFF2-40B4-BE49-F238E27FC236}">
                <a16:creationId xmlns:a16="http://schemas.microsoft.com/office/drawing/2014/main" id="{68618884-60F5-4AA6-B092-B372092B62D6}"/>
              </a:ext>
            </a:extLst>
          </p:cNvPr>
          <p:cNvSpPr>
            <a:spLocks noChangeArrowheads="1"/>
          </p:cNvSpPr>
          <p:nvPr/>
        </p:nvSpPr>
        <p:spPr bwMode="auto">
          <a:xfrm>
            <a:off x="7292976" y="3489325"/>
            <a:ext cx="47307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128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8" name="Freeform 63">
            <a:extLst>
              <a:ext uri="{FF2B5EF4-FFF2-40B4-BE49-F238E27FC236}">
                <a16:creationId xmlns:a16="http://schemas.microsoft.com/office/drawing/2014/main" id="{25A53872-FD61-40C0-8684-94F8DFC58862}"/>
              </a:ext>
            </a:extLst>
          </p:cNvPr>
          <p:cNvSpPr>
            <a:spLocks/>
          </p:cNvSpPr>
          <p:nvPr/>
        </p:nvSpPr>
        <p:spPr bwMode="auto">
          <a:xfrm>
            <a:off x="7212013" y="3729038"/>
            <a:ext cx="407988" cy="9525"/>
          </a:xfrm>
          <a:custGeom>
            <a:avLst/>
            <a:gdLst>
              <a:gd name="T0" fmla="*/ 0 w 257"/>
              <a:gd name="T1" fmla="*/ 0 h 6"/>
              <a:gd name="T2" fmla="*/ 65 w 257"/>
              <a:gd name="T3" fmla="*/ 0 h 6"/>
              <a:gd name="T4" fmla="*/ 129 w 257"/>
              <a:gd name="T5" fmla="*/ 0 h 6"/>
              <a:gd name="T6" fmla="*/ 193 w 257"/>
              <a:gd name="T7" fmla="*/ 0 h 6"/>
              <a:gd name="T8" fmla="*/ 257 w 257"/>
              <a:gd name="T9" fmla="*/ 0 h 6"/>
              <a:gd name="T10" fmla="*/ 257 w 257"/>
              <a:gd name="T11" fmla="*/ 6 h 6"/>
              <a:gd name="T12" fmla="*/ 193 w 257"/>
              <a:gd name="T13" fmla="*/ 6 h 6"/>
              <a:gd name="T14" fmla="*/ 129 w 257"/>
              <a:gd name="T15" fmla="*/ 6 h 6"/>
              <a:gd name="T16" fmla="*/ 65 w 257"/>
              <a:gd name="T17" fmla="*/ 6 h 6"/>
              <a:gd name="T18" fmla="*/ 0 w 257"/>
              <a:gd name="T19" fmla="*/ 6 h 6"/>
              <a:gd name="T20" fmla="*/ 0 w 257"/>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7" h="6">
                <a:moveTo>
                  <a:pt x="0" y="0"/>
                </a:moveTo>
                <a:lnTo>
                  <a:pt x="65" y="0"/>
                </a:lnTo>
                <a:lnTo>
                  <a:pt x="129" y="0"/>
                </a:lnTo>
                <a:lnTo>
                  <a:pt x="193" y="0"/>
                </a:lnTo>
                <a:lnTo>
                  <a:pt x="257" y="0"/>
                </a:lnTo>
                <a:lnTo>
                  <a:pt x="257" y="6"/>
                </a:lnTo>
                <a:lnTo>
                  <a:pt x="193" y="6"/>
                </a:lnTo>
                <a:lnTo>
                  <a:pt x="129" y="6"/>
                </a:lnTo>
                <a:lnTo>
                  <a:pt x="65" y="6"/>
                </a:lnTo>
                <a:lnTo>
                  <a:pt x="0"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64">
            <a:extLst>
              <a:ext uri="{FF2B5EF4-FFF2-40B4-BE49-F238E27FC236}">
                <a16:creationId xmlns:a16="http://schemas.microsoft.com/office/drawing/2014/main" id="{7A1150F8-930E-42E9-8F60-DA211FE195B7}"/>
              </a:ext>
            </a:extLst>
          </p:cNvPr>
          <p:cNvSpPr>
            <a:spLocks noChangeArrowheads="1"/>
          </p:cNvSpPr>
          <p:nvPr/>
        </p:nvSpPr>
        <p:spPr bwMode="auto">
          <a:xfrm>
            <a:off x="7500938" y="3771900"/>
            <a:ext cx="2460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0" name="Rectangle 65">
            <a:extLst>
              <a:ext uri="{FF2B5EF4-FFF2-40B4-BE49-F238E27FC236}">
                <a16:creationId xmlns:a16="http://schemas.microsoft.com/office/drawing/2014/main" id="{C97519CB-4C85-49FA-9729-04D52128BDDF}"/>
              </a:ext>
            </a:extLst>
          </p:cNvPr>
          <p:cNvSpPr>
            <a:spLocks noChangeArrowheads="1"/>
          </p:cNvSpPr>
          <p:nvPr/>
        </p:nvSpPr>
        <p:spPr bwMode="auto">
          <a:xfrm>
            <a:off x="8369301" y="3201988"/>
            <a:ext cx="128746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Network 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1" name="Rectangle 66">
            <a:extLst>
              <a:ext uri="{FF2B5EF4-FFF2-40B4-BE49-F238E27FC236}">
                <a16:creationId xmlns:a16="http://schemas.microsoft.com/office/drawing/2014/main" id="{704F967C-A743-4700-A1A6-233816AECD3E}"/>
              </a:ext>
            </a:extLst>
          </p:cNvPr>
          <p:cNvSpPr>
            <a:spLocks noChangeArrowheads="1"/>
          </p:cNvSpPr>
          <p:nvPr/>
        </p:nvSpPr>
        <p:spPr bwMode="auto">
          <a:xfrm>
            <a:off x="7932738" y="3489325"/>
            <a:ext cx="147796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Subnet Size(2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 name="Rectangle 67">
            <a:extLst>
              <a:ext uri="{FF2B5EF4-FFF2-40B4-BE49-F238E27FC236}">
                <a16:creationId xmlns:a16="http://schemas.microsoft.com/office/drawing/2014/main" id="{4625D292-2615-497B-80C6-23DF138612F8}"/>
              </a:ext>
            </a:extLst>
          </p:cNvPr>
          <p:cNvSpPr>
            <a:spLocks noChangeArrowheads="1"/>
          </p:cNvSpPr>
          <p:nvPr/>
        </p:nvSpPr>
        <p:spPr bwMode="auto">
          <a:xfrm>
            <a:off x="9275763" y="3490913"/>
            <a:ext cx="150813"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rbel" panose="020B0503020204020204" pitchFamily="34" charset="0"/>
              </a:rPr>
              <a:t>7</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3" name="Rectangle 68">
            <a:extLst>
              <a:ext uri="{FF2B5EF4-FFF2-40B4-BE49-F238E27FC236}">
                <a16:creationId xmlns:a16="http://schemas.microsoft.com/office/drawing/2014/main" id="{DB5C79ED-130E-408D-94A9-CECC8691D0C2}"/>
              </a:ext>
            </a:extLst>
          </p:cNvPr>
          <p:cNvSpPr>
            <a:spLocks noChangeArrowheads="1"/>
          </p:cNvSpPr>
          <p:nvPr/>
        </p:nvSpPr>
        <p:spPr bwMode="auto">
          <a:xfrm>
            <a:off x="9296401" y="3489325"/>
            <a:ext cx="1857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4" name="Rectangle 69">
            <a:extLst>
              <a:ext uri="{FF2B5EF4-FFF2-40B4-BE49-F238E27FC236}">
                <a16:creationId xmlns:a16="http://schemas.microsoft.com/office/drawing/2014/main" id="{2EA8EF95-BCEC-45EF-83E8-131766F69085}"/>
              </a:ext>
            </a:extLst>
          </p:cNvPr>
          <p:cNvSpPr>
            <a:spLocks noChangeArrowheads="1"/>
          </p:cNvSpPr>
          <p:nvPr/>
        </p:nvSpPr>
        <p:spPr bwMode="auto">
          <a:xfrm>
            <a:off x="7856538" y="3771900"/>
            <a:ext cx="12509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Waste: 128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5" name="Rectangle 70">
            <a:extLst>
              <a:ext uri="{FF2B5EF4-FFF2-40B4-BE49-F238E27FC236}">
                <a16:creationId xmlns:a16="http://schemas.microsoft.com/office/drawing/2014/main" id="{CBB96072-6C69-4ACC-A576-5AF147B3B0B3}"/>
              </a:ext>
            </a:extLst>
          </p:cNvPr>
          <p:cNvSpPr>
            <a:spLocks noChangeArrowheads="1"/>
          </p:cNvSpPr>
          <p:nvPr/>
        </p:nvSpPr>
        <p:spPr bwMode="auto">
          <a:xfrm>
            <a:off x="8963026" y="3771900"/>
            <a:ext cx="2365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6" name="Rectangle 71">
            <a:extLst>
              <a:ext uri="{FF2B5EF4-FFF2-40B4-BE49-F238E27FC236}">
                <a16:creationId xmlns:a16="http://schemas.microsoft.com/office/drawing/2014/main" id="{E5F8E02A-0736-42F6-95EF-BA2F07F6BBA0}"/>
              </a:ext>
            </a:extLst>
          </p:cNvPr>
          <p:cNvSpPr>
            <a:spLocks noChangeArrowheads="1"/>
          </p:cNvSpPr>
          <p:nvPr/>
        </p:nvSpPr>
        <p:spPr bwMode="auto">
          <a:xfrm>
            <a:off x="9097963" y="3771900"/>
            <a:ext cx="473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Corbel" panose="020B0503020204020204" pitchFamily="34" charset="0"/>
              </a:rPr>
              <a:t>122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 name="Rectangle 72">
            <a:extLst>
              <a:ext uri="{FF2B5EF4-FFF2-40B4-BE49-F238E27FC236}">
                <a16:creationId xmlns:a16="http://schemas.microsoft.com/office/drawing/2014/main" id="{B412319F-EE30-4ED8-BD77-02D4E0FB0A2F}"/>
              </a:ext>
            </a:extLst>
          </p:cNvPr>
          <p:cNvSpPr>
            <a:spLocks noChangeArrowheads="1"/>
          </p:cNvSpPr>
          <p:nvPr/>
        </p:nvSpPr>
        <p:spPr bwMode="auto">
          <a:xfrm>
            <a:off x="9705976" y="3201988"/>
            <a:ext cx="47307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122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8" name="Rectangle 73">
            <a:extLst>
              <a:ext uri="{FF2B5EF4-FFF2-40B4-BE49-F238E27FC236}">
                <a16:creationId xmlns:a16="http://schemas.microsoft.com/office/drawing/2014/main" id="{FEBC6D95-C0EF-4568-A3DF-BF2B28E522FA}"/>
              </a:ext>
            </a:extLst>
          </p:cNvPr>
          <p:cNvSpPr>
            <a:spLocks noChangeArrowheads="1"/>
          </p:cNvSpPr>
          <p:nvPr/>
        </p:nvSpPr>
        <p:spPr bwMode="auto">
          <a:xfrm>
            <a:off x="9620251" y="3489325"/>
            <a:ext cx="2000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Corbel" panose="020B0503020204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Rectangle 74">
            <a:extLst>
              <a:ext uri="{FF2B5EF4-FFF2-40B4-BE49-F238E27FC236}">
                <a16:creationId xmlns:a16="http://schemas.microsoft.com/office/drawing/2014/main" id="{43A41DC5-893A-4D75-8DB7-8CA88FF4CAF4}"/>
              </a:ext>
            </a:extLst>
          </p:cNvPr>
          <p:cNvSpPr>
            <a:spLocks noChangeArrowheads="1"/>
          </p:cNvSpPr>
          <p:nvPr/>
        </p:nvSpPr>
        <p:spPr bwMode="auto">
          <a:xfrm>
            <a:off x="9696451" y="3489325"/>
            <a:ext cx="47307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128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0" name="Freeform 75">
            <a:extLst>
              <a:ext uri="{FF2B5EF4-FFF2-40B4-BE49-F238E27FC236}">
                <a16:creationId xmlns:a16="http://schemas.microsoft.com/office/drawing/2014/main" id="{91BD9C9E-8739-42FE-A2BA-EE68B3C8B614}"/>
              </a:ext>
            </a:extLst>
          </p:cNvPr>
          <p:cNvSpPr>
            <a:spLocks/>
          </p:cNvSpPr>
          <p:nvPr/>
        </p:nvSpPr>
        <p:spPr bwMode="auto">
          <a:xfrm>
            <a:off x="9617076" y="3729038"/>
            <a:ext cx="406400" cy="9525"/>
          </a:xfrm>
          <a:custGeom>
            <a:avLst/>
            <a:gdLst>
              <a:gd name="T0" fmla="*/ 0 w 256"/>
              <a:gd name="T1" fmla="*/ 0 h 6"/>
              <a:gd name="T2" fmla="*/ 64 w 256"/>
              <a:gd name="T3" fmla="*/ 0 h 6"/>
              <a:gd name="T4" fmla="*/ 128 w 256"/>
              <a:gd name="T5" fmla="*/ 0 h 6"/>
              <a:gd name="T6" fmla="*/ 192 w 256"/>
              <a:gd name="T7" fmla="*/ 0 h 6"/>
              <a:gd name="T8" fmla="*/ 256 w 256"/>
              <a:gd name="T9" fmla="*/ 0 h 6"/>
              <a:gd name="T10" fmla="*/ 256 w 256"/>
              <a:gd name="T11" fmla="*/ 6 h 6"/>
              <a:gd name="T12" fmla="*/ 192 w 256"/>
              <a:gd name="T13" fmla="*/ 6 h 6"/>
              <a:gd name="T14" fmla="*/ 128 w 256"/>
              <a:gd name="T15" fmla="*/ 6 h 6"/>
              <a:gd name="T16" fmla="*/ 64 w 256"/>
              <a:gd name="T17" fmla="*/ 6 h 6"/>
              <a:gd name="T18" fmla="*/ 0 w 256"/>
              <a:gd name="T19" fmla="*/ 6 h 6"/>
              <a:gd name="T20" fmla="*/ 0 w 25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6">
                <a:moveTo>
                  <a:pt x="0" y="0"/>
                </a:moveTo>
                <a:lnTo>
                  <a:pt x="64" y="0"/>
                </a:lnTo>
                <a:lnTo>
                  <a:pt x="128" y="0"/>
                </a:lnTo>
                <a:lnTo>
                  <a:pt x="192" y="0"/>
                </a:lnTo>
                <a:lnTo>
                  <a:pt x="256" y="0"/>
                </a:lnTo>
                <a:lnTo>
                  <a:pt x="256" y="6"/>
                </a:lnTo>
                <a:lnTo>
                  <a:pt x="192" y="6"/>
                </a:lnTo>
                <a:lnTo>
                  <a:pt x="128" y="6"/>
                </a:lnTo>
                <a:lnTo>
                  <a:pt x="64" y="6"/>
                </a:lnTo>
                <a:lnTo>
                  <a:pt x="0"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76">
            <a:extLst>
              <a:ext uri="{FF2B5EF4-FFF2-40B4-BE49-F238E27FC236}">
                <a16:creationId xmlns:a16="http://schemas.microsoft.com/office/drawing/2014/main" id="{3BD1E29C-62B4-42C2-86E7-BA719550EF64}"/>
              </a:ext>
            </a:extLst>
          </p:cNvPr>
          <p:cNvSpPr>
            <a:spLocks noChangeArrowheads="1"/>
          </p:cNvSpPr>
          <p:nvPr/>
        </p:nvSpPr>
        <p:spPr bwMode="auto">
          <a:xfrm>
            <a:off x="9904413" y="3771900"/>
            <a:ext cx="2460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2" name="Rectangle 77">
            <a:extLst>
              <a:ext uri="{FF2B5EF4-FFF2-40B4-BE49-F238E27FC236}">
                <a16:creationId xmlns:a16="http://schemas.microsoft.com/office/drawing/2014/main" id="{A5311EAA-6DF3-47BF-932E-E80C9C81A096}"/>
              </a:ext>
            </a:extLst>
          </p:cNvPr>
          <p:cNvSpPr>
            <a:spLocks noChangeArrowheads="1"/>
          </p:cNvSpPr>
          <p:nvPr/>
        </p:nvSpPr>
        <p:spPr bwMode="auto">
          <a:xfrm>
            <a:off x="3544888" y="4148138"/>
            <a:ext cx="12795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Network B: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3" name="Rectangle 78">
            <a:extLst>
              <a:ext uri="{FF2B5EF4-FFF2-40B4-BE49-F238E27FC236}">
                <a16:creationId xmlns:a16="http://schemas.microsoft.com/office/drawing/2014/main" id="{1465CB39-2BC3-4958-885C-81BB50735A1B}"/>
              </a:ext>
            </a:extLst>
          </p:cNvPr>
          <p:cNvSpPr>
            <a:spLocks noChangeArrowheads="1"/>
          </p:cNvSpPr>
          <p:nvPr/>
        </p:nvSpPr>
        <p:spPr bwMode="auto">
          <a:xfrm>
            <a:off x="3109913" y="4433888"/>
            <a:ext cx="16859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Corbel" panose="020B0503020204020204" pitchFamily="34" charset="0"/>
              </a:rPr>
              <a:t>Subnet; Class 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4" name="Rectangle 79">
            <a:extLst>
              <a:ext uri="{FF2B5EF4-FFF2-40B4-BE49-F238E27FC236}">
                <a16:creationId xmlns:a16="http://schemas.microsoft.com/office/drawing/2014/main" id="{2CF7B209-2750-47EE-9446-6F1FC115C79C}"/>
              </a:ext>
            </a:extLst>
          </p:cNvPr>
          <p:cNvSpPr>
            <a:spLocks noChangeArrowheads="1"/>
          </p:cNvSpPr>
          <p:nvPr/>
        </p:nvSpPr>
        <p:spPr bwMode="auto">
          <a:xfrm>
            <a:off x="3241675" y="4716463"/>
            <a:ext cx="12604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Waste: 254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5" name="Rectangle 80">
            <a:extLst>
              <a:ext uri="{FF2B5EF4-FFF2-40B4-BE49-F238E27FC236}">
                <a16:creationId xmlns:a16="http://schemas.microsoft.com/office/drawing/2014/main" id="{F59167EB-4AF0-4561-8D61-47E8A3AF8FEF}"/>
              </a:ext>
            </a:extLst>
          </p:cNvPr>
          <p:cNvSpPr>
            <a:spLocks noChangeArrowheads="1"/>
          </p:cNvSpPr>
          <p:nvPr/>
        </p:nvSpPr>
        <p:spPr bwMode="auto">
          <a:xfrm>
            <a:off x="4348163" y="4716463"/>
            <a:ext cx="2365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6" name="Rectangle 81">
            <a:extLst>
              <a:ext uri="{FF2B5EF4-FFF2-40B4-BE49-F238E27FC236}">
                <a16:creationId xmlns:a16="http://schemas.microsoft.com/office/drawing/2014/main" id="{73D861A5-88DD-4C35-A4F4-D617B4828EEF}"/>
              </a:ext>
            </a:extLst>
          </p:cNvPr>
          <p:cNvSpPr>
            <a:spLocks noChangeArrowheads="1"/>
          </p:cNvSpPr>
          <p:nvPr/>
        </p:nvSpPr>
        <p:spPr bwMode="auto">
          <a:xfrm>
            <a:off x="4483100" y="4716463"/>
            <a:ext cx="2365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7" name="Rectangle 82">
            <a:extLst>
              <a:ext uri="{FF2B5EF4-FFF2-40B4-BE49-F238E27FC236}">
                <a16:creationId xmlns:a16="http://schemas.microsoft.com/office/drawing/2014/main" id="{3EFDCA1A-58C9-48FD-A236-C772530DF82D}"/>
              </a:ext>
            </a:extLst>
          </p:cNvPr>
          <p:cNvSpPr>
            <a:spLocks noChangeArrowheads="1"/>
          </p:cNvSpPr>
          <p:nvPr/>
        </p:nvSpPr>
        <p:spPr bwMode="auto">
          <a:xfrm>
            <a:off x="5102225" y="4148138"/>
            <a:ext cx="2365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8" name="Rectangle 83">
            <a:extLst>
              <a:ext uri="{FF2B5EF4-FFF2-40B4-BE49-F238E27FC236}">
                <a16:creationId xmlns:a16="http://schemas.microsoft.com/office/drawing/2014/main" id="{D1FBE559-616C-4ED9-9E3C-593195C3A7C0}"/>
              </a:ext>
            </a:extLst>
          </p:cNvPr>
          <p:cNvSpPr>
            <a:spLocks noChangeArrowheads="1"/>
          </p:cNvSpPr>
          <p:nvPr/>
        </p:nvSpPr>
        <p:spPr bwMode="auto">
          <a:xfrm>
            <a:off x="4808538" y="4433888"/>
            <a:ext cx="2000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9" name="Rectangle 84">
            <a:extLst>
              <a:ext uri="{FF2B5EF4-FFF2-40B4-BE49-F238E27FC236}">
                <a16:creationId xmlns:a16="http://schemas.microsoft.com/office/drawing/2014/main" id="{B8E4D445-2D5F-4FF8-9F22-8E7A10B646A3}"/>
              </a:ext>
            </a:extLst>
          </p:cNvPr>
          <p:cNvSpPr>
            <a:spLocks noChangeArrowheads="1"/>
          </p:cNvSpPr>
          <p:nvPr/>
        </p:nvSpPr>
        <p:spPr bwMode="auto">
          <a:xfrm>
            <a:off x="4884738" y="4433888"/>
            <a:ext cx="36317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256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0" name="Freeform 85">
            <a:extLst>
              <a:ext uri="{FF2B5EF4-FFF2-40B4-BE49-F238E27FC236}">
                <a16:creationId xmlns:a16="http://schemas.microsoft.com/office/drawing/2014/main" id="{EF15740C-3C74-4AE3-8449-780752A12E5F}"/>
              </a:ext>
            </a:extLst>
          </p:cNvPr>
          <p:cNvSpPr>
            <a:spLocks/>
          </p:cNvSpPr>
          <p:nvPr/>
        </p:nvSpPr>
        <p:spPr bwMode="auto">
          <a:xfrm>
            <a:off x="4803775" y="4673600"/>
            <a:ext cx="407988" cy="9525"/>
          </a:xfrm>
          <a:custGeom>
            <a:avLst/>
            <a:gdLst>
              <a:gd name="T0" fmla="*/ 0 w 257"/>
              <a:gd name="T1" fmla="*/ 0 h 6"/>
              <a:gd name="T2" fmla="*/ 64 w 257"/>
              <a:gd name="T3" fmla="*/ 0 h 6"/>
              <a:gd name="T4" fmla="*/ 129 w 257"/>
              <a:gd name="T5" fmla="*/ 0 h 6"/>
              <a:gd name="T6" fmla="*/ 193 w 257"/>
              <a:gd name="T7" fmla="*/ 0 h 6"/>
              <a:gd name="T8" fmla="*/ 257 w 257"/>
              <a:gd name="T9" fmla="*/ 0 h 6"/>
              <a:gd name="T10" fmla="*/ 257 w 257"/>
              <a:gd name="T11" fmla="*/ 6 h 6"/>
              <a:gd name="T12" fmla="*/ 193 w 257"/>
              <a:gd name="T13" fmla="*/ 6 h 6"/>
              <a:gd name="T14" fmla="*/ 129 w 257"/>
              <a:gd name="T15" fmla="*/ 6 h 6"/>
              <a:gd name="T16" fmla="*/ 64 w 257"/>
              <a:gd name="T17" fmla="*/ 6 h 6"/>
              <a:gd name="T18" fmla="*/ 0 w 257"/>
              <a:gd name="T19" fmla="*/ 6 h 6"/>
              <a:gd name="T20" fmla="*/ 0 w 257"/>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7" h="6">
                <a:moveTo>
                  <a:pt x="0" y="0"/>
                </a:moveTo>
                <a:lnTo>
                  <a:pt x="64" y="0"/>
                </a:lnTo>
                <a:lnTo>
                  <a:pt x="129" y="0"/>
                </a:lnTo>
                <a:lnTo>
                  <a:pt x="193" y="0"/>
                </a:lnTo>
                <a:lnTo>
                  <a:pt x="257" y="0"/>
                </a:lnTo>
                <a:lnTo>
                  <a:pt x="257" y="6"/>
                </a:lnTo>
                <a:lnTo>
                  <a:pt x="193" y="6"/>
                </a:lnTo>
                <a:lnTo>
                  <a:pt x="129" y="6"/>
                </a:lnTo>
                <a:lnTo>
                  <a:pt x="64" y="6"/>
                </a:lnTo>
                <a:lnTo>
                  <a:pt x="0"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86">
            <a:extLst>
              <a:ext uri="{FF2B5EF4-FFF2-40B4-BE49-F238E27FC236}">
                <a16:creationId xmlns:a16="http://schemas.microsoft.com/office/drawing/2014/main" id="{C1F34250-1C52-423E-BB33-B34691AE8291}"/>
              </a:ext>
            </a:extLst>
          </p:cNvPr>
          <p:cNvSpPr>
            <a:spLocks noChangeArrowheads="1"/>
          </p:cNvSpPr>
          <p:nvPr/>
        </p:nvSpPr>
        <p:spPr bwMode="auto">
          <a:xfrm>
            <a:off x="4865688" y="4716463"/>
            <a:ext cx="34394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251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2" name="Rectangle 87">
            <a:extLst>
              <a:ext uri="{FF2B5EF4-FFF2-40B4-BE49-F238E27FC236}">
                <a16:creationId xmlns:a16="http://schemas.microsoft.com/office/drawing/2014/main" id="{2DBA7453-9909-40A3-988B-0B629AAD153F}"/>
              </a:ext>
            </a:extLst>
          </p:cNvPr>
          <p:cNvSpPr>
            <a:spLocks noChangeArrowheads="1"/>
          </p:cNvSpPr>
          <p:nvPr/>
        </p:nvSpPr>
        <p:spPr bwMode="auto">
          <a:xfrm>
            <a:off x="5970588" y="4148138"/>
            <a:ext cx="12795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Network B: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3" name="Rectangle 88">
            <a:extLst>
              <a:ext uri="{FF2B5EF4-FFF2-40B4-BE49-F238E27FC236}">
                <a16:creationId xmlns:a16="http://schemas.microsoft.com/office/drawing/2014/main" id="{CB4B8052-6CE4-49D3-8679-3177B0204A96}"/>
              </a:ext>
            </a:extLst>
          </p:cNvPr>
          <p:cNvSpPr>
            <a:spLocks noChangeArrowheads="1"/>
          </p:cNvSpPr>
          <p:nvPr/>
        </p:nvSpPr>
        <p:spPr bwMode="auto">
          <a:xfrm>
            <a:off x="5535613" y="4433888"/>
            <a:ext cx="147796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Subnet Size(2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4" name="Rectangle 89">
            <a:extLst>
              <a:ext uri="{FF2B5EF4-FFF2-40B4-BE49-F238E27FC236}">
                <a16:creationId xmlns:a16="http://schemas.microsoft.com/office/drawing/2014/main" id="{B06C30A3-7CFD-4F29-A877-8CEE5A7B9B3A}"/>
              </a:ext>
            </a:extLst>
          </p:cNvPr>
          <p:cNvSpPr>
            <a:spLocks noChangeArrowheads="1"/>
          </p:cNvSpPr>
          <p:nvPr/>
        </p:nvSpPr>
        <p:spPr bwMode="auto">
          <a:xfrm>
            <a:off x="6889751" y="4429125"/>
            <a:ext cx="15240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rbel" panose="020B0503020204020204" pitchFamily="34" charset="0"/>
              </a:rPr>
              <a:t>7</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5" name="Rectangle 90">
            <a:extLst>
              <a:ext uri="{FF2B5EF4-FFF2-40B4-BE49-F238E27FC236}">
                <a16:creationId xmlns:a16="http://schemas.microsoft.com/office/drawing/2014/main" id="{1D957069-A95A-4BFB-A6E2-4E567E28B364}"/>
              </a:ext>
            </a:extLst>
          </p:cNvPr>
          <p:cNvSpPr>
            <a:spLocks noChangeArrowheads="1"/>
          </p:cNvSpPr>
          <p:nvPr/>
        </p:nvSpPr>
        <p:spPr bwMode="auto">
          <a:xfrm>
            <a:off x="6899276" y="4433888"/>
            <a:ext cx="1857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6" name="Rectangle 91">
            <a:extLst>
              <a:ext uri="{FF2B5EF4-FFF2-40B4-BE49-F238E27FC236}">
                <a16:creationId xmlns:a16="http://schemas.microsoft.com/office/drawing/2014/main" id="{DFA410EB-F0AE-4143-AD7F-4578DAE7DF9B}"/>
              </a:ext>
            </a:extLst>
          </p:cNvPr>
          <p:cNvSpPr>
            <a:spLocks noChangeArrowheads="1"/>
          </p:cNvSpPr>
          <p:nvPr/>
        </p:nvSpPr>
        <p:spPr bwMode="auto">
          <a:xfrm>
            <a:off x="5667375" y="4716463"/>
            <a:ext cx="12509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Corbel" panose="020B0503020204020204" pitchFamily="34" charset="0"/>
              </a:rPr>
              <a:t>Waste: 128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7" name="Rectangle 92">
            <a:extLst>
              <a:ext uri="{FF2B5EF4-FFF2-40B4-BE49-F238E27FC236}">
                <a16:creationId xmlns:a16="http://schemas.microsoft.com/office/drawing/2014/main" id="{5F0FA673-51A8-4417-9723-B64355463A21}"/>
              </a:ext>
            </a:extLst>
          </p:cNvPr>
          <p:cNvSpPr>
            <a:spLocks noChangeArrowheads="1"/>
          </p:cNvSpPr>
          <p:nvPr/>
        </p:nvSpPr>
        <p:spPr bwMode="auto">
          <a:xfrm>
            <a:off x="6772276" y="4716463"/>
            <a:ext cx="2381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8" name="Rectangle 93">
            <a:extLst>
              <a:ext uri="{FF2B5EF4-FFF2-40B4-BE49-F238E27FC236}">
                <a16:creationId xmlns:a16="http://schemas.microsoft.com/office/drawing/2014/main" id="{4B102BBF-4224-4650-BE5F-FDDF737D4F03}"/>
              </a:ext>
            </a:extLst>
          </p:cNvPr>
          <p:cNvSpPr>
            <a:spLocks noChangeArrowheads="1"/>
          </p:cNvSpPr>
          <p:nvPr/>
        </p:nvSpPr>
        <p:spPr bwMode="auto">
          <a:xfrm>
            <a:off x="6908801" y="4716463"/>
            <a:ext cx="2365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Corbel" panose="020B0503020204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9" name="Rectangle 94">
            <a:extLst>
              <a:ext uri="{FF2B5EF4-FFF2-40B4-BE49-F238E27FC236}">
                <a16:creationId xmlns:a16="http://schemas.microsoft.com/office/drawing/2014/main" id="{A551FA6B-96B4-4CBA-9BAE-14852F40CE8E}"/>
              </a:ext>
            </a:extLst>
          </p:cNvPr>
          <p:cNvSpPr>
            <a:spLocks noChangeArrowheads="1"/>
          </p:cNvSpPr>
          <p:nvPr/>
        </p:nvSpPr>
        <p:spPr bwMode="auto">
          <a:xfrm>
            <a:off x="7510463" y="4148138"/>
            <a:ext cx="2381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0" name="Rectangle 95">
            <a:extLst>
              <a:ext uri="{FF2B5EF4-FFF2-40B4-BE49-F238E27FC236}">
                <a16:creationId xmlns:a16="http://schemas.microsoft.com/office/drawing/2014/main" id="{8CD2AB0D-E290-4295-8804-380DEA2B4FAD}"/>
              </a:ext>
            </a:extLst>
          </p:cNvPr>
          <p:cNvSpPr>
            <a:spLocks noChangeArrowheads="1"/>
          </p:cNvSpPr>
          <p:nvPr/>
        </p:nvSpPr>
        <p:spPr bwMode="auto">
          <a:xfrm>
            <a:off x="7216776" y="4433888"/>
            <a:ext cx="2000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Corbel" panose="020B0503020204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1" name="Rectangle 96">
            <a:extLst>
              <a:ext uri="{FF2B5EF4-FFF2-40B4-BE49-F238E27FC236}">
                <a16:creationId xmlns:a16="http://schemas.microsoft.com/office/drawing/2014/main" id="{D6618C18-698F-4AE1-A01F-E8CBAE3C888C}"/>
              </a:ext>
            </a:extLst>
          </p:cNvPr>
          <p:cNvSpPr>
            <a:spLocks noChangeArrowheads="1"/>
          </p:cNvSpPr>
          <p:nvPr/>
        </p:nvSpPr>
        <p:spPr bwMode="auto">
          <a:xfrm>
            <a:off x="7292976" y="4433888"/>
            <a:ext cx="47307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128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2" name="Freeform 97">
            <a:extLst>
              <a:ext uri="{FF2B5EF4-FFF2-40B4-BE49-F238E27FC236}">
                <a16:creationId xmlns:a16="http://schemas.microsoft.com/office/drawing/2014/main" id="{AAA2A8E0-4B81-420D-A908-55FED67628E5}"/>
              </a:ext>
            </a:extLst>
          </p:cNvPr>
          <p:cNvSpPr>
            <a:spLocks/>
          </p:cNvSpPr>
          <p:nvPr/>
        </p:nvSpPr>
        <p:spPr bwMode="auto">
          <a:xfrm>
            <a:off x="7212013" y="4673600"/>
            <a:ext cx="407988" cy="9525"/>
          </a:xfrm>
          <a:custGeom>
            <a:avLst/>
            <a:gdLst>
              <a:gd name="T0" fmla="*/ 0 w 257"/>
              <a:gd name="T1" fmla="*/ 0 h 6"/>
              <a:gd name="T2" fmla="*/ 65 w 257"/>
              <a:gd name="T3" fmla="*/ 0 h 6"/>
              <a:gd name="T4" fmla="*/ 129 w 257"/>
              <a:gd name="T5" fmla="*/ 0 h 6"/>
              <a:gd name="T6" fmla="*/ 193 w 257"/>
              <a:gd name="T7" fmla="*/ 0 h 6"/>
              <a:gd name="T8" fmla="*/ 257 w 257"/>
              <a:gd name="T9" fmla="*/ 0 h 6"/>
              <a:gd name="T10" fmla="*/ 257 w 257"/>
              <a:gd name="T11" fmla="*/ 6 h 6"/>
              <a:gd name="T12" fmla="*/ 193 w 257"/>
              <a:gd name="T13" fmla="*/ 6 h 6"/>
              <a:gd name="T14" fmla="*/ 129 w 257"/>
              <a:gd name="T15" fmla="*/ 6 h 6"/>
              <a:gd name="T16" fmla="*/ 65 w 257"/>
              <a:gd name="T17" fmla="*/ 6 h 6"/>
              <a:gd name="T18" fmla="*/ 0 w 257"/>
              <a:gd name="T19" fmla="*/ 6 h 6"/>
              <a:gd name="T20" fmla="*/ 0 w 257"/>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7" h="6">
                <a:moveTo>
                  <a:pt x="0" y="0"/>
                </a:moveTo>
                <a:lnTo>
                  <a:pt x="65" y="0"/>
                </a:lnTo>
                <a:lnTo>
                  <a:pt x="129" y="0"/>
                </a:lnTo>
                <a:lnTo>
                  <a:pt x="193" y="0"/>
                </a:lnTo>
                <a:lnTo>
                  <a:pt x="257" y="0"/>
                </a:lnTo>
                <a:lnTo>
                  <a:pt x="257" y="6"/>
                </a:lnTo>
                <a:lnTo>
                  <a:pt x="193" y="6"/>
                </a:lnTo>
                <a:lnTo>
                  <a:pt x="129" y="6"/>
                </a:lnTo>
                <a:lnTo>
                  <a:pt x="65" y="6"/>
                </a:lnTo>
                <a:lnTo>
                  <a:pt x="0"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98">
            <a:extLst>
              <a:ext uri="{FF2B5EF4-FFF2-40B4-BE49-F238E27FC236}">
                <a16:creationId xmlns:a16="http://schemas.microsoft.com/office/drawing/2014/main" id="{2EF434C5-FA71-47EA-9E80-E365A4BB79C3}"/>
              </a:ext>
            </a:extLst>
          </p:cNvPr>
          <p:cNvSpPr>
            <a:spLocks noChangeArrowheads="1"/>
          </p:cNvSpPr>
          <p:nvPr/>
        </p:nvSpPr>
        <p:spPr bwMode="auto">
          <a:xfrm>
            <a:off x="7312026" y="4716463"/>
            <a:ext cx="4540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123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 name="Rectangle 99">
            <a:extLst>
              <a:ext uri="{FF2B5EF4-FFF2-40B4-BE49-F238E27FC236}">
                <a16:creationId xmlns:a16="http://schemas.microsoft.com/office/drawing/2014/main" id="{B8E05A2D-365D-4010-9589-0EF9FD907325}"/>
              </a:ext>
            </a:extLst>
          </p:cNvPr>
          <p:cNvSpPr>
            <a:spLocks noChangeArrowheads="1"/>
          </p:cNvSpPr>
          <p:nvPr/>
        </p:nvSpPr>
        <p:spPr bwMode="auto">
          <a:xfrm>
            <a:off x="8369301" y="4148138"/>
            <a:ext cx="12779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Network B: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5" name="Rectangle 100">
            <a:extLst>
              <a:ext uri="{FF2B5EF4-FFF2-40B4-BE49-F238E27FC236}">
                <a16:creationId xmlns:a16="http://schemas.microsoft.com/office/drawing/2014/main" id="{0BB0FFDD-48E6-44B1-9355-DF90D2B2CF50}"/>
              </a:ext>
            </a:extLst>
          </p:cNvPr>
          <p:cNvSpPr>
            <a:spLocks noChangeArrowheads="1"/>
          </p:cNvSpPr>
          <p:nvPr/>
        </p:nvSpPr>
        <p:spPr bwMode="auto">
          <a:xfrm>
            <a:off x="7942263" y="4433888"/>
            <a:ext cx="147796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Subnet Size(2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6" name="Rectangle 101">
            <a:extLst>
              <a:ext uri="{FF2B5EF4-FFF2-40B4-BE49-F238E27FC236}">
                <a16:creationId xmlns:a16="http://schemas.microsoft.com/office/drawing/2014/main" id="{DD16C0FF-CE33-4901-8F87-C39B4D0B420D}"/>
              </a:ext>
            </a:extLst>
          </p:cNvPr>
          <p:cNvSpPr>
            <a:spLocks noChangeArrowheads="1"/>
          </p:cNvSpPr>
          <p:nvPr/>
        </p:nvSpPr>
        <p:spPr bwMode="auto">
          <a:xfrm>
            <a:off x="9288463" y="4429125"/>
            <a:ext cx="16033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rbel" panose="020B0503020204020204" pitchFamily="34" charset="0"/>
              </a:rPr>
              <a:t>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7" name="Rectangle 102">
            <a:extLst>
              <a:ext uri="{FF2B5EF4-FFF2-40B4-BE49-F238E27FC236}">
                <a16:creationId xmlns:a16="http://schemas.microsoft.com/office/drawing/2014/main" id="{12411D05-579C-47A3-928B-050CA0132D10}"/>
              </a:ext>
            </a:extLst>
          </p:cNvPr>
          <p:cNvSpPr>
            <a:spLocks noChangeArrowheads="1"/>
          </p:cNvSpPr>
          <p:nvPr/>
        </p:nvSpPr>
        <p:spPr bwMode="auto">
          <a:xfrm>
            <a:off x="9296401" y="4433888"/>
            <a:ext cx="1857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8" name="Rectangle 103">
            <a:extLst>
              <a:ext uri="{FF2B5EF4-FFF2-40B4-BE49-F238E27FC236}">
                <a16:creationId xmlns:a16="http://schemas.microsoft.com/office/drawing/2014/main" id="{B6887035-FEFC-49A8-8B2D-3596094C43F8}"/>
              </a:ext>
            </a:extLst>
          </p:cNvPr>
          <p:cNvSpPr>
            <a:spLocks noChangeArrowheads="1"/>
          </p:cNvSpPr>
          <p:nvPr/>
        </p:nvSpPr>
        <p:spPr bwMode="auto">
          <a:xfrm>
            <a:off x="8066088" y="4716463"/>
            <a:ext cx="12493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Waste: 128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9" name="Rectangle 104">
            <a:extLst>
              <a:ext uri="{FF2B5EF4-FFF2-40B4-BE49-F238E27FC236}">
                <a16:creationId xmlns:a16="http://schemas.microsoft.com/office/drawing/2014/main" id="{7F1F2DE3-B2B0-44A6-B8F9-69C216B93CB3}"/>
              </a:ext>
            </a:extLst>
          </p:cNvPr>
          <p:cNvSpPr>
            <a:spLocks noChangeArrowheads="1"/>
          </p:cNvSpPr>
          <p:nvPr/>
        </p:nvSpPr>
        <p:spPr bwMode="auto">
          <a:xfrm>
            <a:off x="9164638" y="4716463"/>
            <a:ext cx="2365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0" name="Rectangle 105">
            <a:extLst>
              <a:ext uri="{FF2B5EF4-FFF2-40B4-BE49-F238E27FC236}">
                <a16:creationId xmlns:a16="http://schemas.microsoft.com/office/drawing/2014/main" id="{D1913C54-E8F6-4BAF-8AE9-50CC9D504CC5}"/>
              </a:ext>
            </a:extLst>
          </p:cNvPr>
          <p:cNvSpPr>
            <a:spLocks noChangeArrowheads="1"/>
          </p:cNvSpPr>
          <p:nvPr/>
        </p:nvSpPr>
        <p:spPr bwMode="auto">
          <a:xfrm>
            <a:off x="9305926" y="4716463"/>
            <a:ext cx="2365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Corbel" panose="020B0503020204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1" name="Rectangle 106">
            <a:extLst>
              <a:ext uri="{FF2B5EF4-FFF2-40B4-BE49-F238E27FC236}">
                <a16:creationId xmlns:a16="http://schemas.microsoft.com/office/drawing/2014/main" id="{229E2D6B-40F1-45B3-8535-6EEC030342CE}"/>
              </a:ext>
            </a:extLst>
          </p:cNvPr>
          <p:cNvSpPr>
            <a:spLocks noChangeArrowheads="1"/>
          </p:cNvSpPr>
          <p:nvPr/>
        </p:nvSpPr>
        <p:spPr bwMode="auto">
          <a:xfrm>
            <a:off x="9913938" y="4148138"/>
            <a:ext cx="2365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2" name="Rectangle 107">
            <a:extLst>
              <a:ext uri="{FF2B5EF4-FFF2-40B4-BE49-F238E27FC236}">
                <a16:creationId xmlns:a16="http://schemas.microsoft.com/office/drawing/2014/main" id="{1908F115-DFA7-4827-84BE-7A96A0B60CAA}"/>
              </a:ext>
            </a:extLst>
          </p:cNvPr>
          <p:cNvSpPr>
            <a:spLocks noChangeArrowheads="1"/>
          </p:cNvSpPr>
          <p:nvPr/>
        </p:nvSpPr>
        <p:spPr bwMode="auto">
          <a:xfrm>
            <a:off x="9839326" y="4433888"/>
            <a:ext cx="1984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3" name="Rectangle 108">
            <a:extLst>
              <a:ext uri="{FF2B5EF4-FFF2-40B4-BE49-F238E27FC236}">
                <a16:creationId xmlns:a16="http://schemas.microsoft.com/office/drawing/2014/main" id="{AAEE4F50-8E0E-4689-A629-CF499B8EB70F}"/>
              </a:ext>
            </a:extLst>
          </p:cNvPr>
          <p:cNvSpPr>
            <a:spLocks noChangeArrowheads="1"/>
          </p:cNvSpPr>
          <p:nvPr/>
        </p:nvSpPr>
        <p:spPr bwMode="auto">
          <a:xfrm>
            <a:off x="9913938" y="4433888"/>
            <a:ext cx="24606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4" name="Freeform 109">
            <a:extLst>
              <a:ext uri="{FF2B5EF4-FFF2-40B4-BE49-F238E27FC236}">
                <a16:creationId xmlns:a16="http://schemas.microsoft.com/office/drawing/2014/main" id="{B165143B-5CFB-4C42-A3A5-0FEF1684EE08}"/>
              </a:ext>
            </a:extLst>
          </p:cNvPr>
          <p:cNvSpPr>
            <a:spLocks/>
          </p:cNvSpPr>
          <p:nvPr/>
        </p:nvSpPr>
        <p:spPr bwMode="auto">
          <a:xfrm>
            <a:off x="9834563" y="4673600"/>
            <a:ext cx="188913" cy="9525"/>
          </a:xfrm>
          <a:custGeom>
            <a:avLst/>
            <a:gdLst>
              <a:gd name="T0" fmla="*/ 0 w 119"/>
              <a:gd name="T1" fmla="*/ 0 h 6"/>
              <a:gd name="T2" fmla="*/ 60 w 119"/>
              <a:gd name="T3" fmla="*/ 0 h 6"/>
              <a:gd name="T4" fmla="*/ 119 w 119"/>
              <a:gd name="T5" fmla="*/ 0 h 6"/>
              <a:gd name="T6" fmla="*/ 119 w 119"/>
              <a:gd name="T7" fmla="*/ 6 h 6"/>
              <a:gd name="T8" fmla="*/ 60 w 119"/>
              <a:gd name="T9" fmla="*/ 6 h 6"/>
              <a:gd name="T10" fmla="*/ 0 w 119"/>
              <a:gd name="T11" fmla="*/ 6 h 6"/>
              <a:gd name="T12" fmla="*/ 0 w 11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19" h="6">
                <a:moveTo>
                  <a:pt x="0" y="0"/>
                </a:moveTo>
                <a:lnTo>
                  <a:pt x="60" y="0"/>
                </a:lnTo>
                <a:lnTo>
                  <a:pt x="119" y="0"/>
                </a:lnTo>
                <a:lnTo>
                  <a:pt x="119" y="6"/>
                </a:lnTo>
                <a:lnTo>
                  <a:pt x="60" y="6"/>
                </a:lnTo>
                <a:lnTo>
                  <a:pt x="0"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10">
            <a:extLst>
              <a:ext uri="{FF2B5EF4-FFF2-40B4-BE49-F238E27FC236}">
                <a16:creationId xmlns:a16="http://schemas.microsoft.com/office/drawing/2014/main" id="{69B50EC8-BB21-4245-92E2-14056AFC9859}"/>
              </a:ext>
            </a:extLst>
          </p:cNvPr>
          <p:cNvSpPr>
            <a:spLocks noChangeArrowheads="1"/>
          </p:cNvSpPr>
          <p:nvPr/>
        </p:nvSpPr>
        <p:spPr bwMode="auto">
          <a:xfrm>
            <a:off x="9923463" y="4716463"/>
            <a:ext cx="22701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rbel" panose="020B0503020204020204" pitchFamily="34" charset="0"/>
              </a:rPr>
              <a:t>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6" name="Rectangle 111">
            <a:extLst>
              <a:ext uri="{FF2B5EF4-FFF2-40B4-BE49-F238E27FC236}">
                <a16:creationId xmlns:a16="http://schemas.microsoft.com/office/drawing/2014/main" id="{5DC78D3E-483B-426F-B965-7F6AB0BAC7B2}"/>
              </a:ext>
            </a:extLst>
          </p:cNvPr>
          <p:cNvSpPr>
            <a:spLocks noChangeArrowheads="1"/>
          </p:cNvSpPr>
          <p:nvPr/>
        </p:nvSpPr>
        <p:spPr bwMode="auto">
          <a:xfrm>
            <a:off x="3375025" y="5092700"/>
            <a:ext cx="143986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000000"/>
                </a:solidFill>
                <a:effectLst/>
                <a:latin typeface="Corbel" panose="020B0503020204020204" pitchFamily="34" charset="0"/>
              </a:rPr>
              <a:t>Total Waste: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7" name="Rectangle 112">
            <a:extLst>
              <a:ext uri="{FF2B5EF4-FFF2-40B4-BE49-F238E27FC236}">
                <a16:creationId xmlns:a16="http://schemas.microsoft.com/office/drawing/2014/main" id="{DE410C85-4F47-4254-8D55-145B52CF2165}"/>
              </a:ext>
            </a:extLst>
          </p:cNvPr>
          <p:cNvSpPr>
            <a:spLocks noChangeArrowheads="1"/>
          </p:cNvSpPr>
          <p:nvPr/>
        </p:nvSpPr>
        <p:spPr bwMode="auto">
          <a:xfrm>
            <a:off x="4865688" y="5092700"/>
            <a:ext cx="371897"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000000"/>
                </a:solidFill>
                <a:effectLst/>
                <a:latin typeface="Corbel" panose="020B0503020204020204" pitchFamily="34" charset="0"/>
              </a:rPr>
              <a:t>385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8" name="Rectangle 113">
            <a:extLst>
              <a:ext uri="{FF2B5EF4-FFF2-40B4-BE49-F238E27FC236}">
                <a16:creationId xmlns:a16="http://schemas.microsoft.com/office/drawing/2014/main" id="{37043399-9C2A-4C16-BA0F-56C63EC462A2}"/>
              </a:ext>
            </a:extLst>
          </p:cNvPr>
          <p:cNvSpPr>
            <a:spLocks noChangeArrowheads="1"/>
          </p:cNvSpPr>
          <p:nvPr/>
        </p:nvSpPr>
        <p:spPr bwMode="auto">
          <a:xfrm>
            <a:off x="5800725" y="5092700"/>
            <a:ext cx="143986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a:ln>
                  <a:noFill/>
                </a:ln>
                <a:solidFill>
                  <a:srgbClr val="000000"/>
                </a:solidFill>
                <a:effectLst/>
                <a:latin typeface="Corbel" panose="020B0503020204020204" pitchFamily="34" charset="0"/>
              </a:rPr>
              <a:t>Total Waste: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9" name="Rectangle 114">
            <a:extLst>
              <a:ext uri="{FF2B5EF4-FFF2-40B4-BE49-F238E27FC236}">
                <a16:creationId xmlns:a16="http://schemas.microsoft.com/office/drawing/2014/main" id="{99EF94DB-6E6F-4360-918B-9A018F2F975D}"/>
              </a:ext>
            </a:extLst>
          </p:cNvPr>
          <p:cNvSpPr>
            <a:spLocks noChangeArrowheads="1"/>
          </p:cNvSpPr>
          <p:nvPr/>
        </p:nvSpPr>
        <p:spPr bwMode="auto">
          <a:xfrm>
            <a:off x="7273926" y="5092700"/>
            <a:ext cx="5016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000000"/>
                </a:solidFill>
                <a:effectLst/>
                <a:latin typeface="Corbel" panose="020B0503020204020204" pitchFamily="34" charset="0"/>
              </a:rPr>
              <a:t>129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0" name="Rectangle 115">
            <a:extLst>
              <a:ext uri="{FF2B5EF4-FFF2-40B4-BE49-F238E27FC236}">
                <a16:creationId xmlns:a16="http://schemas.microsoft.com/office/drawing/2014/main" id="{3CFD7648-91CD-49D3-8A08-C84D4E7971B0}"/>
              </a:ext>
            </a:extLst>
          </p:cNvPr>
          <p:cNvSpPr>
            <a:spLocks noChangeArrowheads="1"/>
          </p:cNvSpPr>
          <p:nvPr/>
        </p:nvSpPr>
        <p:spPr bwMode="auto">
          <a:xfrm>
            <a:off x="8197851" y="5092700"/>
            <a:ext cx="143986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000000"/>
                </a:solidFill>
                <a:effectLst/>
                <a:latin typeface="Corbel" panose="020B0503020204020204" pitchFamily="34" charset="0"/>
              </a:rPr>
              <a:t>Total Waste: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1" name="Rectangle 116">
            <a:extLst>
              <a:ext uri="{FF2B5EF4-FFF2-40B4-BE49-F238E27FC236}">
                <a16:creationId xmlns:a16="http://schemas.microsoft.com/office/drawing/2014/main" id="{6179ABE0-5BEF-4F74-A06E-96C521AB4CD5}"/>
              </a:ext>
            </a:extLst>
          </p:cNvPr>
          <p:cNvSpPr>
            <a:spLocks noChangeArrowheads="1"/>
          </p:cNvSpPr>
          <p:nvPr/>
        </p:nvSpPr>
        <p:spPr bwMode="auto">
          <a:xfrm>
            <a:off x="9904413" y="5092700"/>
            <a:ext cx="26511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000000"/>
                </a:solidFill>
                <a:effectLst/>
                <a:latin typeface="Corbel" panose="020B0503020204020204" pitchFamily="34" charset="0"/>
              </a:rPr>
              <a:t>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20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fade">
                                      <p:cBhvr>
                                        <p:cTn id="42" dur="500"/>
                                        <p:tgtEl>
                                          <p:spTgt spid="8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7"/>
                                        </p:tgtEl>
                                        <p:attrNameLst>
                                          <p:attrName>style.visibility</p:attrName>
                                        </p:attrNameLst>
                                      </p:cBhvr>
                                      <p:to>
                                        <p:strVal val="visible"/>
                                      </p:to>
                                    </p:set>
                                    <p:animEffect transition="in" filter="fade">
                                      <p:cBhvr>
                                        <p:cTn id="45" dur="500"/>
                                        <p:tgtEl>
                                          <p:spTgt spid="8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9"/>
                                        </p:tgtEl>
                                        <p:attrNameLst>
                                          <p:attrName>style.visibility</p:attrName>
                                        </p:attrNameLst>
                                      </p:cBhvr>
                                      <p:to>
                                        <p:strVal val="visible"/>
                                      </p:to>
                                    </p:set>
                                    <p:animEffect transition="in" filter="fade">
                                      <p:cBhvr>
                                        <p:cTn id="53" dur="500"/>
                                        <p:tgtEl>
                                          <p:spTgt spid="8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8"/>
                                        </p:tgtEl>
                                        <p:attrNameLst>
                                          <p:attrName>style.visibility</p:attrName>
                                        </p:attrNameLst>
                                      </p:cBhvr>
                                      <p:to>
                                        <p:strVal val="visible"/>
                                      </p:to>
                                    </p:set>
                                    <p:animEffect transition="in" filter="fade">
                                      <p:cBhvr>
                                        <p:cTn id="58" dur="500"/>
                                        <p:tgtEl>
                                          <p:spTgt spid="8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fade">
                                      <p:cBhvr>
                                        <p:cTn id="63" dur="500"/>
                                        <p:tgtEl>
                                          <p:spTgt spid="8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fade">
                                      <p:cBhvr>
                                        <p:cTn id="66" dur="500"/>
                                        <p:tgtEl>
                                          <p:spTgt spid="8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fade">
                                      <p:cBhvr>
                                        <p:cTn id="69" dur="500"/>
                                        <p:tgtEl>
                                          <p:spTgt spid="8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fade">
                                      <p:cBhvr>
                                        <p:cTn id="72" dur="500"/>
                                        <p:tgtEl>
                                          <p:spTgt spid="9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7"/>
                                        </p:tgtEl>
                                        <p:attrNameLst>
                                          <p:attrName>style.visibility</p:attrName>
                                        </p:attrNameLst>
                                      </p:cBhvr>
                                      <p:to>
                                        <p:strVal val="visible"/>
                                      </p:to>
                                    </p:set>
                                    <p:animEffect transition="in" filter="fade">
                                      <p:cBhvr>
                                        <p:cTn id="77" dur="500"/>
                                        <p:tgtEl>
                                          <p:spTgt spid="11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16"/>
                                        </p:tgtEl>
                                        <p:attrNameLst>
                                          <p:attrName>style.visibility</p:attrName>
                                        </p:attrNameLst>
                                      </p:cBhvr>
                                      <p:to>
                                        <p:strVal val="visible"/>
                                      </p:to>
                                    </p:set>
                                    <p:animEffect transition="in" filter="fade">
                                      <p:cBhvr>
                                        <p:cTn id="80" dur="500"/>
                                        <p:tgtEl>
                                          <p:spTgt spid="11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fade">
                                      <p:cBhvr>
                                        <p:cTn id="85" dur="500"/>
                                        <p:tgtEl>
                                          <p:spTgt spid="5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fade">
                                      <p:cBhvr>
                                        <p:cTn id="88" dur="500"/>
                                        <p:tgtEl>
                                          <p:spTgt spid="6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67"/>
                                        </p:tgtEl>
                                        <p:attrNameLst>
                                          <p:attrName>style.visibility</p:attrName>
                                        </p:attrNameLst>
                                      </p:cBhvr>
                                      <p:to>
                                        <p:strVal val="visible"/>
                                      </p:to>
                                    </p:set>
                                    <p:animEffect transition="in" filter="fade">
                                      <p:cBhvr>
                                        <p:cTn id="93" dur="500"/>
                                        <p:tgtEl>
                                          <p:spTgt spid="6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fade">
                                      <p:cBhvr>
                                        <p:cTn id="96" dur="500"/>
                                        <p:tgtEl>
                                          <p:spTgt spid="6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fade">
                                      <p:cBhvr>
                                        <p:cTn id="99" dur="500"/>
                                        <p:tgtEl>
                                          <p:spTgt spid="6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fade">
                                      <p:cBhvr>
                                        <p:cTn id="102" dur="500"/>
                                        <p:tgtEl>
                                          <p:spTgt spid="6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fade">
                                      <p:cBhvr>
                                        <p:cTn id="105" dur="500"/>
                                        <p:tgtEl>
                                          <p:spTgt spid="59"/>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69"/>
                                        </p:tgtEl>
                                        <p:attrNameLst>
                                          <p:attrName>style.visibility</p:attrName>
                                        </p:attrNameLst>
                                      </p:cBhvr>
                                      <p:to>
                                        <p:strVal val="visible"/>
                                      </p:to>
                                    </p:set>
                                    <p:animEffect transition="in" filter="fade">
                                      <p:cBhvr>
                                        <p:cTn id="110" dur="500"/>
                                        <p:tgtEl>
                                          <p:spTgt spid="6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500"/>
                                        <p:tgtEl>
                                          <p:spTgt spid="6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fade">
                                      <p:cBhvr>
                                        <p:cTn id="116" dur="500"/>
                                        <p:tgtEl>
                                          <p:spTgt spid="6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fade">
                                      <p:cBhvr>
                                        <p:cTn id="119" dur="500"/>
                                        <p:tgtEl>
                                          <p:spTgt spid="62"/>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99"/>
                                        </p:tgtEl>
                                        <p:attrNameLst>
                                          <p:attrName>style.visibility</p:attrName>
                                        </p:attrNameLst>
                                      </p:cBhvr>
                                      <p:to>
                                        <p:strVal val="visible"/>
                                      </p:to>
                                    </p:set>
                                    <p:animEffect transition="in" filter="fade">
                                      <p:cBhvr>
                                        <p:cTn id="124" dur="500"/>
                                        <p:tgtEl>
                                          <p:spTgt spid="99"/>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92"/>
                                        </p:tgtEl>
                                        <p:attrNameLst>
                                          <p:attrName>style.visibility</p:attrName>
                                        </p:attrNameLst>
                                      </p:cBhvr>
                                      <p:to>
                                        <p:strVal val="visible"/>
                                      </p:to>
                                    </p:set>
                                    <p:animEffect transition="in" filter="fade">
                                      <p:cBhvr>
                                        <p:cTn id="127" dur="500"/>
                                        <p:tgtEl>
                                          <p:spTgt spid="9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101"/>
                                        </p:tgtEl>
                                        <p:attrNameLst>
                                          <p:attrName>style.visibility</p:attrName>
                                        </p:attrNameLst>
                                      </p:cBhvr>
                                      <p:to>
                                        <p:strVal val="visible"/>
                                      </p:to>
                                    </p:set>
                                    <p:animEffect transition="in" filter="fade">
                                      <p:cBhvr>
                                        <p:cTn id="132" dur="500"/>
                                        <p:tgtEl>
                                          <p:spTgt spid="10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00"/>
                                        </p:tgtEl>
                                        <p:attrNameLst>
                                          <p:attrName>style.visibility</p:attrName>
                                        </p:attrNameLst>
                                      </p:cBhvr>
                                      <p:to>
                                        <p:strVal val="visible"/>
                                      </p:to>
                                    </p:set>
                                    <p:animEffect transition="in" filter="fade">
                                      <p:cBhvr>
                                        <p:cTn id="135" dur="500"/>
                                        <p:tgtEl>
                                          <p:spTgt spid="100"/>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4"/>
                                        </p:tgtEl>
                                        <p:attrNameLst>
                                          <p:attrName>style.visibility</p:attrName>
                                        </p:attrNameLst>
                                      </p:cBhvr>
                                      <p:to>
                                        <p:strVal val="visible"/>
                                      </p:to>
                                    </p:set>
                                    <p:animEffect transition="in" filter="fade">
                                      <p:cBhvr>
                                        <p:cTn id="138" dur="500"/>
                                        <p:tgtEl>
                                          <p:spTgt spid="94"/>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5"/>
                                        </p:tgtEl>
                                        <p:attrNameLst>
                                          <p:attrName>style.visibility</p:attrName>
                                        </p:attrNameLst>
                                      </p:cBhvr>
                                      <p:to>
                                        <p:strVal val="visible"/>
                                      </p:to>
                                    </p:set>
                                    <p:animEffect transition="in" filter="fade">
                                      <p:cBhvr>
                                        <p:cTn id="141" dur="500"/>
                                        <p:tgtEl>
                                          <p:spTgt spid="9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fade">
                                      <p:cBhvr>
                                        <p:cTn id="144" dur="500"/>
                                        <p:tgtEl>
                                          <p:spTgt spid="93"/>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03"/>
                                        </p:tgtEl>
                                        <p:attrNameLst>
                                          <p:attrName>style.visibility</p:attrName>
                                        </p:attrNameLst>
                                      </p:cBhvr>
                                      <p:to>
                                        <p:strVal val="visible"/>
                                      </p:to>
                                    </p:set>
                                    <p:animEffect transition="in" filter="fade">
                                      <p:cBhvr>
                                        <p:cTn id="149" dur="500"/>
                                        <p:tgtEl>
                                          <p:spTgt spid="10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98"/>
                                        </p:tgtEl>
                                        <p:attrNameLst>
                                          <p:attrName>style.visibility</p:attrName>
                                        </p:attrNameLst>
                                      </p:cBhvr>
                                      <p:to>
                                        <p:strVal val="visible"/>
                                      </p:to>
                                    </p:set>
                                    <p:animEffect transition="in" filter="fade">
                                      <p:cBhvr>
                                        <p:cTn id="152" dur="500"/>
                                        <p:tgtEl>
                                          <p:spTgt spid="98"/>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fade">
                                      <p:cBhvr>
                                        <p:cTn id="155" dur="500"/>
                                        <p:tgtEl>
                                          <p:spTgt spid="9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96"/>
                                        </p:tgtEl>
                                        <p:attrNameLst>
                                          <p:attrName>style.visibility</p:attrName>
                                        </p:attrNameLst>
                                      </p:cBhvr>
                                      <p:to>
                                        <p:strVal val="visible"/>
                                      </p:to>
                                    </p:set>
                                    <p:animEffect transition="in" filter="fade">
                                      <p:cBhvr>
                                        <p:cTn id="158" dur="500"/>
                                        <p:tgtEl>
                                          <p:spTgt spid="9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19"/>
                                        </p:tgtEl>
                                        <p:attrNameLst>
                                          <p:attrName>style.visibility</p:attrName>
                                        </p:attrNameLst>
                                      </p:cBhvr>
                                      <p:to>
                                        <p:strVal val="visible"/>
                                      </p:to>
                                    </p:set>
                                    <p:animEffect transition="in" filter="fade">
                                      <p:cBhvr>
                                        <p:cTn id="163" dur="500"/>
                                        <p:tgtEl>
                                          <p:spTgt spid="119"/>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18"/>
                                        </p:tgtEl>
                                        <p:attrNameLst>
                                          <p:attrName>style.visibility</p:attrName>
                                        </p:attrNameLst>
                                      </p:cBhvr>
                                      <p:to>
                                        <p:strVal val="visible"/>
                                      </p:to>
                                    </p:set>
                                    <p:animEffect transition="in" filter="fade">
                                      <p:cBhvr>
                                        <p:cTn id="166" dur="500"/>
                                        <p:tgtEl>
                                          <p:spTgt spid="118"/>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fade">
                                      <p:cBhvr>
                                        <p:cTn id="171" dur="500"/>
                                        <p:tgtEl>
                                          <p:spTgt spid="77"/>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36"/>
                                        </p:tgtEl>
                                        <p:attrNameLst>
                                          <p:attrName>style.visibility</p:attrName>
                                        </p:attrNameLst>
                                      </p:cBhvr>
                                      <p:to>
                                        <p:strVal val="visible"/>
                                      </p:to>
                                    </p:set>
                                    <p:animEffect transition="in" filter="fade">
                                      <p:cBhvr>
                                        <p:cTn id="174" dur="500"/>
                                        <p:tgtEl>
                                          <p:spTgt spid="36"/>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0"/>
                                        </p:tgtEl>
                                        <p:attrNameLst>
                                          <p:attrName>style.visibility</p:attrName>
                                        </p:attrNameLst>
                                      </p:cBhvr>
                                      <p:to>
                                        <p:strVal val="visible"/>
                                      </p:to>
                                    </p:set>
                                    <p:animEffect transition="in" filter="fade">
                                      <p:cBhvr>
                                        <p:cTn id="177" dur="500"/>
                                        <p:tgtEl>
                                          <p:spTgt spid="70"/>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72"/>
                                        </p:tgtEl>
                                        <p:attrNameLst>
                                          <p:attrName>style.visibility</p:attrName>
                                        </p:attrNameLst>
                                      </p:cBhvr>
                                      <p:to>
                                        <p:strVal val="visible"/>
                                      </p:to>
                                    </p:set>
                                    <p:animEffect transition="in" filter="fade">
                                      <p:cBhvr>
                                        <p:cTn id="182" dur="500"/>
                                        <p:tgtEl>
                                          <p:spTgt spid="72"/>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73"/>
                                        </p:tgtEl>
                                        <p:attrNameLst>
                                          <p:attrName>style.visibility</p:attrName>
                                        </p:attrNameLst>
                                      </p:cBhvr>
                                      <p:to>
                                        <p:strVal val="visible"/>
                                      </p:to>
                                    </p:set>
                                    <p:animEffect transition="in" filter="fade">
                                      <p:cBhvr>
                                        <p:cTn id="185" dur="500"/>
                                        <p:tgtEl>
                                          <p:spTgt spid="73"/>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71"/>
                                        </p:tgtEl>
                                        <p:attrNameLst>
                                          <p:attrName>style.visibility</p:attrName>
                                        </p:attrNameLst>
                                      </p:cBhvr>
                                      <p:to>
                                        <p:strVal val="visible"/>
                                      </p:to>
                                    </p:set>
                                    <p:animEffect transition="in" filter="fade">
                                      <p:cBhvr>
                                        <p:cTn id="188" dur="500"/>
                                        <p:tgtEl>
                                          <p:spTgt spid="71"/>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79"/>
                                        </p:tgtEl>
                                        <p:attrNameLst>
                                          <p:attrName>style.visibility</p:attrName>
                                        </p:attrNameLst>
                                      </p:cBhvr>
                                      <p:to>
                                        <p:strVal val="visible"/>
                                      </p:to>
                                    </p:set>
                                    <p:animEffect transition="in" filter="fade">
                                      <p:cBhvr>
                                        <p:cTn id="191" dur="500"/>
                                        <p:tgtEl>
                                          <p:spTgt spid="79"/>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78"/>
                                        </p:tgtEl>
                                        <p:attrNameLst>
                                          <p:attrName>style.visibility</p:attrName>
                                        </p:attrNameLst>
                                      </p:cBhvr>
                                      <p:to>
                                        <p:strVal val="visible"/>
                                      </p:to>
                                    </p:set>
                                    <p:animEffect transition="in" filter="fade">
                                      <p:cBhvr>
                                        <p:cTn id="194" dur="500"/>
                                        <p:tgtEl>
                                          <p:spTgt spid="78"/>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grpId="0" nodeType="clickEffect">
                                  <p:stCondLst>
                                    <p:cond delay="0"/>
                                  </p:stCondLst>
                                  <p:childTnLst>
                                    <p:set>
                                      <p:cBhvr>
                                        <p:cTn id="198" dur="1" fill="hold">
                                          <p:stCondLst>
                                            <p:cond delay="0"/>
                                          </p:stCondLst>
                                        </p:cTn>
                                        <p:tgtEl>
                                          <p:spTgt spid="81"/>
                                        </p:tgtEl>
                                        <p:attrNameLst>
                                          <p:attrName>style.visibility</p:attrName>
                                        </p:attrNameLst>
                                      </p:cBhvr>
                                      <p:to>
                                        <p:strVal val="visible"/>
                                      </p:to>
                                    </p:set>
                                    <p:animEffect transition="in" filter="fade">
                                      <p:cBhvr>
                                        <p:cTn id="199" dur="500"/>
                                        <p:tgtEl>
                                          <p:spTgt spid="81"/>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76"/>
                                        </p:tgtEl>
                                        <p:attrNameLst>
                                          <p:attrName>style.visibility</p:attrName>
                                        </p:attrNameLst>
                                      </p:cBhvr>
                                      <p:to>
                                        <p:strVal val="visible"/>
                                      </p:to>
                                    </p:set>
                                    <p:animEffect transition="in" filter="fade">
                                      <p:cBhvr>
                                        <p:cTn id="202" dur="500"/>
                                        <p:tgtEl>
                                          <p:spTgt spid="76"/>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75"/>
                                        </p:tgtEl>
                                        <p:attrNameLst>
                                          <p:attrName>style.visibility</p:attrName>
                                        </p:attrNameLst>
                                      </p:cBhvr>
                                      <p:to>
                                        <p:strVal val="visible"/>
                                      </p:to>
                                    </p:set>
                                    <p:animEffect transition="in" filter="fade">
                                      <p:cBhvr>
                                        <p:cTn id="205" dur="500"/>
                                        <p:tgtEl>
                                          <p:spTgt spid="75"/>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4"/>
                                        </p:tgtEl>
                                        <p:attrNameLst>
                                          <p:attrName>style.visibility</p:attrName>
                                        </p:attrNameLst>
                                      </p:cBhvr>
                                      <p:to>
                                        <p:strVal val="visible"/>
                                      </p:to>
                                    </p:set>
                                    <p:animEffect transition="in" filter="fade">
                                      <p:cBhvr>
                                        <p:cTn id="208" dur="500"/>
                                        <p:tgtEl>
                                          <p:spTgt spid="74"/>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111"/>
                                        </p:tgtEl>
                                        <p:attrNameLst>
                                          <p:attrName>style.visibility</p:attrName>
                                        </p:attrNameLst>
                                      </p:cBhvr>
                                      <p:to>
                                        <p:strVal val="visible"/>
                                      </p:to>
                                    </p:set>
                                    <p:animEffect transition="in" filter="fade">
                                      <p:cBhvr>
                                        <p:cTn id="213" dur="500"/>
                                        <p:tgtEl>
                                          <p:spTgt spid="111"/>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104"/>
                                        </p:tgtEl>
                                        <p:attrNameLst>
                                          <p:attrName>style.visibility</p:attrName>
                                        </p:attrNameLst>
                                      </p:cBhvr>
                                      <p:to>
                                        <p:strVal val="visible"/>
                                      </p:to>
                                    </p:set>
                                    <p:animEffect transition="in" filter="fade">
                                      <p:cBhvr>
                                        <p:cTn id="216" dur="500"/>
                                        <p:tgtEl>
                                          <p:spTgt spid="104"/>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0" nodeType="clickEffect">
                                  <p:stCondLst>
                                    <p:cond delay="0"/>
                                  </p:stCondLst>
                                  <p:childTnLst>
                                    <p:set>
                                      <p:cBhvr>
                                        <p:cTn id="220" dur="1" fill="hold">
                                          <p:stCondLst>
                                            <p:cond delay="0"/>
                                          </p:stCondLst>
                                        </p:cTn>
                                        <p:tgtEl>
                                          <p:spTgt spid="113"/>
                                        </p:tgtEl>
                                        <p:attrNameLst>
                                          <p:attrName>style.visibility</p:attrName>
                                        </p:attrNameLst>
                                      </p:cBhvr>
                                      <p:to>
                                        <p:strVal val="visible"/>
                                      </p:to>
                                    </p:set>
                                    <p:animEffect transition="in" filter="fade">
                                      <p:cBhvr>
                                        <p:cTn id="221" dur="500"/>
                                        <p:tgtEl>
                                          <p:spTgt spid="113"/>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112"/>
                                        </p:tgtEl>
                                        <p:attrNameLst>
                                          <p:attrName>style.visibility</p:attrName>
                                        </p:attrNameLst>
                                      </p:cBhvr>
                                      <p:to>
                                        <p:strVal val="visible"/>
                                      </p:to>
                                    </p:set>
                                    <p:animEffect transition="in" filter="fade">
                                      <p:cBhvr>
                                        <p:cTn id="224" dur="500"/>
                                        <p:tgtEl>
                                          <p:spTgt spid="112"/>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105"/>
                                        </p:tgtEl>
                                        <p:attrNameLst>
                                          <p:attrName>style.visibility</p:attrName>
                                        </p:attrNameLst>
                                      </p:cBhvr>
                                      <p:to>
                                        <p:strVal val="visible"/>
                                      </p:to>
                                    </p:set>
                                    <p:animEffect transition="in" filter="fade">
                                      <p:cBhvr>
                                        <p:cTn id="227" dur="500"/>
                                        <p:tgtEl>
                                          <p:spTgt spid="105"/>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06"/>
                                        </p:tgtEl>
                                        <p:attrNameLst>
                                          <p:attrName>style.visibility</p:attrName>
                                        </p:attrNameLst>
                                      </p:cBhvr>
                                      <p:to>
                                        <p:strVal val="visible"/>
                                      </p:to>
                                    </p:set>
                                    <p:animEffect transition="in" filter="fade">
                                      <p:cBhvr>
                                        <p:cTn id="230" dur="500"/>
                                        <p:tgtEl>
                                          <p:spTgt spid="106"/>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107"/>
                                        </p:tgtEl>
                                        <p:attrNameLst>
                                          <p:attrName>style.visibility</p:attrName>
                                        </p:attrNameLst>
                                      </p:cBhvr>
                                      <p:to>
                                        <p:strVal val="visible"/>
                                      </p:to>
                                    </p:set>
                                    <p:animEffect transition="in" filter="fade">
                                      <p:cBhvr>
                                        <p:cTn id="233" dur="500"/>
                                        <p:tgtEl>
                                          <p:spTgt spid="107"/>
                                        </p:tgtEl>
                                      </p:cBhvr>
                                    </p:animEffec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grpId="0" nodeType="clickEffect">
                                  <p:stCondLst>
                                    <p:cond delay="0"/>
                                  </p:stCondLst>
                                  <p:childTnLst>
                                    <p:set>
                                      <p:cBhvr>
                                        <p:cTn id="237" dur="1" fill="hold">
                                          <p:stCondLst>
                                            <p:cond delay="0"/>
                                          </p:stCondLst>
                                        </p:cTn>
                                        <p:tgtEl>
                                          <p:spTgt spid="115"/>
                                        </p:tgtEl>
                                        <p:attrNameLst>
                                          <p:attrName>style.visibility</p:attrName>
                                        </p:attrNameLst>
                                      </p:cBhvr>
                                      <p:to>
                                        <p:strVal val="visible"/>
                                      </p:to>
                                    </p:set>
                                    <p:animEffect transition="in" filter="fade">
                                      <p:cBhvr>
                                        <p:cTn id="238" dur="500"/>
                                        <p:tgtEl>
                                          <p:spTgt spid="115"/>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10"/>
                                        </p:tgtEl>
                                        <p:attrNameLst>
                                          <p:attrName>style.visibility</p:attrName>
                                        </p:attrNameLst>
                                      </p:cBhvr>
                                      <p:to>
                                        <p:strVal val="visible"/>
                                      </p:to>
                                    </p:set>
                                    <p:animEffect transition="in" filter="fade">
                                      <p:cBhvr>
                                        <p:cTn id="241" dur="500"/>
                                        <p:tgtEl>
                                          <p:spTgt spid="110"/>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09"/>
                                        </p:tgtEl>
                                        <p:attrNameLst>
                                          <p:attrName>style.visibility</p:attrName>
                                        </p:attrNameLst>
                                      </p:cBhvr>
                                      <p:to>
                                        <p:strVal val="visible"/>
                                      </p:to>
                                    </p:set>
                                    <p:animEffect transition="in" filter="fade">
                                      <p:cBhvr>
                                        <p:cTn id="244" dur="500"/>
                                        <p:tgtEl>
                                          <p:spTgt spid="109"/>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08"/>
                                        </p:tgtEl>
                                        <p:attrNameLst>
                                          <p:attrName>style.visibility</p:attrName>
                                        </p:attrNameLst>
                                      </p:cBhvr>
                                      <p:to>
                                        <p:strVal val="visible"/>
                                      </p:to>
                                    </p:set>
                                    <p:animEffect transition="in" filter="fade">
                                      <p:cBhvr>
                                        <p:cTn id="247" dur="500"/>
                                        <p:tgtEl>
                                          <p:spTgt spid="108"/>
                                        </p:tgtEl>
                                      </p:cBhvr>
                                    </p:animEffect>
                                  </p:childTnLst>
                                </p:cTn>
                              </p:par>
                            </p:childTnLst>
                          </p:cTn>
                        </p:par>
                      </p:childTnLst>
                    </p:cTn>
                  </p:par>
                  <p:par>
                    <p:cTn id="248" fill="hold">
                      <p:stCondLst>
                        <p:cond delay="indefinite"/>
                      </p:stCondLst>
                      <p:childTnLst>
                        <p:par>
                          <p:cTn id="249" fill="hold">
                            <p:stCondLst>
                              <p:cond delay="0"/>
                            </p:stCondLst>
                            <p:childTnLst>
                              <p:par>
                                <p:cTn id="250" presetID="10" presetClass="entr" presetSubtype="0" fill="hold" grpId="0" nodeType="clickEffect">
                                  <p:stCondLst>
                                    <p:cond delay="0"/>
                                  </p:stCondLst>
                                  <p:childTnLst>
                                    <p:set>
                                      <p:cBhvr>
                                        <p:cTn id="251" dur="1" fill="hold">
                                          <p:stCondLst>
                                            <p:cond delay="0"/>
                                          </p:stCondLst>
                                        </p:cTn>
                                        <p:tgtEl>
                                          <p:spTgt spid="121"/>
                                        </p:tgtEl>
                                        <p:attrNameLst>
                                          <p:attrName>style.visibility</p:attrName>
                                        </p:attrNameLst>
                                      </p:cBhvr>
                                      <p:to>
                                        <p:strVal val="visible"/>
                                      </p:to>
                                    </p:set>
                                    <p:animEffect transition="in" filter="fade">
                                      <p:cBhvr>
                                        <p:cTn id="252" dur="500"/>
                                        <p:tgtEl>
                                          <p:spTgt spid="121"/>
                                        </p:tgtEl>
                                      </p:cBhvr>
                                    </p:animEffect>
                                  </p:childTnLst>
                                </p:cTn>
                              </p:par>
                              <p:par>
                                <p:cTn id="253" presetID="10" presetClass="entr" presetSubtype="0" fill="hold" grpId="0" nodeType="withEffect">
                                  <p:stCondLst>
                                    <p:cond delay="0"/>
                                  </p:stCondLst>
                                  <p:childTnLst>
                                    <p:set>
                                      <p:cBhvr>
                                        <p:cTn id="254" dur="1" fill="hold">
                                          <p:stCondLst>
                                            <p:cond delay="0"/>
                                          </p:stCondLst>
                                        </p:cTn>
                                        <p:tgtEl>
                                          <p:spTgt spid="120"/>
                                        </p:tgtEl>
                                        <p:attrNameLst>
                                          <p:attrName>style.visibility</p:attrName>
                                        </p:attrNameLst>
                                      </p:cBhvr>
                                      <p:to>
                                        <p:strVal val="visible"/>
                                      </p:to>
                                    </p:set>
                                    <p:animEffect transition="in" filter="fade">
                                      <p:cBhvr>
                                        <p:cTn id="255"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8" grpId="0"/>
      <p:bldP spid="49" grpId="0"/>
      <p:bldP spid="50" grpId="0"/>
      <p:bldP spid="51" grpId="0"/>
      <p:bldP spid="52" grpId="0"/>
      <p:bldP spid="53" grpId="0"/>
      <p:bldP spid="54" grpId="0"/>
      <p:bldP spid="55" grpId="0"/>
      <p:bldP spid="57" grpId="0"/>
      <p:bldP spid="58" grpId="0"/>
      <p:bldP spid="59" grpId="0"/>
      <p:bldP spid="60" grpId="0"/>
      <p:bldP spid="61" grpId="0"/>
      <p:bldP spid="62" grpId="0"/>
      <p:bldP spid="63" grpId="0"/>
      <p:bldP spid="64" grpId="0"/>
      <p:bldP spid="65" grpId="0"/>
      <p:bldP spid="66" grpId="0"/>
      <p:bldP spid="67" grpId="0"/>
      <p:bldP spid="69" grpId="0"/>
      <p:bldP spid="70" grpId="0"/>
      <p:bldP spid="71" grpId="0"/>
      <p:bldP spid="72" grpId="0"/>
      <p:bldP spid="73" grpId="0"/>
      <p:bldP spid="74" grpId="0"/>
      <p:bldP spid="75" grpId="0"/>
      <p:bldP spid="76" grpId="0"/>
      <p:bldP spid="77" grpId="0"/>
      <p:bldP spid="78" grpId="0"/>
      <p:bldP spid="79" grpId="0"/>
      <p:bldP spid="81" grpId="0"/>
      <p:bldP spid="82" grpId="0"/>
      <p:bldP spid="83" grpId="0"/>
      <p:bldP spid="84" grpId="0"/>
      <p:bldP spid="85" grpId="0"/>
      <p:bldP spid="86" grpId="0"/>
      <p:bldP spid="87" grpId="0"/>
      <p:bldP spid="88" grpId="0"/>
      <p:bldP spid="89" grpId="0"/>
      <p:bldP spid="91" grpId="0"/>
      <p:bldP spid="92" grpId="0"/>
      <p:bldP spid="93" grpId="0"/>
      <p:bldP spid="94" grpId="0"/>
      <p:bldP spid="95" grpId="0"/>
      <p:bldP spid="96" grpId="0"/>
      <p:bldP spid="97" grpId="0"/>
      <p:bldP spid="98" grpId="0"/>
      <p:bldP spid="99" grpId="0"/>
      <p:bldP spid="100" grpId="0"/>
      <p:bldP spid="101" grpId="0"/>
      <p:bldP spid="103" grpId="0"/>
      <p:bldP spid="104" grpId="0"/>
      <p:bldP spid="105" grpId="0"/>
      <p:bldP spid="106" grpId="0"/>
      <p:bldP spid="107" grpId="0"/>
      <p:bldP spid="108" grpId="0"/>
      <p:bldP spid="109" grpId="0"/>
      <p:bldP spid="110" grpId="0"/>
      <p:bldP spid="111" grpId="0"/>
      <p:bldP spid="112" grpId="0"/>
      <p:bldP spid="113" grpId="0"/>
      <p:bldP spid="115" grpId="0"/>
      <p:bldP spid="116" grpId="0"/>
      <p:bldP spid="117" grpId="0"/>
      <p:bldP spid="118" grpId="0"/>
      <p:bldP spid="119" grpId="0"/>
      <p:bldP spid="120" grpId="0"/>
      <p:bldP spid="1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Lots of Waste!</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nchor="t">
            <a:normAutofit/>
          </a:bodyPr>
          <a:lstStyle/>
          <a:p>
            <a:r>
              <a:rPr lang="en-US" b="1" dirty="0"/>
              <a:t>Waste:</a:t>
            </a:r>
          </a:p>
          <a:p>
            <a:pPr lvl="1"/>
            <a:r>
              <a:rPr lang="en-US" dirty="0"/>
              <a:t>Classful subnetting wastes addresses.</a:t>
            </a:r>
          </a:p>
          <a:p>
            <a:pPr lvl="1"/>
            <a:r>
              <a:rPr lang="en-US" dirty="0"/>
              <a:t>If you are using private addresses then you may not be bothered.</a:t>
            </a:r>
          </a:p>
          <a:p>
            <a:pPr lvl="1"/>
            <a:r>
              <a:rPr lang="en-US" dirty="0"/>
              <a:t>Waste of public addresses does matter.</a:t>
            </a:r>
          </a:p>
          <a:p>
            <a:r>
              <a:rPr lang="en-US" b="1" dirty="0"/>
              <a:t>Solutions:</a:t>
            </a:r>
          </a:p>
          <a:p>
            <a:pPr lvl="1"/>
            <a:r>
              <a:rPr lang="en-US" dirty="0"/>
              <a:t>Variable Length Subnet Masking (VLSM)</a:t>
            </a:r>
          </a:p>
          <a:p>
            <a:pPr lvl="1"/>
            <a:r>
              <a:rPr lang="en-US" dirty="0"/>
              <a:t>Create subnets as per specific host requirements.</a:t>
            </a:r>
          </a:p>
          <a:p>
            <a:pPr lvl="1"/>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195913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A43A-3F5F-43E8-BEE5-3410751FEBD5}"/>
              </a:ext>
            </a:extLst>
          </p:cNvPr>
          <p:cNvSpPr>
            <a:spLocks noGrp="1"/>
          </p:cNvSpPr>
          <p:nvPr>
            <p:ph type="ctrTitle"/>
          </p:nvPr>
        </p:nvSpPr>
        <p:spPr/>
        <p:txBody>
          <a:bodyPr/>
          <a:lstStyle/>
          <a:p>
            <a:r>
              <a:rPr lang="en-US" dirty="0"/>
              <a:t>Network Layer:</a:t>
            </a:r>
            <a:br>
              <a:rPr lang="en-US" dirty="0"/>
            </a:br>
            <a:r>
              <a:rPr lang="en-US" dirty="0"/>
              <a:t>Subnetting</a:t>
            </a:r>
          </a:p>
        </p:txBody>
      </p:sp>
      <p:sp>
        <p:nvSpPr>
          <p:cNvPr id="3" name="Subtitle 2">
            <a:extLst>
              <a:ext uri="{FF2B5EF4-FFF2-40B4-BE49-F238E27FC236}">
                <a16:creationId xmlns:a16="http://schemas.microsoft.com/office/drawing/2014/main" id="{082AB873-690E-4A75-BC33-FCED2A0B4C5B}"/>
              </a:ext>
            </a:extLst>
          </p:cNvPr>
          <p:cNvSpPr>
            <a:spLocks noGrp="1"/>
          </p:cNvSpPr>
          <p:nvPr>
            <p:ph type="subTitle" idx="1"/>
          </p:nvPr>
        </p:nvSpPr>
        <p:spPr/>
        <p:txBody>
          <a:bodyPr/>
          <a:lstStyle/>
          <a:p>
            <a:r>
              <a:rPr lang="en-US" dirty="0"/>
              <a:t>Lecture 10 | Part 3 | CSE421 – Computer Networks</a:t>
            </a:r>
          </a:p>
          <a:p>
            <a:r>
              <a:rPr lang="en-US" dirty="0"/>
              <a:t>Department of Computer Science and Engineering</a:t>
            </a:r>
            <a:br>
              <a:rPr lang="en-US" dirty="0"/>
            </a:br>
            <a:r>
              <a:rPr lang="en-US" dirty="0"/>
              <a:t>School of Data &amp; Science</a:t>
            </a:r>
          </a:p>
        </p:txBody>
      </p:sp>
      <p:pic>
        <p:nvPicPr>
          <p:cNvPr id="5" name="Picture 4">
            <a:extLst>
              <a:ext uri="{FF2B5EF4-FFF2-40B4-BE49-F238E27FC236}">
                <a16:creationId xmlns:a16="http://schemas.microsoft.com/office/drawing/2014/main" id="{01D4885E-7D8C-4D12-A892-1DF776D71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333" y="217086"/>
            <a:ext cx="1639334" cy="1504089"/>
          </a:xfrm>
          <a:prstGeom prst="rect">
            <a:avLst/>
          </a:prstGeom>
        </p:spPr>
      </p:pic>
    </p:spTree>
    <p:extLst>
      <p:ext uri="{BB962C8B-B14F-4D97-AF65-F5344CB8AC3E}">
        <p14:creationId xmlns:p14="http://schemas.microsoft.com/office/powerpoint/2010/main" val="457240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VLSM Example 1</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7" name="Picture 6" descr="vlsm05.jpg">
            <a:extLst>
              <a:ext uri="{FF2B5EF4-FFF2-40B4-BE49-F238E27FC236}">
                <a16:creationId xmlns:a16="http://schemas.microsoft.com/office/drawing/2014/main" id="{EEFDB274-49D5-4CAA-9BCA-A01CE03963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1437" y="1155134"/>
            <a:ext cx="4544457" cy="5036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576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CA14A4-3A55-4D5B-A506-C58735CE02F8}"/>
              </a:ext>
            </a:extLst>
          </p:cNvPr>
          <p:cNvPicPr>
            <a:picLocks noChangeAspect="1"/>
          </p:cNvPicPr>
          <p:nvPr/>
        </p:nvPicPr>
        <p:blipFill>
          <a:blip r:embed="rId2"/>
          <a:stretch>
            <a:fillRect/>
          </a:stretch>
        </p:blipFill>
        <p:spPr>
          <a:xfrm>
            <a:off x="1314843" y="1066799"/>
            <a:ext cx="10357645" cy="5118872"/>
          </a:xfrm>
          <a:prstGeom prst="rect">
            <a:avLst/>
          </a:prstGeom>
        </p:spPr>
      </p:pic>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VLSM Example 2</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
        <p:nvSpPr>
          <p:cNvPr id="5" name="TextBox 4">
            <a:extLst>
              <a:ext uri="{FF2B5EF4-FFF2-40B4-BE49-F238E27FC236}">
                <a16:creationId xmlns:a16="http://schemas.microsoft.com/office/drawing/2014/main" id="{30DDA8D9-2102-4C60-A99C-174075188780}"/>
              </a:ext>
            </a:extLst>
          </p:cNvPr>
          <p:cNvSpPr txBox="1"/>
          <p:nvPr/>
        </p:nvSpPr>
        <p:spPr>
          <a:xfrm>
            <a:off x="9056594" y="2729753"/>
            <a:ext cx="869149" cy="369332"/>
          </a:xfrm>
          <a:prstGeom prst="rect">
            <a:avLst/>
          </a:prstGeom>
          <a:noFill/>
        </p:spPr>
        <p:txBody>
          <a:bodyPr wrap="none" rtlCol="0">
            <a:spAutoFit/>
          </a:bodyPr>
          <a:lstStyle/>
          <a:p>
            <a:r>
              <a:rPr lang="en-US" dirty="0"/>
              <a:t>4 LANs</a:t>
            </a:r>
          </a:p>
        </p:txBody>
      </p:sp>
      <p:sp>
        <p:nvSpPr>
          <p:cNvPr id="8" name="TextBox 7">
            <a:extLst>
              <a:ext uri="{FF2B5EF4-FFF2-40B4-BE49-F238E27FC236}">
                <a16:creationId xmlns:a16="http://schemas.microsoft.com/office/drawing/2014/main" id="{F6BDF33D-BE57-4530-A1B6-078C3C5184AD}"/>
              </a:ext>
            </a:extLst>
          </p:cNvPr>
          <p:cNvSpPr txBox="1"/>
          <p:nvPr/>
        </p:nvSpPr>
        <p:spPr>
          <a:xfrm>
            <a:off x="9056593" y="3103140"/>
            <a:ext cx="930576" cy="369332"/>
          </a:xfrm>
          <a:prstGeom prst="rect">
            <a:avLst/>
          </a:prstGeom>
          <a:noFill/>
        </p:spPr>
        <p:txBody>
          <a:bodyPr wrap="none" rtlCol="0">
            <a:spAutoFit/>
          </a:bodyPr>
          <a:lstStyle/>
          <a:p>
            <a:r>
              <a:rPr lang="en-US" dirty="0"/>
              <a:t>3 WANs</a:t>
            </a:r>
          </a:p>
        </p:txBody>
      </p:sp>
      <p:sp>
        <p:nvSpPr>
          <p:cNvPr id="9" name="TextBox 8">
            <a:extLst>
              <a:ext uri="{FF2B5EF4-FFF2-40B4-BE49-F238E27FC236}">
                <a16:creationId xmlns:a16="http://schemas.microsoft.com/office/drawing/2014/main" id="{583AEBF9-0387-4609-B9AF-97D55B8C5993}"/>
              </a:ext>
            </a:extLst>
          </p:cNvPr>
          <p:cNvSpPr txBox="1"/>
          <p:nvPr/>
        </p:nvSpPr>
        <p:spPr>
          <a:xfrm>
            <a:off x="9056593" y="3472472"/>
            <a:ext cx="2097818" cy="369332"/>
          </a:xfrm>
          <a:prstGeom prst="rect">
            <a:avLst/>
          </a:prstGeom>
          <a:noFill/>
        </p:spPr>
        <p:txBody>
          <a:bodyPr wrap="none" rtlCol="0">
            <a:spAutoFit/>
          </a:bodyPr>
          <a:lstStyle/>
          <a:p>
            <a:r>
              <a:rPr lang="en-US" dirty="0"/>
              <a:t>1 Switched Network</a:t>
            </a:r>
          </a:p>
        </p:txBody>
      </p:sp>
    </p:spTree>
    <p:extLst>
      <p:ext uri="{BB962C8B-B14F-4D97-AF65-F5344CB8AC3E}">
        <p14:creationId xmlns:p14="http://schemas.microsoft.com/office/powerpoint/2010/main" val="2535672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A43A-3F5F-43E8-BEE5-3410751FEBD5}"/>
              </a:ext>
            </a:extLst>
          </p:cNvPr>
          <p:cNvSpPr>
            <a:spLocks noGrp="1"/>
          </p:cNvSpPr>
          <p:nvPr>
            <p:ph type="ctrTitle"/>
          </p:nvPr>
        </p:nvSpPr>
        <p:spPr/>
        <p:txBody>
          <a:bodyPr/>
          <a:lstStyle/>
          <a:p>
            <a:r>
              <a:rPr lang="en-US" dirty="0"/>
              <a:t>Network Layer:</a:t>
            </a:r>
            <a:br>
              <a:rPr lang="en-US" dirty="0"/>
            </a:br>
            <a:r>
              <a:rPr lang="en-US" dirty="0"/>
              <a:t>Subnetting</a:t>
            </a:r>
          </a:p>
        </p:txBody>
      </p:sp>
      <p:sp>
        <p:nvSpPr>
          <p:cNvPr id="3" name="Subtitle 2">
            <a:extLst>
              <a:ext uri="{FF2B5EF4-FFF2-40B4-BE49-F238E27FC236}">
                <a16:creationId xmlns:a16="http://schemas.microsoft.com/office/drawing/2014/main" id="{082AB873-690E-4A75-BC33-FCED2A0B4C5B}"/>
              </a:ext>
            </a:extLst>
          </p:cNvPr>
          <p:cNvSpPr>
            <a:spLocks noGrp="1"/>
          </p:cNvSpPr>
          <p:nvPr>
            <p:ph type="subTitle" idx="1"/>
          </p:nvPr>
        </p:nvSpPr>
        <p:spPr/>
        <p:txBody>
          <a:bodyPr/>
          <a:lstStyle/>
          <a:p>
            <a:r>
              <a:rPr lang="en-US" dirty="0"/>
              <a:t>Lecture 10 | Part 4 | CSE421 – Computer Networks</a:t>
            </a:r>
          </a:p>
          <a:p>
            <a:r>
              <a:rPr lang="en-US" dirty="0"/>
              <a:t>Department of Computer Science and Engineering</a:t>
            </a:r>
            <a:br>
              <a:rPr lang="en-US" dirty="0"/>
            </a:br>
            <a:r>
              <a:rPr lang="en-US" dirty="0"/>
              <a:t>School of Data &amp; Science</a:t>
            </a:r>
          </a:p>
        </p:txBody>
      </p:sp>
      <p:pic>
        <p:nvPicPr>
          <p:cNvPr id="5" name="Picture 4">
            <a:extLst>
              <a:ext uri="{FF2B5EF4-FFF2-40B4-BE49-F238E27FC236}">
                <a16:creationId xmlns:a16="http://schemas.microsoft.com/office/drawing/2014/main" id="{01D4885E-7D8C-4D12-A892-1DF776D71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333" y="217086"/>
            <a:ext cx="1639334" cy="1504089"/>
          </a:xfrm>
          <a:prstGeom prst="rect">
            <a:avLst/>
          </a:prstGeom>
        </p:spPr>
      </p:pic>
    </p:spTree>
    <p:extLst>
      <p:ext uri="{BB962C8B-B14F-4D97-AF65-F5344CB8AC3E}">
        <p14:creationId xmlns:p14="http://schemas.microsoft.com/office/powerpoint/2010/main" val="4125050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a:t>CIDR </a:t>
            </a:r>
            <a:r>
              <a:rPr lang="en-US" dirty="0"/>
              <a:t>Concept	</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nchor="t">
            <a:normAutofit/>
          </a:bodyPr>
          <a:lstStyle/>
          <a:p>
            <a:r>
              <a:rPr lang="en-US" dirty="0"/>
              <a:t>Also known as </a:t>
            </a:r>
            <a:r>
              <a:rPr lang="en-US" b="1" dirty="0"/>
              <a:t>“Classless Inter-Domain Routing”</a:t>
            </a:r>
          </a:p>
          <a:p>
            <a:r>
              <a:rPr lang="en-US" dirty="0"/>
              <a:t>To CIDR-compliant routers, address class is meaningless</a:t>
            </a:r>
          </a:p>
          <a:p>
            <a:r>
              <a:rPr lang="en-US" dirty="0"/>
              <a:t>The network portion of the address is determined by the network </a:t>
            </a:r>
            <a:r>
              <a:rPr lang="en-US" b="1" dirty="0"/>
              <a:t>subnet mask</a:t>
            </a:r>
            <a:r>
              <a:rPr lang="en-US" dirty="0"/>
              <a:t>, also known as the </a:t>
            </a:r>
            <a:r>
              <a:rPr lang="en-US" b="1" dirty="0"/>
              <a:t>prefix</a:t>
            </a:r>
            <a:r>
              <a:rPr lang="en-US" dirty="0"/>
              <a:t> or </a:t>
            </a:r>
            <a:r>
              <a:rPr lang="en-US" b="1" dirty="0"/>
              <a:t>prefix length </a:t>
            </a:r>
            <a:r>
              <a:rPr lang="en-US" dirty="0"/>
              <a:t>(/8, /19, etc.)</a:t>
            </a:r>
          </a:p>
          <a:p>
            <a:r>
              <a:rPr lang="en-US" dirty="0"/>
              <a:t>Classless routing protocols are complaint with CIDR which means they understand</a:t>
            </a:r>
          </a:p>
          <a:p>
            <a:pPr lvl="1"/>
            <a:r>
              <a:rPr lang="en-US" dirty="0"/>
              <a:t>VLSM and </a:t>
            </a:r>
          </a:p>
          <a:p>
            <a:pPr lvl="1"/>
            <a:r>
              <a:rPr lang="en-US" dirty="0"/>
              <a:t>Route Summarization.</a:t>
            </a:r>
          </a:p>
          <a:p>
            <a:r>
              <a:rPr lang="en-US" dirty="0"/>
              <a:t>All routing protocols are classless nowadays.</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2224069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3807940"/>
          </a:xfrm>
        </p:spPr>
        <p:txBody>
          <a:bodyPr>
            <a:normAutofit/>
          </a:bodyPr>
          <a:lstStyle/>
          <a:p>
            <a:r>
              <a:rPr lang="en-US" sz="7200" dirty="0"/>
              <a:t>The End</a:t>
            </a:r>
          </a:p>
        </p:txBody>
      </p:sp>
      <p:pic>
        <p:nvPicPr>
          <p:cNvPr id="6" name="Picture 5">
            <a:extLst>
              <a:ext uri="{FF2B5EF4-FFF2-40B4-BE49-F238E27FC236}">
                <a16:creationId xmlns:a16="http://schemas.microsoft.com/office/drawing/2014/main" id="{BA4E0C55-7AB9-4E53-B9EE-4AB12A0BE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103906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Objectives</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lstStyle/>
          <a:p>
            <a:r>
              <a:rPr lang="en-US" dirty="0"/>
              <a:t>Subnetting</a:t>
            </a:r>
          </a:p>
          <a:p>
            <a:r>
              <a:rPr lang="en-US" dirty="0"/>
              <a:t>VLSM</a:t>
            </a:r>
          </a:p>
          <a:p>
            <a:pPr lvl="1"/>
            <a:r>
              <a:rPr lang="en-US" dirty="0"/>
              <a:t>Binary Calculation</a:t>
            </a:r>
          </a:p>
          <a:p>
            <a:pPr lvl="1"/>
            <a:r>
              <a:rPr lang="en-US" dirty="0"/>
              <a:t>Base 256 Calculation</a:t>
            </a:r>
          </a:p>
          <a:p>
            <a:r>
              <a:rPr lang="en-US" dirty="0"/>
              <a:t>Route Summarization</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216016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IPv4 Address Exhaustion</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7" name="Picture 6">
            <a:extLst>
              <a:ext uri="{FF2B5EF4-FFF2-40B4-BE49-F238E27FC236}">
                <a16:creationId xmlns:a16="http://schemas.microsoft.com/office/drawing/2014/main" id="{54F1749B-A207-45B8-A1B0-7B610E0E0C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8812" y="1307960"/>
            <a:ext cx="59817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9F2EC427-9BDF-447A-B817-E24437130CE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0799" y="2970446"/>
            <a:ext cx="4495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00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Solutions</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nchor="t"/>
          <a:lstStyle/>
          <a:p>
            <a:r>
              <a:rPr lang="en-US" b="1" dirty="0"/>
              <a:t>Long term:</a:t>
            </a:r>
          </a:p>
          <a:p>
            <a:pPr lvl="1"/>
            <a:r>
              <a:rPr lang="en-US" dirty="0"/>
              <a:t>Change to IP version 6.</a:t>
            </a:r>
          </a:p>
          <a:p>
            <a:pPr lvl="1"/>
            <a:r>
              <a:rPr lang="en-US" dirty="0"/>
              <a:t>Plenty of addresses using a different scheme</a:t>
            </a:r>
          </a:p>
          <a:p>
            <a:r>
              <a:rPr lang="en-US" b="1" dirty="0"/>
              <a:t>Short term:</a:t>
            </a:r>
          </a:p>
          <a:p>
            <a:pPr lvl="1"/>
            <a:r>
              <a:rPr lang="en-US" dirty="0"/>
              <a:t>Use </a:t>
            </a:r>
            <a:r>
              <a:rPr lang="en-US" b="1" dirty="0"/>
              <a:t>Subnetting (VLSM &amp; CIDR)</a:t>
            </a:r>
            <a:r>
              <a:rPr lang="en-US" dirty="0"/>
              <a:t> to avoid wasting addresses</a:t>
            </a:r>
          </a:p>
          <a:p>
            <a:pPr lvl="1"/>
            <a:r>
              <a:rPr lang="en-US" dirty="0"/>
              <a:t>Use </a:t>
            </a:r>
            <a:r>
              <a:rPr lang="en-US" b="1" dirty="0"/>
              <a:t>private addresses </a:t>
            </a:r>
            <a:r>
              <a:rPr lang="en-US" dirty="0"/>
              <a:t>locally and </a:t>
            </a:r>
            <a:r>
              <a:rPr lang="en-US" b="1" dirty="0"/>
              <a:t>NAT</a:t>
            </a:r>
            <a:r>
              <a:rPr lang="en-US" dirty="0"/>
              <a:t> for internet access – lets many host share a few public addresses</a:t>
            </a:r>
          </a:p>
          <a:p>
            <a:pPr lvl="1"/>
            <a:r>
              <a:rPr lang="en-US" dirty="0"/>
              <a:t>DHCP!</a:t>
            </a:r>
          </a:p>
          <a:p>
            <a:endParaRPr lang="en-US" dirty="0"/>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2264748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Subnetting</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nchor="t"/>
          <a:lstStyle/>
          <a:p>
            <a:r>
              <a:rPr lang="en-US" dirty="0"/>
              <a:t>The strategy used to partition a single physical network into more than one smaller logical sub-networks (subnets). </a:t>
            </a:r>
          </a:p>
          <a:p>
            <a:r>
              <a:rPr lang="en-US" dirty="0"/>
              <a:t>Subnets are designed by accepting bits from the IP address's host part and using these bits to assign a number of smaller sub-networks inside the original network. </a:t>
            </a:r>
          </a:p>
          <a:p>
            <a:r>
              <a:rPr lang="en-US" dirty="0"/>
              <a:t>Allows an organization to add sub-networks without the need to acquire a new network number via the Internet service provider (ISP). </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5" name="Picture 4">
            <a:extLst>
              <a:ext uri="{FF2B5EF4-FFF2-40B4-BE49-F238E27FC236}">
                <a16:creationId xmlns:a16="http://schemas.microsoft.com/office/drawing/2014/main" id="{7BB48682-6C3A-4EF0-A7C7-28644F18C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960" y="4526523"/>
            <a:ext cx="495141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0547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Subnetting</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0"/>
            <a:ext cx="10018713" cy="5360893"/>
          </a:xfrm>
        </p:spPr>
        <p:txBody>
          <a:bodyPr anchor="t">
            <a:normAutofit/>
          </a:bodyPr>
          <a:lstStyle/>
          <a:p>
            <a:r>
              <a:rPr lang="en-US" dirty="0"/>
              <a:t>Three methods of subnetting</a:t>
            </a:r>
          </a:p>
          <a:p>
            <a:pPr lvl="1"/>
            <a:r>
              <a:rPr lang="en-US" dirty="0"/>
              <a:t>Classful IP Addressing – </a:t>
            </a:r>
            <a:r>
              <a:rPr lang="en-US" i="1" dirty="0"/>
              <a:t>We have already seen it in the previous lecture!</a:t>
            </a:r>
          </a:p>
          <a:p>
            <a:pPr lvl="1"/>
            <a:r>
              <a:rPr lang="en-US" dirty="0"/>
              <a:t>Fixed Length Subnet Masking</a:t>
            </a:r>
          </a:p>
          <a:p>
            <a:pPr lvl="1"/>
            <a:r>
              <a:rPr lang="en-US" dirty="0"/>
              <a:t>Variable Length Masking</a:t>
            </a:r>
          </a:p>
          <a:p>
            <a:r>
              <a:rPr lang="en-US" dirty="0"/>
              <a:t>Goal</a:t>
            </a:r>
          </a:p>
          <a:p>
            <a:pPr lvl="1"/>
            <a:r>
              <a:rPr lang="en-US" dirty="0"/>
              <a:t>Assign a block of IP addresses to fulfill the total needs of a network</a:t>
            </a:r>
          </a:p>
          <a:p>
            <a:pPr lvl="2"/>
            <a:r>
              <a:rPr lang="en-US" dirty="0"/>
              <a:t>A network has 200 hosts per say, give them a network address which can support 200  hosts!</a:t>
            </a:r>
          </a:p>
          <a:p>
            <a:pPr lvl="2"/>
            <a:r>
              <a:rPr lang="en-US" dirty="0"/>
              <a:t>Give them the smallest block possible to waste least of the IP addresses but not below 200!</a:t>
            </a:r>
          </a:p>
          <a:p>
            <a:endParaRPr lang="en-US" dirty="0"/>
          </a:p>
          <a:p>
            <a:r>
              <a:rPr lang="en-US" sz="1800" b="1" dirty="0"/>
              <a:t>**Note: </a:t>
            </a:r>
            <a:r>
              <a:rPr lang="en-US" sz="1800" dirty="0"/>
              <a:t>You can assign blocks of size 2</a:t>
            </a:r>
            <a:r>
              <a:rPr lang="en-US" sz="1800" baseline="30000" dirty="0"/>
              <a:t>N </a:t>
            </a:r>
            <a:r>
              <a:rPr lang="en-US" sz="1800" dirty="0"/>
              <a:t>only. This is because the number of bits assigned to host from an IP address cannot be partial, number of bits is discrete and must be an integer value. (Can you assign 1.5 bits to host and 30.5 bits to network?)</a:t>
            </a:r>
            <a:endParaRPr lang="en-US" sz="1800" b="1"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spTree>
    <p:extLst>
      <p:ext uri="{BB962C8B-B14F-4D97-AF65-F5344CB8AC3E}">
        <p14:creationId xmlns:p14="http://schemas.microsoft.com/office/powerpoint/2010/main" val="348666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A43A-3F5F-43E8-BEE5-3410751FEBD5}"/>
              </a:ext>
            </a:extLst>
          </p:cNvPr>
          <p:cNvSpPr>
            <a:spLocks noGrp="1"/>
          </p:cNvSpPr>
          <p:nvPr>
            <p:ph type="ctrTitle"/>
          </p:nvPr>
        </p:nvSpPr>
        <p:spPr/>
        <p:txBody>
          <a:bodyPr/>
          <a:lstStyle/>
          <a:p>
            <a:r>
              <a:rPr lang="en-US" dirty="0"/>
              <a:t>Network Layer:</a:t>
            </a:r>
            <a:br>
              <a:rPr lang="en-US" dirty="0"/>
            </a:br>
            <a:r>
              <a:rPr lang="en-US" dirty="0"/>
              <a:t>Subnetting</a:t>
            </a:r>
          </a:p>
        </p:txBody>
      </p:sp>
      <p:sp>
        <p:nvSpPr>
          <p:cNvPr id="3" name="Subtitle 2">
            <a:extLst>
              <a:ext uri="{FF2B5EF4-FFF2-40B4-BE49-F238E27FC236}">
                <a16:creationId xmlns:a16="http://schemas.microsoft.com/office/drawing/2014/main" id="{082AB873-690E-4A75-BC33-FCED2A0B4C5B}"/>
              </a:ext>
            </a:extLst>
          </p:cNvPr>
          <p:cNvSpPr>
            <a:spLocks noGrp="1"/>
          </p:cNvSpPr>
          <p:nvPr>
            <p:ph type="subTitle" idx="1"/>
          </p:nvPr>
        </p:nvSpPr>
        <p:spPr/>
        <p:txBody>
          <a:bodyPr/>
          <a:lstStyle/>
          <a:p>
            <a:r>
              <a:rPr lang="en-US" dirty="0"/>
              <a:t>Lecture 10 | Part 2 | CSE421 – Computer Networks</a:t>
            </a:r>
          </a:p>
          <a:p>
            <a:r>
              <a:rPr lang="en-US" dirty="0"/>
              <a:t>Department of Computer Science and Engineering</a:t>
            </a:r>
            <a:br>
              <a:rPr lang="en-US" dirty="0"/>
            </a:br>
            <a:r>
              <a:rPr lang="en-US" dirty="0"/>
              <a:t>School of Data &amp; Science</a:t>
            </a:r>
          </a:p>
        </p:txBody>
      </p:sp>
      <p:pic>
        <p:nvPicPr>
          <p:cNvPr id="5" name="Picture 4">
            <a:extLst>
              <a:ext uri="{FF2B5EF4-FFF2-40B4-BE49-F238E27FC236}">
                <a16:creationId xmlns:a16="http://schemas.microsoft.com/office/drawing/2014/main" id="{01D4885E-7D8C-4D12-A892-1DF776D71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333" y="217086"/>
            <a:ext cx="1639334" cy="1504089"/>
          </a:xfrm>
          <a:prstGeom prst="rect">
            <a:avLst/>
          </a:prstGeom>
        </p:spPr>
      </p:pic>
    </p:spTree>
    <p:extLst>
      <p:ext uri="{BB962C8B-B14F-4D97-AF65-F5344CB8AC3E}">
        <p14:creationId xmlns:p14="http://schemas.microsoft.com/office/powerpoint/2010/main" val="384859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Fixed length subnetting</a:t>
            </a:r>
          </a:p>
        </p:txBody>
      </p:sp>
      <p:sp>
        <p:nvSpPr>
          <p:cNvPr id="3" name="Content Placeholder 2">
            <a:extLst>
              <a:ext uri="{FF2B5EF4-FFF2-40B4-BE49-F238E27FC236}">
                <a16:creationId xmlns:a16="http://schemas.microsoft.com/office/drawing/2014/main" id="{81CCECF4-947C-4F2E-AA60-71B83FF428B3}"/>
              </a:ext>
            </a:extLst>
          </p:cNvPr>
          <p:cNvSpPr>
            <a:spLocks noGrp="1"/>
          </p:cNvSpPr>
          <p:nvPr>
            <p:ph idx="1"/>
          </p:nvPr>
        </p:nvSpPr>
        <p:spPr>
          <a:xfrm>
            <a:off x="1484310" y="1066801"/>
            <a:ext cx="10018713" cy="4724400"/>
          </a:xfrm>
        </p:spPr>
        <p:txBody>
          <a:bodyPr anchor="t"/>
          <a:lstStyle/>
          <a:p>
            <a:r>
              <a:rPr lang="en-US" sz="2000" dirty="0"/>
              <a:t>All subnets of a main network must have the same subnet mask. </a:t>
            </a:r>
          </a:p>
          <a:p>
            <a:r>
              <a:rPr lang="en-US" sz="2000" dirty="0"/>
              <a:t>This means that they must all have the same number of hosts.</a:t>
            </a:r>
          </a:p>
          <a:p>
            <a:r>
              <a:rPr lang="en-US" sz="2000" dirty="0"/>
              <a:t>Example</a:t>
            </a:r>
          </a:p>
          <a:p>
            <a:pPr lvl="1"/>
            <a:r>
              <a:rPr lang="en-US" dirty="0"/>
              <a:t>How many network addresses do you need for the organization? </a:t>
            </a:r>
          </a:p>
          <a:p>
            <a:pPr lvl="1"/>
            <a:r>
              <a:rPr lang="en-US" dirty="0"/>
              <a:t>How many network addresses do you have?</a:t>
            </a:r>
          </a:p>
          <a:p>
            <a:pPr lvl="1"/>
            <a:r>
              <a:rPr lang="en-US" dirty="0"/>
              <a:t>How many bits do you have for hosts? </a:t>
            </a:r>
          </a:p>
          <a:p>
            <a:pPr lvl="1"/>
            <a:r>
              <a:rPr lang="en-US" dirty="0"/>
              <a:t>How many host bits do you need to borrow to create the number of sub networks that you need? </a:t>
            </a:r>
          </a:p>
          <a:p>
            <a:endParaRPr lang="en-US" dirty="0"/>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5" name="Picture 4">
            <a:extLst>
              <a:ext uri="{FF2B5EF4-FFF2-40B4-BE49-F238E27FC236}">
                <a16:creationId xmlns:a16="http://schemas.microsoft.com/office/drawing/2014/main" id="{4AC250F2-AD3E-41E2-A639-52C1DC4E7218}"/>
              </a:ext>
            </a:extLst>
          </p:cNvPr>
          <p:cNvPicPr>
            <a:picLocks noChangeAspect="1"/>
          </p:cNvPicPr>
          <p:nvPr/>
        </p:nvPicPr>
        <p:blipFill>
          <a:blip r:embed="rId3"/>
          <a:stretch>
            <a:fillRect/>
          </a:stretch>
        </p:blipFill>
        <p:spPr>
          <a:xfrm>
            <a:off x="3558715" y="4106750"/>
            <a:ext cx="5498128" cy="2751250"/>
          </a:xfrm>
          <a:prstGeom prst="rect">
            <a:avLst/>
          </a:prstGeom>
        </p:spPr>
      </p:pic>
      <p:sp>
        <p:nvSpPr>
          <p:cNvPr id="6" name="TextBox 5">
            <a:extLst>
              <a:ext uri="{FF2B5EF4-FFF2-40B4-BE49-F238E27FC236}">
                <a16:creationId xmlns:a16="http://schemas.microsoft.com/office/drawing/2014/main" id="{F2B8F08D-8EA0-45B4-B016-6FB0326BA1CB}"/>
              </a:ext>
            </a:extLst>
          </p:cNvPr>
          <p:cNvSpPr txBox="1"/>
          <p:nvPr/>
        </p:nvSpPr>
        <p:spPr>
          <a:xfrm>
            <a:off x="4498041" y="4195482"/>
            <a:ext cx="1564852" cy="646331"/>
          </a:xfrm>
          <a:prstGeom prst="rect">
            <a:avLst/>
          </a:prstGeom>
          <a:noFill/>
        </p:spPr>
        <p:txBody>
          <a:bodyPr wrap="none" rtlCol="0">
            <a:spAutoFit/>
          </a:bodyPr>
          <a:lstStyle/>
          <a:p>
            <a:r>
              <a:rPr lang="en-US" dirty="0"/>
              <a:t>Banani Branch</a:t>
            </a:r>
          </a:p>
          <a:p>
            <a:r>
              <a:rPr lang="en-US" dirty="0"/>
              <a:t>15 Hosts</a:t>
            </a:r>
          </a:p>
        </p:txBody>
      </p:sp>
      <p:sp>
        <p:nvSpPr>
          <p:cNvPr id="7" name="TextBox 6">
            <a:extLst>
              <a:ext uri="{FF2B5EF4-FFF2-40B4-BE49-F238E27FC236}">
                <a16:creationId xmlns:a16="http://schemas.microsoft.com/office/drawing/2014/main" id="{1EC614D7-4749-49D9-BB04-B3C648883062}"/>
              </a:ext>
            </a:extLst>
          </p:cNvPr>
          <p:cNvSpPr txBox="1"/>
          <p:nvPr/>
        </p:nvSpPr>
        <p:spPr>
          <a:xfrm>
            <a:off x="8618906" y="4195482"/>
            <a:ext cx="1576072" cy="646331"/>
          </a:xfrm>
          <a:prstGeom prst="rect">
            <a:avLst/>
          </a:prstGeom>
          <a:noFill/>
        </p:spPr>
        <p:txBody>
          <a:bodyPr wrap="none" rtlCol="0">
            <a:spAutoFit/>
          </a:bodyPr>
          <a:lstStyle/>
          <a:p>
            <a:r>
              <a:rPr lang="en-US" dirty="0"/>
              <a:t>Khulna Branch</a:t>
            </a:r>
          </a:p>
          <a:p>
            <a:r>
              <a:rPr lang="en-US" dirty="0"/>
              <a:t>120 Hosts</a:t>
            </a:r>
          </a:p>
        </p:txBody>
      </p:sp>
      <p:sp>
        <p:nvSpPr>
          <p:cNvPr id="8" name="TextBox 7">
            <a:extLst>
              <a:ext uri="{FF2B5EF4-FFF2-40B4-BE49-F238E27FC236}">
                <a16:creationId xmlns:a16="http://schemas.microsoft.com/office/drawing/2014/main" id="{1F94F0BF-3079-4DCA-A61F-AF244D863DA3}"/>
              </a:ext>
            </a:extLst>
          </p:cNvPr>
          <p:cNvSpPr txBox="1"/>
          <p:nvPr/>
        </p:nvSpPr>
        <p:spPr>
          <a:xfrm>
            <a:off x="5059917" y="6075829"/>
            <a:ext cx="1813317" cy="646331"/>
          </a:xfrm>
          <a:prstGeom prst="rect">
            <a:avLst/>
          </a:prstGeom>
          <a:noFill/>
        </p:spPr>
        <p:txBody>
          <a:bodyPr wrap="none" rtlCol="0">
            <a:spAutoFit/>
          </a:bodyPr>
          <a:lstStyle/>
          <a:p>
            <a:r>
              <a:rPr lang="en-US" dirty="0" err="1"/>
              <a:t>Motijheel</a:t>
            </a:r>
            <a:r>
              <a:rPr lang="en-US" dirty="0"/>
              <a:t> Branch</a:t>
            </a:r>
          </a:p>
          <a:p>
            <a:r>
              <a:rPr lang="en-US" dirty="0"/>
              <a:t>30 Hosts</a:t>
            </a:r>
          </a:p>
        </p:txBody>
      </p:sp>
    </p:spTree>
    <p:extLst>
      <p:ext uri="{BB962C8B-B14F-4D97-AF65-F5344CB8AC3E}">
        <p14:creationId xmlns:p14="http://schemas.microsoft.com/office/powerpoint/2010/main" val="2169433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F97-63B2-439A-8DF7-06457F582728}"/>
              </a:ext>
            </a:extLst>
          </p:cNvPr>
          <p:cNvSpPr>
            <a:spLocks noGrp="1"/>
          </p:cNvSpPr>
          <p:nvPr>
            <p:ph type="title"/>
          </p:nvPr>
        </p:nvSpPr>
        <p:spPr>
          <a:xfrm>
            <a:off x="1484310" y="325395"/>
            <a:ext cx="10018713" cy="741405"/>
          </a:xfrm>
        </p:spPr>
        <p:txBody>
          <a:bodyPr/>
          <a:lstStyle/>
          <a:p>
            <a:r>
              <a:rPr lang="en-US" dirty="0"/>
              <a:t>Fixed Length Subnetting: Example</a:t>
            </a:r>
          </a:p>
        </p:txBody>
      </p:sp>
      <p:pic>
        <p:nvPicPr>
          <p:cNvPr id="4" name="Picture 3">
            <a:extLst>
              <a:ext uri="{FF2B5EF4-FFF2-40B4-BE49-F238E27FC236}">
                <a16:creationId xmlns:a16="http://schemas.microsoft.com/office/drawing/2014/main" id="{C42D481E-A3E6-421B-BAEC-0F5E8C1D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276" y="0"/>
            <a:ext cx="1162724" cy="1066799"/>
          </a:xfrm>
          <a:prstGeom prst="rect">
            <a:avLst/>
          </a:prstGeom>
        </p:spPr>
      </p:pic>
      <p:pic>
        <p:nvPicPr>
          <p:cNvPr id="7" name="Picture 61" descr="vlsm01.jpg">
            <a:extLst>
              <a:ext uri="{FF2B5EF4-FFF2-40B4-BE49-F238E27FC236}">
                <a16:creationId xmlns:a16="http://schemas.microsoft.com/office/drawing/2014/main" id="{7EF25240-5499-4343-AEAE-9998907915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16315" y="1066799"/>
            <a:ext cx="6045200" cy="549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2164F5BC-9EA9-426E-924C-85D88FCF3ADD}"/>
              </a:ext>
            </a:extLst>
          </p:cNvPr>
          <p:cNvSpPr txBox="1">
            <a:spLocks noChangeArrowheads="1"/>
          </p:cNvSpPr>
          <p:nvPr/>
        </p:nvSpPr>
        <p:spPr bwMode="auto">
          <a:xfrm>
            <a:off x="1992315" y="3200399"/>
            <a:ext cx="2209800" cy="400050"/>
          </a:xfrm>
          <a:prstGeom prst="rect">
            <a:avLst/>
          </a:prstGeom>
          <a:solidFill>
            <a:srgbClr val="800000"/>
          </a:solidFill>
          <a:ln w="38100">
            <a:solidFill>
              <a:srgbClr val="FF0000"/>
            </a:solidFill>
            <a:miter lim="800000"/>
            <a:headEnd/>
            <a:tailEnd/>
          </a:ln>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solidFill>
                  <a:srgbClr val="FFFF00"/>
                </a:solidFill>
              </a:rPr>
              <a:t>192.168.80.0/27</a:t>
            </a:r>
          </a:p>
        </p:txBody>
      </p:sp>
      <p:sp>
        <p:nvSpPr>
          <p:cNvPr id="9" name="TextBox 8">
            <a:extLst>
              <a:ext uri="{FF2B5EF4-FFF2-40B4-BE49-F238E27FC236}">
                <a16:creationId xmlns:a16="http://schemas.microsoft.com/office/drawing/2014/main" id="{D13D8E0E-4A71-459D-B295-35A50877ECCA}"/>
              </a:ext>
            </a:extLst>
          </p:cNvPr>
          <p:cNvSpPr txBox="1">
            <a:spLocks noChangeArrowheads="1"/>
          </p:cNvSpPr>
          <p:nvPr/>
        </p:nvSpPr>
        <p:spPr bwMode="auto">
          <a:xfrm>
            <a:off x="7097715" y="1828799"/>
            <a:ext cx="2209800" cy="400050"/>
          </a:xfrm>
          <a:prstGeom prst="rect">
            <a:avLst/>
          </a:prstGeom>
          <a:solidFill>
            <a:srgbClr val="800000"/>
          </a:solidFill>
          <a:ln w="38100">
            <a:solidFill>
              <a:srgbClr val="FF0000"/>
            </a:solidFill>
            <a:miter lim="800000"/>
            <a:headEnd/>
            <a:tailEnd/>
          </a:ln>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solidFill>
                  <a:srgbClr val="FFFF00"/>
                </a:solidFill>
              </a:rPr>
              <a:t>192.168.80.32/27</a:t>
            </a:r>
          </a:p>
        </p:txBody>
      </p:sp>
      <p:sp>
        <p:nvSpPr>
          <p:cNvPr id="10" name="TextBox 9">
            <a:extLst>
              <a:ext uri="{FF2B5EF4-FFF2-40B4-BE49-F238E27FC236}">
                <a16:creationId xmlns:a16="http://schemas.microsoft.com/office/drawing/2014/main" id="{9F5CD5B0-76F6-4221-B74B-7A13460AF122}"/>
              </a:ext>
            </a:extLst>
          </p:cNvPr>
          <p:cNvSpPr txBox="1">
            <a:spLocks noChangeArrowheads="1"/>
          </p:cNvSpPr>
          <p:nvPr/>
        </p:nvSpPr>
        <p:spPr bwMode="auto">
          <a:xfrm>
            <a:off x="2830515" y="5486399"/>
            <a:ext cx="2209800" cy="400050"/>
          </a:xfrm>
          <a:prstGeom prst="rect">
            <a:avLst/>
          </a:prstGeom>
          <a:solidFill>
            <a:srgbClr val="800000"/>
          </a:solidFill>
          <a:ln w="38100">
            <a:solidFill>
              <a:srgbClr val="FF0000"/>
            </a:solidFill>
            <a:miter lim="800000"/>
            <a:headEnd/>
            <a:tailEnd/>
          </a:ln>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solidFill>
                  <a:srgbClr val="FFFF00"/>
                </a:solidFill>
              </a:rPr>
              <a:t>192.168.80.64/27</a:t>
            </a:r>
          </a:p>
        </p:txBody>
      </p:sp>
      <p:sp>
        <p:nvSpPr>
          <p:cNvPr id="11" name="TextBox 10">
            <a:extLst>
              <a:ext uri="{FF2B5EF4-FFF2-40B4-BE49-F238E27FC236}">
                <a16:creationId xmlns:a16="http://schemas.microsoft.com/office/drawing/2014/main" id="{F6E9C7B2-4F8F-4495-B403-535008A123E8}"/>
              </a:ext>
            </a:extLst>
          </p:cNvPr>
          <p:cNvSpPr txBox="1">
            <a:spLocks noChangeArrowheads="1"/>
          </p:cNvSpPr>
          <p:nvPr/>
        </p:nvSpPr>
        <p:spPr bwMode="auto">
          <a:xfrm>
            <a:off x="7326315" y="5410199"/>
            <a:ext cx="2209800" cy="400050"/>
          </a:xfrm>
          <a:prstGeom prst="rect">
            <a:avLst/>
          </a:prstGeom>
          <a:solidFill>
            <a:srgbClr val="800000"/>
          </a:solidFill>
          <a:ln w="38100">
            <a:solidFill>
              <a:srgbClr val="FF0000"/>
            </a:solidFill>
            <a:miter lim="800000"/>
            <a:headEnd/>
            <a:tailEnd/>
          </a:ln>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solidFill>
                  <a:srgbClr val="FFFF00"/>
                </a:solidFill>
              </a:rPr>
              <a:t>192.168.80.96/27</a:t>
            </a:r>
          </a:p>
        </p:txBody>
      </p:sp>
      <p:sp>
        <p:nvSpPr>
          <p:cNvPr id="12" name="TextBox 11">
            <a:extLst>
              <a:ext uri="{FF2B5EF4-FFF2-40B4-BE49-F238E27FC236}">
                <a16:creationId xmlns:a16="http://schemas.microsoft.com/office/drawing/2014/main" id="{5C7E9EC2-20F2-4319-814F-297489AF48E3}"/>
              </a:ext>
            </a:extLst>
          </p:cNvPr>
          <p:cNvSpPr txBox="1">
            <a:spLocks noChangeArrowheads="1"/>
          </p:cNvSpPr>
          <p:nvPr/>
        </p:nvSpPr>
        <p:spPr bwMode="auto">
          <a:xfrm>
            <a:off x="7402515" y="3733799"/>
            <a:ext cx="2438400" cy="400050"/>
          </a:xfrm>
          <a:prstGeom prst="rect">
            <a:avLst/>
          </a:prstGeom>
          <a:solidFill>
            <a:srgbClr val="800000"/>
          </a:solidFill>
          <a:ln w="38100">
            <a:solidFill>
              <a:srgbClr val="FF0000"/>
            </a:solidFill>
            <a:miter lim="800000"/>
            <a:headEnd/>
            <a:tailEnd/>
          </a:ln>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dirty="0">
                <a:solidFill>
                  <a:srgbClr val="FFFF00"/>
                </a:solidFill>
              </a:rPr>
              <a:t>192.168.80.128/27</a:t>
            </a:r>
          </a:p>
        </p:txBody>
      </p:sp>
      <p:sp>
        <p:nvSpPr>
          <p:cNvPr id="13" name="TextBox 12">
            <a:extLst>
              <a:ext uri="{FF2B5EF4-FFF2-40B4-BE49-F238E27FC236}">
                <a16:creationId xmlns:a16="http://schemas.microsoft.com/office/drawing/2014/main" id="{C23AAF45-AF22-4579-8477-BD71EA8269C3}"/>
              </a:ext>
            </a:extLst>
          </p:cNvPr>
          <p:cNvSpPr txBox="1">
            <a:spLocks noChangeArrowheads="1"/>
          </p:cNvSpPr>
          <p:nvPr/>
        </p:nvSpPr>
        <p:spPr bwMode="auto">
          <a:xfrm>
            <a:off x="3287715" y="2514599"/>
            <a:ext cx="2438400" cy="400050"/>
          </a:xfrm>
          <a:prstGeom prst="rect">
            <a:avLst/>
          </a:prstGeom>
          <a:solidFill>
            <a:srgbClr val="800000"/>
          </a:solidFill>
          <a:ln w="38100">
            <a:solidFill>
              <a:srgbClr val="FF0000"/>
            </a:solidFill>
            <a:miter lim="800000"/>
            <a:headEnd/>
            <a:tailEnd/>
          </a:ln>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solidFill>
                  <a:srgbClr val="FFFF00"/>
                </a:solidFill>
              </a:rPr>
              <a:t>192.168.80.160/27</a:t>
            </a:r>
          </a:p>
        </p:txBody>
      </p:sp>
      <p:sp>
        <p:nvSpPr>
          <p:cNvPr id="14" name="TextBox 13">
            <a:extLst>
              <a:ext uri="{FF2B5EF4-FFF2-40B4-BE49-F238E27FC236}">
                <a16:creationId xmlns:a16="http://schemas.microsoft.com/office/drawing/2014/main" id="{35FF393D-B221-4F4D-A524-386E94E16A9F}"/>
              </a:ext>
            </a:extLst>
          </p:cNvPr>
          <p:cNvSpPr txBox="1">
            <a:spLocks noChangeArrowheads="1"/>
          </p:cNvSpPr>
          <p:nvPr/>
        </p:nvSpPr>
        <p:spPr bwMode="auto">
          <a:xfrm>
            <a:off x="5268915" y="1142999"/>
            <a:ext cx="2438400" cy="400050"/>
          </a:xfrm>
          <a:prstGeom prst="rect">
            <a:avLst/>
          </a:prstGeom>
          <a:solidFill>
            <a:srgbClr val="800000"/>
          </a:solidFill>
          <a:ln w="38100">
            <a:solidFill>
              <a:srgbClr val="FF0000"/>
            </a:solidFill>
            <a:miter lim="800000"/>
            <a:headEnd/>
            <a:tailEnd/>
          </a:ln>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dirty="0">
                <a:solidFill>
                  <a:srgbClr val="FFFF00"/>
                </a:solidFill>
              </a:rPr>
              <a:t>192.168.80.192/27</a:t>
            </a:r>
          </a:p>
        </p:txBody>
      </p:sp>
      <p:sp>
        <p:nvSpPr>
          <p:cNvPr id="15" name="TextBox 14">
            <a:extLst>
              <a:ext uri="{FF2B5EF4-FFF2-40B4-BE49-F238E27FC236}">
                <a16:creationId xmlns:a16="http://schemas.microsoft.com/office/drawing/2014/main" id="{32D6668E-664B-4649-B7EC-003A7205B7E9}"/>
              </a:ext>
            </a:extLst>
          </p:cNvPr>
          <p:cNvSpPr txBox="1">
            <a:spLocks noChangeArrowheads="1"/>
          </p:cNvSpPr>
          <p:nvPr/>
        </p:nvSpPr>
        <p:spPr bwMode="auto">
          <a:xfrm>
            <a:off x="8269290" y="1219199"/>
            <a:ext cx="2438400" cy="400050"/>
          </a:xfrm>
          <a:prstGeom prst="rect">
            <a:avLst/>
          </a:prstGeom>
          <a:solidFill>
            <a:schemeClr val="accent3">
              <a:lumMod val="65000"/>
            </a:schemeClr>
          </a:solidFill>
          <a:ln w="38100">
            <a:solidFill>
              <a:srgbClr val="0070C0"/>
            </a:solidFill>
            <a:miter lim="800000"/>
            <a:headEnd/>
            <a:tailEnd/>
          </a:ln>
        </p:spPr>
        <p:txBody>
          <a:bodyPr>
            <a:spAutoFit/>
          </a:bodyPr>
          <a:lstStyle/>
          <a:p>
            <a:pPr eaLnBrk="1" hangingPunct="1">
              <a:defRPr/>
            </a:pPr>
            <a:r>
              <a:rPr lang="en-US" sz="2000" dirty="0">
                <a:solidFill>
                  <a:srgbClr val="FFFF00"/>
                </a:solidFill>
                <a:latin typeface="Arial" charset="0"/>
              </a:rPr>
              <a:t>192.168.80.0/24</a:t>
            </a:r>
          </a:p>
        </p:txBody>
      </p:sp>
    </p:spTree>
    <p:extLst>
      <p:ext uri="{BB962C8B-B14F-4D97-AF65-F5344CB8AC3E}">
        <p14:creationId xmlns:p14="http://schemas.microsoft.com/office/powerpoint/2010/main" val="376159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5756</TotalTime>
  <Words>1082</Words>
  <Application>Microsoft Office PowerPoint</Application>
  <PresentationFormat>Widescreen</PresentationFormat>
  <Paragraphs>223</Paragraphs>
  <Slides>19</Slides>
  <Notes>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Corbel</vt:lpstr>
      <vt:lpstr>Parallax</vt:lpstr>
      <vt:lpstr>Network Layer: Subnetting</vt:lpstr>
      <vt:lpstr>Objectives</vt:lpstr>
      <vt:lpstr>IPv4 Address Exhaustion</vt:lpstr>
      <vt:lpstr>Solutions</vt:lpstr>
      <vt:lpstr>Subnetting</vt:lpstr>
      <vt:lpstr>Subnetting</vt:lpstr>
      <vt:lpstr>Network Layer: Subnetting</vt:lpstr>
      <vt:lpstr>Fixed length subnetting</vt:lpstr>
      <vt:lpstr>Fixed Length Subnetting: Example</vt:lpstr>
      <vt:lpstr>VLSM</vt:lpstr>
      <vt:lpstr>Comparison of Subnetting</vt:lpstr>
      <vt:lpstr>Comparison of Subnetting</vt:lpstr>
      <vt:lpstr>Lots of Waste!</vt:lpstr>
      <vt:lpstr>Network Layer: Subnetting</vt:lpstr>
      <vt:lpstr>VLSM Example 1</vt:lpstr>
      <vt:lpstr>VLSM Example 2</vt:lpstr>
      <vt:lpstr>Network Layer: Subnetting</vt:lpstr>
      <vt:lpstr>CIDR Concept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Models &amp; Protocol Architectures</dc:title>
  <dc:creator>Arif Shakil</dc:creator>
  <cp:lastModifiedBy>Arif Shakil</cp:lastModifiedBy>
  <cp:revision>226</cp:revision>
  <dcterms:created xsi:type="dcterms:W3CDTF">2020-06-17T13:03:26Z</dcterms:created>
  <dcterms:modified xsi:type="dcterms:W3CDTF">2020-11-01T09:08:32Z</dcterms:modified>
</cp:coreProperties>
</file>