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62" r:id="rId4"/>
    <p:sldId id="264" r:id="rId5"/>
    <p:sldId id="265" r:id="rId6"/>
    <p:sldId id="263" r:id="rId7"/>
    <p:sldId id="266" r:id="rId8"/>
    <p:sldId id="267" r:id="rId9"/>
    <p:sldId id="278" r:id="rId10"/>
    <p:sldId id="280" r:id="rId11"/>
    <p:sldId id="286" r:id="rId12"/>
    <p:sldId id="273" r:id="rId13"/>
    <p:sldId id="268" r:id="rId14"/>
    <p:sldId id="269" r:id="rId15"/>
    <p:sldId id="270" r:id="rId16"/>
    <p:sldId id="271" r:id="rId17"/>
    <p:sldId id="272" r:id="rId18"/>
    <p:sldId id="274" r:id="rId19"/>
    <p:sldId id="275" r:id="rId20"/>
    <p:sldId id="276" r:id="rId21"/>
    <p:sldId id="277" r:id="rId22"/>
    <p:sldId id="279" r:id="rId23"/>
    <p:sldId id="283" r:id="rId24"/>
    <p:sldId id="281" r:id="rId25"/>
    <p:sldId id="282" r:id="rId26"/>
    <p:sldId id="284" r:id="rId27"/>
    <p:sldId id="287" r:id="rId28"/>
    <p:sldId id="288" r:id="rId29"/>
    <p:sldId id="289" r:id="rId30"/>
    <p:sldId id="290" r:id="rId31"/>
    <p:sldId id="291" r:id="rId32"/>
    <p:sldId id="292" r:id="rId33"/>
    <p:sldId id="293" r:id="rId34"/>
    <p:sldId id="311" r:id="rId35"/>
    <p:sldId id="312" r:id="rId36"/>
    <p:sldId id="313" r:id="rId37"/>
    <p:sldId id="314" r:id="rId38"/>
    <p:sldId id="315" r:id="rId39"/>
    <p:sldId id="335" r:id="rId40"/>
    <p:sldId id="316" r:id="rId41"/>
    <p:sldId id="328" r:id="rId42"/>
    <p:sldId id="329" r:id="rId43"/>
    <p:sldId id="330" r:id="rId44"/>
    <p:sldId id="331" r:id="rId45"/>
    <p:sldId id="332" r:id="rId46"/>
    <p:sldId id="333" r:id="rId47"/>
    <p:sldId id="334" r:id="rId48"/>
    <p:sldId id="320" r:id="rId49"/>
    <p:sldId id="322" r:id="rId50"/>
    <p:sldId id="323" r:id="rId51"/>
    <p:sldId id="324" r:id="rId52"/>
    <p:sldId id="325" r:id="rId53"/>
    <p:sldId id="28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FF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9" autoAdjust="0"/>
    <p:restoredTop sz="86378" autoAdjust="0"/>
  </p:normalViewPr>
  <p:slideViewPr>
    <p:cSldViewPr snapToGrid="0">
      <p:cViewPr varScale="1">
        <p:scale>
          <a:sx n="100" d="100"/>
          <a:sy n="100" d="100"/>
        </p:scale>
        <p:origin x="1080"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0AA1C-0E52-4363-8693-38E718BACD88}"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9228B-866F-4A7C-96F1-B92B4EE73A13}" type="slidenum">
              <a:rPr lang="en-US" smtClean="0"/>
              <a:t>‹#›</a:t>
            </a:fld>
            <a:endParaRPr lang="en-US"/>
          </a:p>
        </p:txBody>
      </p:sp>
    </p:spTree>
    <p:extLst>
      <p:ext uri="{BB962C8B-B14F-4D97-AF65-F5344CB8AC3E}">
        <p14:creationId xmlns:p14="http://schemas.microsoft.com/office/powerpoint/2010/main" val="1510781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9228B-866F-4A7C-96F1-B92B4EE73A13}" type="slidenum">
              <a:rPr lang="en-US" smtClean="0"/>
              <a:t>1</a:t>
            </a:fld>
            <a:endParaRPr lang="en-US"/>
          </a:p>
        </p:txBody>
      </p:sp>
    </p:spTree>
    <p:extLst>
      <p:ext uri="{BB962C8B-B14F-4D97-AF65-F5344CB8AC3E}">
        <p14:creationId xmlns:p14="http://schemas.microsoft.com/office/powerpoint/2010/main" val="1933701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9228B-866F-4A7C-96F1-B92B4EE73A13}" type="slidenum">
              <a:rPr lang="en-US" smtClean="0"/>
              <a:t>11</a:t>
            </a:fld>
            <a:endParaRPr lang="en-US"/>
          </a:p>
        </p:txBody>
      </p:sp>
    </p:spTree>
    <p:extLst>
      <p:ext uri="{BB962C8B-B14F-4D97-AF65-F5344CB8AC3E}">
        <p14:creationId xmlns:p14="http://schemas.microsoft.com/office/powerpoint/2010/main" val="1505324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9228B-866F-4A7C-96F1-B92B4EE73A13}" type="slidenum">
              <a:rPr lang="en-US" smtClean="0"/>
              <a:t>27</a:t>
            </a:fld>
            <a:endParaRPr lang="en-US"/>
          </a:p>
        </p:txBody>
      </p:sp>
    </p:spTree>
    <p:extLst>
      <p:ext uri="{BB962C8B-B14F-4D97-AF65-F5344CB8AC3E}">
        <p14:creationId xmlns:p14="http://schemas.microsoft.com/office/powerpoint/2010/main" val="214462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9228B-866F-4A7C-96F1-B92B4EE73A13}" type="slidenum">
              <a:rPr lang="en-US" smtClean="0"/>
              <a:t>30</a:t>
            </a:fld>
            <a:endParaRPr lang="en-US"/>
          </a:p>
        </p:txBody>
      </p:sp>
    </p:spTree>
    <p:extLst>
      <p:ext uri="{BB962C8B-B14F-4D97-AF65-F5344CB8AC3E}">
        <p14:creationId xmlns:p14="http://schemas.microsoft.com/office/powerpoint/2010/main" val="1280923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9228B-866F-4A7C-96F1-B92B4EE73A13}" type="slidenum">
              <a:rPr lang="en-US" smtClean="0"/>
              <a:t>39</a:t>
            </a:fld>
            <a:endParaRPr lang="en-US"/>
          </a:p>
        </p:txBody>
      </p:sp>
    </p:spTree>
    <p:extLst>
      <p:ext uri="{BB962C8B-B14F-4D97-AF65-F5344CB8AC3E}">
        <p14:creationId xmlns:p14="http://schemas.microsoft.com/office/powerpoint/2010/main" val="292515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BF717-4DE9-4866-AD60-557E64B6FD22}" type="datetimeFigureOut">
              <a:rPr lang="en-US" smtClean="0"/>
              <a:t>11/4/2020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4055577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BF717-4DE9-4866-AD60-557E64B6FD22}"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140016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276459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1050675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2352806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159690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478606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BF717-4DE9-4866-AD60-557E64B6FD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4202443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BF717-4DE9-4866-AD60-557E64B6FD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77039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BF717-4DE9-4866-AD60-557E64B6FD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253580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338163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3BF717-4DE9-4866-AD60-557E64B6FD22}"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70750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BF717-4DE9-4866-AD60-557E64B6FD22}"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363625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3BF717-4DE9-4866-AD60-557E64B6FD22}"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396849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BF717-4DE9-4866-AD60-557E64B6FD22}"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20381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BF717-4DE9-4866-AD60-557E64B6FD22}"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247490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BF717-4DE9-4866-AD60-557E64B6FD22}"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364133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3BF717-4DE9-4866-AD60-557E64B6FD22}" type="datetimeFigureOut">
              <a:rPr lang="en-US" smtClean="0"/>
              <a:t>11/4/2020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405C12-EBFC-4FB1-864A-0042B38AED3E}" type="slidenum">
              <a:rPr lang="en-US" smtClean="0"/>
              <a:t>‹#›</a:t>
            </a:fld>
            <a:endParaRPr lang="en-US"/>
          </a:p>
        </p:txBody>
      </p:sp>
    </p:spTree>
    <p:extLst>
      <p:ext uri="{BB962C8B-B14F-4D97-AF65-F5344CB8AC3E}">
        <p14:creationId xmlns:p14="http://schemas.microsoft.com/office/powerpoint/2010/main" val="2038124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A43A-3F5F-43E8-BEE5-3410751FEBD5}"/>
              </a:ext>
            </a:extLst>
          </p:cNvPr>
          <p:cNvSpPr>
            <a:spLocks noGrp="1"/>
          </p:cNvSpPr>
          <p:nvPr>
            <p:ph type="ctrTitle"/>
          </p:nvPr>
        </p:nvSpPr>
        <p:spPr/>
        <p:txBody>
          <a:bodyPr/>
          <a:lstStyle/>
          <a:p>
            <a:r>
              <a:rPr lang="en-US" dirty="0"/>
              <a:t>DHCPv4 &amp; NAT</a:t>
            </a:r>
          </a:p>
        </p:txBody>
      </p:sp>
      <p:sp>
        <p:nvSpPr>
          <p:cNvPr id="3" name="Subtitle 2">
            <a:extLst>
              <a:ext uri="{FF2B5EF4-FFF2-40B4-BE49-F238E27FC236}">
                <a16:creationId xmlns:a16="http://schemas.microsoft.com/office/drawing/2014/main" id="{082AB873-690E-4A75-BC33-FCED2A0B4C5B}"/>
              </a:ext>
            </a:extLst>
          </p:cNvPr>
          <p:cNvSpPr>
            <a:spLocks noGrp="1"/>
          </p:cNvSpPr>
          <p:nvPr>
            <p:ph type="subTitle" idx="1"/>
          </p:nvPr>
        </p:nvSpPr>
        <p:spPr/>
        <p:txBody>
          <a:bodyPr/>
          <a:lstStyle/>
          <a:p>
            <a:r>
              <a:rPr lang="en-US" dirty="0"/>
              <a:t>Lecture 11 | Part 1 | CSE490 – WAN Routing</a:t>
            </a:r>
          </a:p>
          <a:p>
            <a:r>
              <a:rPr lang="en-US" dirty="0"/>
              <a:t>Department of Computer Science and Engineering</a:t>
            </a:r>
            <a:br>
              <a:rPr lang="en-US" dirty="0"/>
            </a:br>
            <a:r>
              <a:rPr lang="en-US" dirty="0"/>
              <a:t>School of Data &amp; Science</a:t>
            </a:r>
          </a:p>
        </p:txBody>
      </p:sp>
      <p:pic>
        <p:nvPicPr>
          <p:cNvPr id="5" name="Picture 4">
            <a:extLst>
              <a:ext uri="{FF2B5EF4-FFF2-40B4-BE49-F238E27FC236}">
                <a16:creationId xmlns:a16="http://schemas.microsoft.com/office/drawing/2014/main" id="{01D4885E-7D8C-4D12-A892-1DF776D7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33" y="217086"/>
            <a:ext cx="1639334" cy="1504089"/>
          </a:xfrm>
          <a:prstGeom prst="rect">
            <a:avLst/>
          </a:prstGeom>
        </p:spPr>
      </p:pic>
    </p:spTree>
    <p:extLst>
      <p:ext uri="{BB962C8B-B14F-4D97-AF65-F5344CB8AC3E}">
        <p14:creationId xmlns:p14="http://schemas.microsoft.com/office/powerpoint/2010/main" val="181783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Other Service Broadcast Relayed</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pPr marL="0" indent="0">
              <a:buNone/>
            </a:pPr>
            <a:r>
              <a:rPr lang="en-US" dirty="0"/>
              <a:t>DHCPv4 is not the only service that the router can be configured to relay. By default, the </a:t>
            </a:r>
            <a:r>
              <a:rPr lang="en-US" dirty="0" err="1"/>
              <a:t>ip</a:t>
            </a:r>
            <a:r>
              <a:rPr lang="en-US" dirty="0"/>
              <a:t> helper-address command forwards the following eight UDP services:</a:t>
            </a:r>
          </a:p>
          <a:p>
            <a:pPr lvl="1"/>
            <a:r>
              <a:rPr lang="en-US" dirty="0"/>
              <a:t>Port 37: Time</a:t>
            </a:r>
          </a:p>
          <a:p>
            <a:pPr lvl="1"/>
            <a:r>
              <a:rPr lang="en-US" dirty="0"/>
              <a:t>Port 49: TACACS</a:t>
            </a:r>
          </a:p>
          <a:p>
            <a:pPr lvl="1"/>
            <a:r>
              <a:rPr lang="en-US" dirty="0"/>
              <a:t>Port 53: DNS</a:t>
            </a:r>
          </a:p>
          <a:p>
            <a:pPr lvl="1"/>
            <a:r>
              <a:rPr lang="en-US" dirty="0"/>
              <a:t>Port 67: DHCP/BOOTP server</a:t>
            </a:r>
          </a:p>
          <a:p>
            <a:pPr lvl="1"/>
            <a:r>
              <a:rPr lang="en-US" dirty="0"/>
              <a:t>Port 68: DHCP/BOOTP client</a:t>
            </a:r>
          </a:p>
          <a:p>
            <a:pPr lvl="1"/>
            <a:r>
              <a:rPr lang="en-US" dirty="0"/>
              <a:t>Port 69: TFTP</a:t>
            </a:r>
          </a:p>
          <a:p>
            <a:pPr lvl="1"/>
            <a:r>
              <a:rPr lang="en-US" dirty="0"/>
              <a:t>Port 137: NetBIOS name service</a:t>
            </a:r>
          </a:p>
          <a:p>
            <a:pPr lvl="1"/>
            <a:r>
              <a:rPr lang="en-US" dirty="0"/>
              <a:t>Port 138: NetBIOS datagram service</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32745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A43A-3F5F-43E8-BEE5-3410751FEBD5}"/>
              </a:ext>
            </a:extLst>
          </p:cNvPr>
          <p:cNvSpPr>
            <a:spLocks noGrp="1"/>
          </p:cNvSpPr>
          <p:nvPr>
            <p:ph type="ctrTitle"/>
          </p:nvPr>
        </p:nvSpPr>
        <p:spPr/>
        <p:txBody>
          <a:bodyPr/>
          <a:lstStyle/>
          <a:p>
            <a:r>
              <a:rPr lang="en-US" dirty="0"/>
              <a:t>DHCPv4 &amp; NAT</a:t>
            </a:r>
          </a:p>
        </p:txBody>
      </p:sp>
      <p:sp>
        <p:nvSpPr>
          <p:cNvPr id="3" name="Subtitle 2">
            <a:extLst>
              <a:ext uri="{FF2B5EF4-FFF2-40B4-BE49-F238E27FC236}">
                <a16:creationId xmlns:a16="http://schemas.microsoft.com/office/drawing/2014/main" id="{082AB873-690E-4A75-BC33-FCED2A0B4C5B}"/>
              </a:ext>
            </a:extLst>
          </p:cNvPr>
          <p:cNvSpPr>
            <a:spLocks noGrp="1"/>
          </p:cNvSpPr>
          <p:nvPr>
            <p:ph type="subTitle" idx="1"/>
          </p:nvPr>
        </p:nvSpPr>
        <p:spPr/>
        <p:txBody>
          <a:bodyPr/>
          <a:lstStyle/>
          <a:p>
            <a:r>
              <a:rPr lang="en-US" dirty="0"/>
              <a:t>Lecture 11 | Part 2 | CSE490 – WAN Routing</a:t>
            </a:r>
          </a:p>
          <a:p>
            <a:r>
              <a:rPr lang="en-US" dirty="0"/>
              <a:t>Department of Computer Science and Engineering</a:t>
            </a:r>
            <a:br>
              <a:rPr lang="en-US" dirty="0"/>
            </a:br>
            <a:r>
              <a:rPr lang="en-US" dirty="0"/>
              <a:t>School of Data &amp; Science</a:t>
            </a:r>
          </a:p>
        </p:txBody>
      </p:sp>
      <p:pic>
        <p:nvPicPr>
          <p:cNvPr id="5" name="Picture 4">
            <a:extLst>
              <a:ext uri="{FF2B5EF4-FFF2-40B4-BE49-F238E27FC236}">
                <a16:creationId xmlns:a16="http://schemas.microsoft.com/office/drawing/2014/main" id="{01D4885E-7D8C-4D12-A892-1DF776D7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33" y="217086"/>
            <a:ext cx="1639334" cy="1504089"/>
          </a:xfrm>
          <a:prstGeom prst="rect">
            <a:avLst/>
          </a:prstGeom>
        </p:spPr>
      </p:pic>
    </p:spTree>
    <p:extLst>
      <p:ext uri="{BB962C8B-B14F-4D97-AF65-F5344CB8AC3E}">
        <p14:creationId xmlns:p14="http://schemas.microsoft.com/office/powerpoint/2010/main" val="425690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3807940"/>
          </a:xfrm>
        </p:spPr>
        <p:txBody>
          <a:bodyPr>
            <a:normAutofit/>
          </a:bodyPr>
          <a:lstStyle/>
          <a:p>
            <a:r>
              <a:rPr lang="en-US" sz="7200" dirty="0"/>
              <a:t>DHCPv4</a:t>
            </a:r>
            <a:br>
              <a:rPr lang="en-US" sz="7200" dirty="0"/>
            </a:br>
            <a:r>
              <a:rPr lang="en-US" sz="7200" dirty="0"/>
              <a:t>Server Configuration</a:t>
            </a:r>
          </a:p>
        </p:txBody>
      </p:sp>
      <p:pic>
        <p:nvPicPr>
          <p:cNvPr id="6" name="Picture 5">
            <a:extLst>
              <a:ext uri="{FF2B5EF4-FFF2-40B4-BE49-F238E27FC236}">
                <a16:creationId xmlns:a16="http://schemas.microsoft.com/office/drawing/2014/main" id="{BA4E0C55-7AB9-4E53-B9EE-4AB12A0BE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8" name="Picture 7">
            <a:extLst>
              <a:ext uri="{FF2B5EF4-FFF2-40B4-BE49-F238E27FC236}">
                <a16:creationId xmlns:a16="http://schemas.microsoft.com/office/drawing/2014/main" id="{BC686CCC-EEF7-41A3-A3F9-E70D97CFC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022" y="3429000"/>
            <a:ext cx="5983288" cy="271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876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Steps to Configure a CISCO IOS DHCP Server</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465805"/>
          </a:xfrm>
        </p:spPr>
        <p:txBody>
          <a:bodyPr anchor="t">
            <a:normAutofit/>
          </a:bodyPr>
          <a:lstStyle/>
          <a:p>
            <a:pPr marL="0" indent="0">
              <a:buNone/>
            </a:pPr>
            <a:r>
              <a:rPr lang="en-US" dirty="0"/>
              <a:t>A Cisco router running Cisco IOS software can be configured to act as a DHCPv4 server. The step of the configurations are given below.</a:t>
            </a:r>
          </a:p>
          <a:p>
            <a:r>
              <a:rPr lang="en-US" sz="2000" b="1" dirty="0"/>
              <a:t>Step 1. Exclude IPv4 addresses</a:t>
            </a:r>
            <a:r>
              <a:rPr lang="en-US" sz="2000" dirty="0"/>
              <a:t>.</a:t>
            </a:r>
            <a:br>
              <a:rPr lang="en-US" sz="2000" dirty="0"/>
            </a:br>
            <a:r>
              <a:rPr lang="en-US" sz="2000" dirty="0"/>
              <a:t>A single address or a range of addresses can be </a:t>
            </a:r>
            <a:r>
              <a:rPr lang="en-US" sz="2000" b="1" dirty="0"/>
              <a:t>excluded by specifying the low-address and high-address of the range</a:t>
            </a:r>
            <a:r>
              <a:rPr lang="en-US" sz="2000" dirty="0"/>
              <a:t>. Excluded addresses should be those addresses that are </a:t>
            </a:r>
            <a:r>
              <a:rPr lang="en-US" sz="2000" b="1" dirty="0"/>
              <a:t>assigned to routers, servers, printers, and other devices </a:t>
            </a:r>
            <a:r>
              <a:rPr lang="en-US" sz="2000" dirty="0"/>
              <a:t>that have been, or will be, manually configured. You can also enter the command multiple times.</a:t>
            </a:r>
            <a:br>
              <a:rPr lang="en-US" sz="2000" dirty="0"/>
            </a:br>
            <a:br>
              <a:rPr lang="en-US" sz="2000" dirty="0"/>
            </a:br>
            <a:r>
              <a:rPr lang="en-US" sz="2000" dirty="0"/>
              <a:t>	</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dhcp</a:t>
            </a:r>
            <a:r>
              <a:rPr lang="en-US" sz="2000" b="1" dirty="0">
                <a:latin typeface="Courier New" panose="02070309020205020404" pitchFamily="49" charset="0"/>
                <a:cs typeface="Courier New" panose="02070309020205020404" pitchFamily="49" charset="0"/>
              </a:rPr>
              <a:t> excluded-address [low-address] [high-address]</a:t>
            </a:r>
            <a:br>
              <a:rPr lang="en-US" sz="2000" b="1" dirty="0">
                <a:latin typeface="Courier New" panose="02070309020205020404" pitchFamily="49" charset="0"/>
                <a:cs typeface="Courier New" panose="02070309020205020404" pitchFamily="49" charset="0"/>
              </a:rPr>
            </a:br>
            <a:endParaRPr lang="en-US" sz="2000" b="1" dirty="0">
              <a:latin typeface="Courier New" panose="02070309020205020404" pitchFamily="49" charset="0"/>
              <a:cs typeface="Courier New" panose="02070309020205020404" pitchFamily="49" charset="0"/>
            </a:endParaRPr>
          </a:p>
          <a:p>
            <a:r>
              <a:rPr lang="en-US" sz="2000" b="1" dirty="0"/>
              <a:t>Step 2. Define a DHCPv4 pool name</a:t>
            </a:r>
            <a:r>
              <a:rPr lang="en-US" sz="2000" dirty="0"/>
              <a:t>.</a:t>
            </a:r>
            <a:br>
              <a:rPr lang="en-US" sz="2000" dirty="0"/>
            </a:br>
            <a:r>
              <a:rPr lang="en-US" sz="2000" dirty="0"/>
              <a:t>This creates a pool with the specified name and puts the router in DHCPv4 configuration mode, which is identified by the prompt </a:t>
            </a:r>
            <a:r>
              <a:rPr lang="en-US" sz="2000" b="1" dirty="0"/>
              <a:t>Router(</a:t>
            </a:r>
            <a:r>
              <a:rPr lang="en-US" sz="2000" b="1" dirty="0" err="1"/>
              <a:t>dhcp</a:t>
            </a:r>
            <a:r>
              <a:rPr lang="en-US" sz="2000" b="1" dirty="0"/>
              <a:t>-config)#.</a:t>
            </a:r>
            <a:br>
              <a:rPr lang="en-US" sz="2000" b="1" dirty="0"/>
            </a:br>
            <a:br>
              <a:rPr lang="en-US" sz="2000" b="1" dirty="0"/>
            </a:br>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dhcp</a:t>
            </a:r>
            <a:r>
              <a:rPr lang="en-US" sz="2000" b="1" dirty="0">
                <a:latin typeface="Courier New" panose="02070309020205020404" pitchFamily="49" charset="0"/>
                <a:cs typeface="Courier New" panose="02070309020205020404" pitchFamily="49" charset="0"/>
              </a:rPr>
              <a:t> pool pool-name</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305225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Steps to Configure a CISCO IOS DHCP Server</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r>
              <a:rPr lang="en-US" sz="2000" b="1" dirty="0"/>
              <a:t>Step 3. Configure the DHCPv4 pool. </a:t>
            </a:r>
            <a:r>
              <a:rPr lang="en-US" sz="2000" dirty="0"/>
              <a:t>The address pool and default gateway router must be configured.</a:t>
            </a:r>
          </a:p>
          <a:p>
            <a:pPr lvl="1"/>
            <a:r>
              <a:rPr lang="en-US" sz="1600" dirty="0"/>
              <a:t>Use the network statement to define the range of available addresses.</a:t>
            </a:r>
          </a:p>
          <a:p>
            <a:pPr lvl="1"/>
            <a:r>
              <a:rPr lang="en-US" sz="1600" dirty="0"/>
              <a:t>Use the default-router command to define the default gateway router. </a:t>
            </a:r>
          </a:p>
          <a:p>
            <a:pPr lvl="1"/>
            <a:r>
              <a:rPr lang="en-US" sz="1600" dirty="0"/>
              <a:t>Other optional commands are shown in the table.</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60D7AF60-B8A5-4916-976D-BC755C60583D}"/>
              </a:ext>
            </a:extLst>
          </p:cNvPr>
          <p:cNvPicPr>
            <a:picLocks noChangeAspect="1"/>
          </p:cNvPicPr>
          <p:nvPr/>
        </p:nvPicPr>
        <p:blipFill>
          <a:blip r:embed="rId3"/>
          <a:stretch>
            <a:fillRect/>
          </a:stretch>
        </p:blipFill>
        <p:spPr>
          <a:xfrm>
            <a:off x="2848045" y="3308484"/>
            <a:ext cx="7181710" cy="2755631"/>
          </a:xfrm>
          <a:prstGeom prst="rect">
            <a:avLst/>
          </a:prstGeom>
        </p:spPr>
      </p:pic>
    </p:spTree>
    <p:extLst>
      <p:ext uri="{BB962C8B-B14F-4D97-AF65-F5344CB8AC3E}">
        <p14:creationId xmlns:p14="http://schemas.microsoft.com/office/powerpoint/2010/main" val="2878638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Example Configuration</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7" name="Picture 6">
            <a:extLst>
              <a:ext uri="{FF2B5EF4-FFF2-40B4-BE49-F238E27FC236}">
                <a16:creationId xmlns:a16="http://schemas.microsoft.com/office/drawing/2014/main" id="{A743225B-324C-4063-AF58-2ADA190DDF7C}"/>
              </a:ext>
            </a:extLst>
          </p:cNvPr>
          <p:cNvPicPr>
            <a:picLocks noChangeAspect="1"/>
          </p:cNvPicPr>
          <p:nvPr/>
        </p:nvPicPr>
        <p:blipFill>
          <a:blip r:embed="rId3"/>
          <a:stretch>
            <a:fillRect/>
          </a:stretch>
        </p:blipFill>
        <p:spPr>
          <a:xfrm>
            <a:off x="4942232" y="1722671"/>
            <a:ext cx="5276193" cy="2334715"/>
          </a:xfrm>
          <a:prstGeom prst="rect">
            <a:avLst/>
          </a:prstGeom>
        </p:spPr>
      </p:pic>
      <p:pic>
        <p:nvPicPr>
          <p:cNvPr id="8" name="Picture 7">
            <a:extLst>
              <a:ext uri="{FF2B5EF4-FFF2-40B4-BE49-F238E27FC236}">
                <a16:creationId xmlns:a16="http://schemas.microsoft.com/office/drawing/2014/main" id="{AC366DE2-D7B3-4CEE-8AAF-345FF8F3C5BD}"/>
              </a:ext>
            </a:extLst>
          </p:cNvPr>
          <p:cNvPicPr>
            <a:picLocks noChangeAspect="1"/>
          </p:cNvPicPr>
          <p:nvPr/>
        </p:nvPicPr>
        <p:blipFill>
          <a:blip r:embed="rId4"/>
          <a:stretch>
            <a:fillRect/>
          </a:stretch>
        </p:blipFill>
        <p:spPr>
          <a:xfrm>
            <a:off x="2627328" y="3298517"/>
            <a:ext cx="4953000" cy="2114550"/>
          </a:xfrm>
          <a:prstGeom prst="rect">
            <a:avLst/>
          </a:prstGeom>
        </p:spPr>
      </p:pic>
    </p:spTree>
    <p:extLst>
      <p:ext uri="{BB962C8B-B14F-4D97-AF65-F5344CB8AC3E}">
        <p14:creationId xmlns:p14="http://schemas.microsoft.com/office/powerpoint/2010/main" val="155977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DHCP Configuration Verification</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pPr marL="0" indent="0">
              <a:buNone/>
            </a:pPr>
            <a:r>
              <a:rPr lang="en-US" dirty="0"/>
              <a:t>Use the commands in the table to verify that the Cisco IOS DHCPv4 server is operational.</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graphicFrame>
        <p:nvGraphicFramePr>
          <p:cNvPr id="7" name="Table 6">
            <a:extLst>
              <a:ext uri="{FF2B5EF4-FFF2-40B4-BE49-F238E27FC236}">
                <a16:creationId xmlns:a16="http://schemas.microsoft.com/office/drawing/2014/main" id="{5B90B524-30BF-4614-BF0F-53367106111A}"/>
              </a:ext>
            </a:extLst>
          </p:cNvPr>
          <p:cNvGraphicFramePr>
            <a:graphicFrameLocks/>
          </p:cNvGraphicFramePr>
          <p:nvPr>
            <p:extLst>
              <p:ext uri="{D42A27DB-BD31-4B8C-83A1-F6EECF244321}">
                <p14:modId xmlns:p14="http://schemas.microsoft.com/office/powerpoint/2010/main" val="2546166261"/>
              </p:ext>
            </p:extLst>
          </p:nvPr>
        </p:nvGraphicFramePr>
        <p:xfrm>
          <a:off x="2266380" y="2443518"/>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439329">
                <a:tc>
                  <a:txBody>
                    <a:bodyPr/>
                    <a:lstStyle/>
                    <a:p>
                      <a:pPr algn="l" fontAlgn="ctr"/>
                      <a:r>
                        <a:rPr lang="en-US" sz="1200" b="1" dirty="0">
                          <a:effectLst/>
                        </a:rPr>
                        <a:t>Command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n-US" sz="1200" b="1" dirty="0">
                          <a:effectLst/>
                        </a:rPr>
                        <a:t>show running-config | section dhcp</a:t>
                      </a:r>
                      <a:endParaRPr lang="en-US" sz="1200" b="0" dirty="0">
                        <a:effectLst/>
                      </a:endParaRPr>
                    </a:p>
                  </a:txBody>
                  <a:tcPr marL="47625" marR="47625" marT="47625" marB="47625" anchor="ctr"/>
                </a:tc>
                <a:tc>
                  <a:txBody>
                    <a:bodyPr/>
                    <a:lstStyle/>
                    <a:p>
                      <a:pPr fontAlgn="ctr"/>
                      <a:r>
                        <a:rPr lang="en-US" sz="1200" b="0" dirty="0">
                          <a:effectLst/>
                        </a:rPr>
                        <a:t>Displays the DHCPv4 commands configured on the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n-US" sz="1200" b="1" dirty="0">
                          <a:effectLst/>
                        </a:rPr>
                        <a:t>show ip dhcp binding</a:t>
                      </a:r>
                      <a:endParaRPr lang="en-US" sz="1200" b="0" dirty="0">
                        <a:effectLst/>
                      </a:endParaRPr>
                    </a:p>
                  </a:txBody>
                  <a:tcPr marL="47625" marR="47625" marT="47625" marB="47625" anchor="ctr"/>
                </a:tc>
                <a:tc>
                  <a:txBody>
                    <a:bodyPr/>
                    <a:lstStyle/>
                    <a:p>
                      <a:pPr fontAlgn="ctr"/>
                      <a:r>
                        <a:rPr lang="en-US" sz="1200" b="0" dirty="0">
                          <a:effectLst/>
                        </a:rPr>
                        <a:t>Displays a list of all IPv4 address to MAC address bindings provided by the DHCPv4 service.</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n-US" sz="1200" b="1" dirty="0">
                          <a:effectLst/>
                        </a:rPr>
                        <a:t>show ip dhcp server statistics</a:t>
                      </a:r>
                      <a:endParaRPr lang="en-US" sz="1200" b="0" dirty="0">
                        <a:effectLst/>
                      </a:endParaRPr>
                    </a:p>
                  </a:txBody>
                  <a:tcPr marL="47625" marR="47625" marT="47625" marB="47625" anchor="ctr"/>
                </a:tc>
                <a:tc>
                  <a:txBody>
                    <a:bodyPr/>
                    <a:lstStyle/>
                    <a:p>
                      <a:pPr fontAlgn="ctr"/>
                      <a:r>
                        <a:rPr lang="en-US" sz="1200" b="0" dirty="0">
                          <a:effectLst/>
                        </a:rPr>
                        <a:t>Displays count information regarding the number of DHCPv4 messages that have been sent and received</a:t>
                      </a:r>
                    </a:p>
                  </a:txBody>
                  <a:tcPr marL="47625" marR="47625" marT="47625" marB="47625" anchor="ctr"/>
                </a:tc>
                <a:extLst>
                  <a:ext uri="{0D108BD9-81ED-4DB2-BD59-A6C34878D82A}">
                    <a16:rowId xmlns:a16="http://schemas.microsoft.com/office/drawing/2014/main" val="334081493"/>
                  </a:ext>
                </a:extLst>
              </a:tr>
            </a:tbl>
          </a:graphicData>
        </a:graphic>
      </p:graphicFrame>
    </p:spTree>
    <p:extLst>
      <p:ext uri="{BB962C8B-B14F-4D97-AF65-F5344CB8AC3E}">
        <p14:creationId xmlns:p14="http://schemas.microsoft.com/office/powerpoint/2010/main" val="1697058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Verify DHCPv4 is Operational</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pPr marL="0" indent="0">
              <a:buNone/>
            </a:pPr>
            <a:r>
              <a:rPr lang="en-US" dirty="0"/>
              <a:t>Verify the DHCPv4 Configuration:</a:t>
            </a:r>
          </a:p>
          <a:p>
            <a:pPr lvl="1"/>
            <a:r>
              <a:rPr lang="en-US" dirty="0"/>
              <a:t>As shown in the example, the </a:t>
            </a:r>
            <a:r>
              <a:rPr lang="en-US" b="1" dirty="0"/>
              <a:t>show running-config | section </a:t>
            </a:r>
            <a:r>
              <a:rPr lang="en-US" b="1" dirty="0" err="1"/>
              <a:t>dhcp</a:t>
            </a:r>
            <a:r>
              <a:rPr lang="en-US" dirty="0"/>
              <a:t> command output displays the DHCPv4 commands configured on R1. The </a:t>
            </a:r>
            <a:r>
              <a:rPr lang="en-US" b="1" dirty="0"/>
              <a:t>| section [parameter] </a:t>
            </a:r>
            <a:r>
              <a:rPr lang="en-US" dirty="0"/>
              <a:t>displays only the commands associated with DHCPv4 configuration.</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BAEC89F4-81D8-4FA9-ADBE-00F4E148D4DF}"/>
              </a:ext>
            </a:extLst>
          </p:cNvPr>
          <p:cNvPicPr>
            <a:picLocks noChangeAspect="1"/>
          </p:cNvPicPr>
          <p:nvPr/>
        </p:nvPicPr>
        <p:blipFill>
          <a:blip r:embed="rId3"/>
          <a:stretch>
            <a:fillRect/>
          </a:stretch>
        </p:blipFill>
        <p:spPr>
          <a:xfrm>
            <a:off x="4045818" y="2825548"/>
            <a:ext cx="4895695" cy="2389005"/>
          </a:xfrm>
          <a:prstGeom prst="rect">
            <a:avLst/>
          </a:prstGeom>
        </p:spPr>
      </p:pic>
    </p:spTree>
    <p:extLst>
      <p:ext uri="{BB962C8B-B14F-4D97-AF65-F5344CB8AC3E}">
        <p14:creationId xmlns:p14="http://schemas.microsoft.com/office/powerpoint/2010/main" val="3680086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Verify DHCPv4 is Operational</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pPr marL="0" indent="0">
              <a:buNone/>
            </a:pPr>
            <a:r>
              <a:rPr lang="en-US" dirty="0"/>
              <a:t>Verify DHCPv4 Bindings:</a:t>
            </a:r>
          </a:p>
          <a:p>
            <a:pPr lvl="1"/>
            <a:r>
              <a:rPr lang="en-US" dirty="0"/>
              <a:t>As shown in the example, the operation of DHCPv4 can be verified using the </a:t>
            </a:r>
            <a:r>
              <a:rPr lang="en-US" b="1" dirty="0"/>
              <a:t>show </a:t>
            </a:r>
            <a:r>
              <a:rPr lang="en-US" b="1" dirty="0" err="1"/>
              <a:t>ip</a:t>
            </a:r>
            <a:r>
              <a:rPr lang="en-US" b="1" dirty="0"/>
              <a:t> </a:t>
            </a:r>
            <a:r>
              <a:rPr lang="en-US" b="1" dirty="0" err="1"/>
              <a:t>dhcp</a:t>
            </a:r>
            <a:r>
              <a:rPr lang="en-US" b="1" dirty="0"/>
              <a:t> binding</a:t>
            </a:r>
            <a:r>
              <a:rPr lang="en-US" dirty="0"/>
              <a:t> command. This command displays a list of all IPv4 address to MAC address bindings that have been provided by the DHCPv4 service.</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F0871004-5188-4B44-90E5-0059CD382E9A}"/>
              </a:ext>
            </a:extLst>
          </p:cNvPr>
          <p:cNvPicPr>
            <a:picLocks noChangeAspect="1"/>
          </p:cNvPicPr>
          <p:nvPr/>
        </p:nvPicPr>
        <p:blipFill>
          <a:blip r:embed="rId3"/>
          <a:stretch>
            <a:fillRect/>
          </a:stretch>
        </p:blipFill>
        <p:spPr>
          <a:xfrm>
            <a:off x="2478878" y="2817999"/>
            <a:ext cx="8029575" cy="1724025"/>
          </a:xfrm>
          <a:prstGeom prst="rect">
            <a:avLst/>
          </a:prstGeom>
        </p:spPr>
      </p:pic>
    </p:spTree>
    <p:extLst>
      <p:ext uri="{BB962C8B-B14F-4D97-AF65-F5344CB8AC3E}">
        <p14:creationId xmlns:p14="http://schemas.microsoft.com/office/powerpoint/2010/main" val="1594871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Verify DHCPv4 is Operational</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1" y="1066800"/>
            <a:ext cx="5803996" cy="5226423"/>
          </a:xfrm>
        </p:spPr>
        <p:txBody>
          <a:bodyPr anchor="ctr">
            <a:normAutofit/>
          </a:bodyPr>
          <a:lstStyle/>
          <a:p>
            <a:pPr marL="0" indent="0">
              <a:buNone/>
            </a:pPr>
            <a:r>
              <a:rPr lang="en-US" dirty="0"/>
              <a:t>Verify DHCPv4 Statistics:</a:t>
            </a:r>
          </a:p>
          <a:p>
            <a:pPr lvl="1"/>
            <a:r>
              <a:rPr lang="en-US" dirty="0"/>
              <a:t>The output of the </a:t>
            </a:r>
            <a:r>
              <a:rPr lang="en-US" b="1" dirty="0"/>
              <a:t>show </a:t>
            </a:r>
            <a:r>
              <a:rPr lang="en-US" b="1" dirty="0" err="1"/>
              <a:t>ip</a:t>
            </a:r>
            <a:r>
              <a:rPr lang="en-US" b="1" dirty="0"/>
              <a:t> </a:t>
            </a:r>
            <a:r>
              <a:rPr lang="en-US" b="1" dirty="0" err="1"/>
              <a:t>dhcp</a:t>
            </a:r>
            <a:r>
              <a:rPr lang="en-US" b="1" dirty="0"/>
              <a:t> server statistics</a:t>
            </a:r>
            <a:r>
              <a:rPr lang="en-US" dirty="0"/>
              <a:t> is used to verify that messages are being received or sent by the router. This command displays count information regarding the number of DHCPv4 messages that have been sent and received.</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E7E3F87D-4067-4B22-AEBB-8275B1BA8265}"/>
              </a:ext>
            </a:extLst>
          </p:cNvPr>
          <p:cNvPicPr>
            <a:picLocks noChangeAspect="1"/>
          </p:cNvPicPr>
          <p:nvPr/>
        </p:nvPicPr>
        <p:blipFill>
          <a:blip r:embed="rId3"/>
          <a:stretch>
            <a:fillRect/>
          </a:stretch>
        </p:blipFill>
        <p:spPr>
          <a:xfrm>
            <a:off x="7685597" y="1612316"/>
            <a:ext cx="2946389" cy="4135390"/>
          </a:xfrm>
          <a:prstGeom prst="rect">
            <a:avLst/>
          </a:prstGeom>
        </p:spPr>
      </p:pic>
    </p:spTree>
    <p:extLst>
      <p:ext uri="{BB962C8B-B14F-4D97-AF65-F5344CB8AC3E}">
        <p14:creationId xmlns:p14="http://schemas.microsoft.com/office/powerpoint/2010/main" val="327829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Objectives</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lstStyle/>
          <a:p>
            <a:r>
              <a:rPr lang="en-US" dirty="0"/>
              <a:t>DHCPv4</a:t>
            </a:r>
          </a:p>
          <a:p>
            <a:r>
              <a:rPr lang="en-US" dirty="0"/>
              <a:t>Configure a Cisco IOS DHCPv4 Server</a:t>
            </a:r>
          </a:p>
          <a:p>
            <a:r>
              <a:rPr lang="en-US" dirty="0"/>
              <a:t>Configure a DHCPv4 Client</a:t>
            </a:r>
          </a:p>
          <a:p>
            <a:r>
              <a:rPr lang="en-US"/>
              <a:t>NAT Concepts</a:t>
            </a:r>
            <a:endParaRPr lang="en-US" dirty="0"/>
          </a:p>
          <a:p>
            <a:pPr lvl="1"/>
            <a:r>
              <a:rPr lang="en-US" dirty="0"/>
              <a:t>Introduction to NAT</a:t>
            </a:r>
          </a:p>
          <a:p>
            <a:pPr lvl="1"/>
            <a:r>
              <a:rPr lang="en-US" dirty="0"/>
              <a:t>PAT (NAT Overloading)</a:t>
            </a:r>
          </a:p>
          <a:p>
            <a:pPr lvl="1"/>
            <a:r>
              <a:rPr lang="en-US" dirty="0"/>
              <a:t>Port Forwarding</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2160163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Verify DHCPv4  is Operational</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1" y="1066800"/>
            <a:ext cx="5357858" cy="5226423"/>
          </a:xfrm>
        </p:spPr>
        <p:txBody>
          <a:bodyPr anchor="t">
            <a:normAutofit/>
          </a:bodyPr>
          <a:lstStyle/>
          <a:p>
            <a:pPr marL="0" indent="0">
              <a:buNone/>
            </a:pPr>
            <a:r>
              <a:rPr lang="en-US" dirty="0"/>
              <a:t>Verify DHCPv4 Client Received IPv4 Addressing:</a:t>
            </a:r>
          </a:p>
          <a:p>
            <a:pPr lvl="1"/>
            <a:r>
              <a:rPr lang="en-US" dirty="0"/>
              <a:t>The </a:t>
            </a:r>
            <a:r>
              <a:rPr lang="en-US" b="1" dirty="0"/>
              <a:t>ipconfig /all</a:t>
            </a:r>
            <a:r>
              <a:rPr lang="en-US" dirty="0"/>
              <a:t> command, when issued on PC1, displays the TCP/IP parameters, as shown in the example. Because PC1 was connected to the network segment 192.168.10.0/24, it automatically received a DNS suffix, IPv4 address, subnet mask, default gateway, and DNS server address from that pool. No DHCP-specific router interface configuration is required. If a PC is connected to a network segment that has a DHCPv4 pool available, the PC can obtain an IPv4 address from the appropriate pool automatically.</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5395F8EA-829A-4CA3-9062-29611D9DBC3F}"/>
              </a:ext>
            </a:extLst>
          </p:cNvPr>
          <p:cNvPicPr>
            <a:picLocks noChangeAspect="1"/>
          </p:cNvPicPr>
          <p:nvPr/>
        </p:nvPicPr>
        <p:blipFill>
          <a:blip r:embed="rId3"/>
          <a:stretch>
            <a:fillRect/>
          </a:stretch>
        </p:blipFill>
        <p:spPr>
          <a:xfrm>
            <a:off x="6842169" y="1808204"/>
            <a:ext cx="4969422" cy="3473848"/>
          </a:xfrm>
          <a:prstGeom prst="rect">
            <a:avLst/>
          </a:prstGeom>
        </p:spPr>
      </p:pic>
    </p:spTree>
    <p:extLst>
      <p:ext uri="{BB962C8B-B14F-4D97-AF65-F5344CB8AC3E}">
        <p14:creationId xmlns:p14="http://schemas.microsoft.com/office/powerpoint/2010/main" val="289126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Disable the Cisco IOS DHCPv4 Server</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pPr marL="0" indent="0">
              <a:buNone/>
            </a:pPr>
            <a:r>
              <a:rPr lang="en-US" sz="2000" dirty="0"/>
              <a:t>The DHCPv4 service is enabled by default. To disable the service, use the no service </a:t>
            </a:r>
            <a:r>
              <a:rPr lang="en-US" sz="2000" dirty="0" err="1"/>
              <a:t>dhcp</a:t>
            </a:r>
            <a:r>
              <a:rPr lang="en-US" sz="2000" dirty="0"/>
              <a:t> global configuration mode command. Use the service </a:t>
            </a:r>
            <a:r>
              <a:rPr lang="en-US" sz="2000" dirty="0" err="1"/>
              <a:t>dhcp</a:t>
            </a:r>
            <a:r>
              <a:rPr lang="en-US" sz="2000" dirty="0"/>
              <a:t> global configuration mode command to re-enable the DHCPv4 server process, as shown in the example. Enabling the service has no effect if the parameters are not configured.</a:t>
            </a:r>
          </a:p>
          <a:p>
            <a:pPr marL="0" indent="0">
              <a:buNone/>
            </a:pPr>
            <a:r>
              <a:rPr lang="en-US" sz="1800" b="1" dirty="0"/>
              <a:t>Note: </a:t>
            </a:r>
            <a:r>
              <a:rPr lang="en-US" sz="1800" dirty="0"/>
              <a:t>Clearing the DHCP bindings or stopping and restarting the DHCP service may result in duplicate IP addresses being temporarily assigned on the network.</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CF7EDC10-3C6C-4333-B97C-4915C0016A07}"/>
              </a:ext>
            </a:extLst>
          </p:cNvPr>
          <p:cNvPicPr>
            <a:picLocks noChangeAspect="1"/>
          </p:cNvPicPr>
          <p:nvPr/>
        </p:nvPicPr>
        <p:blipFill>
          <a:blip r:embed="rId3"/>
          <a:stretch>
            <a:fillRect/>
          </a:stretch>
        </p:blipFill>
        <p:spPr>
          <a:xfrm>
            <a:off x="4517228" y="3573286"/>
            <a:ext cx="3952875" cy="952500"/>
          </a:xfrm>
          <a:prstGeom prst="rect">
            <a:avLst/>
          </a:prstGeom>
        </p:spPr>
      </p:pic>
    </p:spTree>
    <p:extLst>
      <p:ext uri="{BB962C8B-B14F-4D97-AF65-F5344CB8AC3E}">
        <p14:creationId xmlns:p14="http://schemas.microsoft.com/office/powerpoint/2010/main" val="417632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Configuring DHCP Relay</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r>
              <a:rPr lang="en-US" sz="2000" dirty="0"/>
              <a:t>Configure R1 with the </a:t>
            </a:r>
            <a:r>
              <a:rPr lang="en-US" sz="2000" b="1" dirty="0" err="1"/>
              <a:t>ip</a:t>
            </a:r>
            <a:r>
              <a:rPr lang="en-US" sz="2000" b="1" dirty="0"/>
              <a:t> helper-address [address]</a:t>
            </a:r>
            <a:r>
              <a:rPr lang="en-US" sz="2000" dirty="0"/>
              <a:t> interface configuration command. This will cause R1 to relay DHCPv4 broadcasts to the DHCPv4 server. As shown in the example, the interface on R1 receiving the broadcast from PC1 is configured to relay DHCPv4 address to the DHCPv4 server at 192.168.11.6.</a:t>
            </a:r>
          </a:p>
          <a:p>
            <a:r>
              <a:rPr lang="en-US" sz="2000" dirty="0"/>
              <a:t>When R1 has been configured as a DHCPv4 relay agent, it accepts broadcast requests for the DHCPv4 service and then forwards those requests as a unicast to the IPv4 address 192.168.11.6. The network administrator can use the show </a:t>
            </a:r>
            <a:r>
              <a:rPr lang="en-US" sz="2000" dirty="0" err="1"/>
              <a:t>ip</a:t>
            </a:r>
            <a:r>
              <a:rPr lang="en-US" sz="2000" dirty="0"/>
              <a:t> interface command to verify the configuration.</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F23FC108-8D4A-4EF3-8F94-F2B6735F8977}"/>
              </a:ext>
            </a:extLst>
          </p:cNvPr>
          <p:cNvPicPr>
            <a:picLocks noChangeAspect="1"/>
          </p:cNvPicPr>
          <p:nvPr/>
        </p:nvPicPr>
        <p:blipFill>
          <a:blip r:embed="rId3"/>
          <a:stretch>
            <a:fillRect/>
          </a:stretch>
        </p:blipFill>
        <p:spPr>
          <a:xfrm>
            <a:off x="2948728" y="4379147"/>
            <a:ext cx="3205257" cy="1013061"/>
          </a:xfrm>
          <a:prstGeom prst="rect">
            <a:avLst/>
          </a:prstGeom>
        </p:spPr>
      </p:pic>
      <p:pic>
        <p:nvPicPr>
          <p:cNvPr id="6" name="Picture 5">
            <a:extLst>
              <a:ext uri="{FF2B5EF4-FFF2-40B4-BE49-F238E27FC236}">
                <a16:creationId xmlns:a16="http://schemas.microsoft.com/office/drawing/2014/main" id="{4CFBCB41-A3F2-4099-8C4A-8F3D1250A045}"/>
              </a:ext>
            </a:extLst>
          </p:cNvPr>
          <p:cNvPicPr>
            <a:picLocks noChangeAspect="1"/>
          </p:cNvPicPr>
          <p:nvPr/>
        </p:nvPicPr>
        <p:blipFill>
          <a:blip r:embed="rId4"/>
          <a:stretch>
            <a:fillRect/>
          </a:stretch>
        </p:blipFill>
        <p:spPr>
          <a:xfrm>
            <a:off x="6777318" y="3914775"/>
            <a:ext cx="3771900" cy="1876425"/>
          </a:xfrm>
          <a:prstGeom prst="rect">
            <a:avLst/>
          </a:prstGeom>
        </p:spPr>
      </p:pic>
    </p:spTree>
    <p:extLst>
      <p:ext uri="{BB962C8B-B14F-4D97-AF65-F5344CB8AC3E}">
        <p14:creationId xmlns:p14="http://schemas.microsoft.com/office/powerpoint/2010/main" val="322242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3807940"/>
          </a:xfrm>
        </p:spPr>
        <p:txBody>
          <a:bodyPr>
            <a:normAutofit/>
          </a:bodyPr>
          <a:lstStyle/>
          <a:p>
            <a:r>
              <a:rPr lang="en-US" sz="7200" dirty="0"/>
              <a:t>DHCPv4</a:t>
            </a:r>
            <a:br>
              <a:rPr lang="en-US" sz="7200" dirty="0"/>
            </a:br>
            <a:r>
              <a:rPr lang="en-US" sz="7200" dirty="0"/>
              <a:t>Client Configuration</a:t>
            </a:r>
          </a:p>
        </p:txBody>
      </p:sp>
      <p:pic>
        <p:nvPicPr>
          <p:cNvPr id="6" name="Picture 5">
            <a:extLst>
              <a:ext uri="{FF2B5EF4-FFF2-40B4-BE49-F238E27FC236}">
                <a16:creationId xmlns:a16="http://schemas.microsoft.com/office/drawing/2014/main" id="{BA4E0C55-7AB9-4E53-B9EE-4AB12A0BE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8" name="Picture 7">
            <a:extLst>
              <a:ext uri="{FF2B5EF4-FFF2-40B4-BE49-F238E27FC236}">
                <a16:creationId xmlns:a16="http://schemas.microsoft.com/office/drawing/2014/main" id="{BC686CCC-EEF7-41A3-A3F9-E70D97CFC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022" y="3429000"/>
            <a:ext cx="5983288" cy="271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679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DHCP Operations</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pPr marL="0" indent="0">
              <a:buNone/>
            </a:pPr>
            <a:r>
              <a:rPr lang="en-US" dirty="0"/>
              <a:t>There are scenarios where you might have access to a DHCP server through your ISP. In these instances, you can configure a Cisco IOS router as a DHCPv4 client. </a:t>
            </a:r>
          </a:p>
          <a:p>
            <a:pPr lvl="1"/>
            <a:r>
              <a:rPr lang="en-US" dirty="0"/>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p>
          <a:p>
            <a:pPr lvl="1"/>
            <a:r>
              <a:rPr lang="en-US" dirty="0"/>
              <a:t>To configure an Ethernet interface as a DHCP client, use the </a:t>
            </a:r>
            <a:r>
              <a:rPr lang="en-US" b="1" dirty="0" err="1"/>
              <a:t>ip</a:t>
            </a:r>
            <a:r>
              <a:rPr lang="en-US" b="1" dirty="0"/>
              <a:t> address </a:t>
            </a:r>
            <a:r>
              <a:rPr lang="en-US" b="1" dirty="0" err="1"/>
              <a:t>dhcp</a:t>
            </a:r>
            <a:r>
              <a:rPr lang="en-US" b="1" dirty="0"/>
              <a:t> </a:t>
            </a:r>
            <a:r>
              <a:rPr lang="en-US" dirty="0"/>
              <a:t>interface</a:t>
            </a:r>
            <a:r>
              <a:rPr lang="en-US" b="1" dirty="0"/>
              <a:t> </a:t>
            </a:r>
            <a:r>
              <a:rPr lang="en-US" dirty="0"/>
              <a:t>configuration mode command.</a:t>
            </a:r>
          </a:p>
          <a:p>
            <a:pPr lvl="1"/>
            <a:r>
              <a:rPr lang="en-US" dirty="0"/>
              <a:t>In the figure, assume that an ISP has been configured to provide select customers with IP addresses from the 209.165.201.0/27 network range after the G0/0/1 interface is configured with the </a:t>
            </a:r>
            <a:r>
              <a:rPr lang="en-US" b="1" dirty="0" err="1"/>
              <a:t>ip</a:t>
            </a:r>
            <a:r>
              <a:rPr lang="en-US" b="1" dirty="0"/>
              <a:t> address </a:t>
            </a:r>
            <a:r>
              <a:rPr lang="en-US" b="1" dirty="0" err="1"/>
              <a:t>dhcp</a:t>
            </a:r>
            <a:r>
              <a:rPr lang="en-US" dirty="0"/>
              <a:t> command.</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7298A255-A790-4454-80B9-B5A741BCB555}"/>
              </a:ext>
            </a:extLst>
          </p:cNvPr>
          <p:cNvPicPr>
            <a:picLocks noChangeAspect="1"/>
          </p:cNvPicPr>
          <p:nvPr/>
        </p:nvPicPr>
        <p:blipFill>
          <a:blip r:embed="rId3"/>
          <a:stretch>
            <a:fillRect/>
          </a:stretch>
        </p:blipFill>
        <p:spPr>
          <a:xfrm>
            <a:off x="3098003" y="5495024"/>
            <a:ext cx="6791325" cy="1200150"/>
          </a:xfrm>
          <a:prstGeom prst="rect">
            <a:avLst/>
          </a:prstGeom>
        </p:spPr>
      </p:pic>
    </p:spTree>
    <p:extLst>
      <p:ext uri="{BB962C8B-B14F-4D97-AF65-F5344CB8AC3E}">
        <p14:creationId xmlns:p14="http://schemas.microsoft.com/office/powerpoint/2010/main" val="791410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Example Configuration</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r>
              <a:rPr lang="en-US" sz="2000" dirty="0"/>
              <a:t>To configure an Ethernet interface as a DHCP client, use the </a:t>
            </a:r>
            <a:r>
              <a:rPr lang="en-US" sz="2000" dirty="0" err="1"/>
              <a:t>ip</a:t>
            </a:r>
            <a:r>
              <a:rPr lang="en-US" sz="2000" dirty="0"/>
              <a:t> address </a:t>
            </a:r>
            <a:r>
              <a:rPr lang="en-US" sz="2000" dirty="0" err="1"/>
              <a:t>dhcp</a:t>
            </a:r>
            <a:r>
              <a:rPr lang="en-US" sz="2000" dirty="0"/>
              <a:t> interface configuration mode command, as shown in the example. This configuration assumes that the ISP has been configured to provide select customers with IPv4 addressing information.</a:t>
            </a:r>
          </a:p>
          <a:p>
            <a:r>
              <a:rPr lang="en-US" sz="2000" dirty="0"/>
              <a:t>The show </a:t>
            </a:r>
            <a:r>
              <a:rPr lang="en-US" sz="2000" dirty="0" err="1"/>
              <a:t>ip</a:t>
            </a:r>
            <a:r>
              <a:rPr lang="en-US" sz="2000" dirty="0"/>
              <a:t> interface g0/1 command confirms that the interface is up and that the address was allocated by a DHCPv4 server.</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46A1205F-6C2E-4B9A-9D6C-81D619B38688}"/>
              </a:ext>
            </a:extLst>
          </p:cNvPr>
          <p:cNvPicPr>
            <a:picLocks noChangeAspect="1"/>
          </p:cNvPicPr>
          <p:nvPr/>
        </p:nvPicPr>
        <p:blipFill>
          <a:blip r:embed="rId3"/>
          <a:stretch>
            <a:fillRect/>
          </a:stretch>
        </p:blipFill>
        <p:spPr>
          <a:xfrm>
            <a:off x="2655142" y="3238347"/>
            <a:ext cx="8020050" cy="1314450"/>
          </a:xfrm>
          <a:prstGeom prst="rect">
            <a:avLst/>
          </a:prstGeom>
        </p:spPr>
      </p:pic>
      <p:pic>
        <p:nvPicPr>
          <p:cNvPr id="6" name="Picture 5">
            <a:extLst>
              <a:ext uri="{FF2B5EF4-FFF2-40B4-BE49-F238E27FC236}">
                <a16:creationId xmlns:a16="http://schemas.microsoft.com/office/drawing/2014/main" id="{3526EDE8-EE2F-4874-8C61-9FF0D8C37284}"/>
              </a:ext>
            </a:extLst>
          </p:cNvPr>
          <p:cNvPicPr>
            <a:picLocks noChangeAspect="1"/>
          </p:cNvPicPr>
          <p:nvPr/>
        </p:nvPicPr>
        <p:blipFill>
          <a:blip r:embed="rId4"/>
          <a:stretch>
            <a:fillRect/>
          </a:stretch>
        </p:blipFill>
        <p:spPr>
          <a:xfrm>
            <a:off x="2651219" y="4439586"/>
            <a:ext cx="8029575" cy="1533525"/>
          </a:xfrm>
          <a:prstGeom prst="rect">
            <a:avLst/>
          </a:prstGeom>
        </p:spPr>
      </p:pic>
    </p:spTree>
    <p:extLst>
      <p:ext uri="{BB962C8B-B14F-4D97-AF65-F5344CB8AC3E}">
        <p14:creationId xmlns:p14="http://schemas.microsoft.com/office/powerpoint/2010/main" val="164941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Home Router DHCPv4 Client</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r>
              <a:rPr lang="en-US" sz="2000" dirty="0"/>
              <a:t>Home routers are typically already set to receive IPv4 addressing information automatically from the ISP. This is so that customers can easily set up the router and connect to the internet.</a:t>
            </a:r>
          </a:p>
          <a:p>
            <a:r>
              <a:rPr lang="en-US" sz="2000" dirty="0"/>
              <a:t>For example, the figure shows the default WAN setup page for a Packet Tracer wireless router. Notice that the internet connection type is set to </a:t>
            </a:r>
            <a:r>
              <a:rPr lang="en-US" sz="2000" b="1" dirty="0"/>
              <a:t>Automatic Configuration - DHCP</a:t>
            </a:r>
            <a:r>
              <a:rPr lang="en-US" sz="2000" dirty="0"/>
              <a:t>. This selection is used when the router is connected to a DSL or cable modem and acts as a DHCPv4 client, requesting an IPv4 address from the ISP.</a:t>
            </a:r>
          </a:p>
          <a:p>
            <a:r>
              <a:rPr lang="en-US" sz="2000" dirty="0"/>
              <a:t>Various manufacturers of home routers will have a similar setup.</a:t>
            </a:r>
          </a:p>
          <a:p>
            <a:pPr marL="0" indent="0">
              <a:buNone/>
            </a:pPr>
            <a:endParaRPr lang="en-US" sz="2000"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7" name="Picture 6">
            <a:extLst>
              <a:ext uri="{FF2B5EF4-FFF2-40B4-BE49-F238E27FC236}">
                <a16:creationId xmlns:a16="http://schemas.microsoft.com/office/drawing/2014/main" id="{84C714BF-8BAE-4C5E-AF83-6CED36FBBFDF}"/>
              </a:ext>
            </a:extLst>
          </p:cNvPr>
          <p:cNvPicPr>
            <a:picLocks noChangeAspect="1"/>
          </p:cNvPicPr>
          <p:nvPr/>
        </p:nvPicPr>
        <p:blipFill>
          <a:blip r:embed="rId3"/>
          <a:stretch>
            <a:fillRect/>
          </a:stretch>
        </p:blipFill>
        <p:spPr>
          <a:xfrm>
            <a:off x="3788204" y="4053537"/>
            <a:ext cx="5410924" cy="2239686"/>
          </a:xfrm>
          <a:prstGeom prst="rect">
            <a:avLst/>
          </a:prstGeom>
        </p:spPr>
      </p:pic>
    </p:spTree>
    <p:extLst>
      <p:ext uri="{BB962C8B-B14F-4D97-AF65-F5344CB8AC3E}">
        <p14:creationId xmlns:p14="http://schemas.microsoft.com/office/powerpoint/2010/main" val="2773209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A43A-3F5F-43E8-BEE5-3410751FEBD5}"/>
              </a:ext>
            </a:extLst>
          </p:cNvPr>
          <p:cNvSpPr>
            <a:spLocks noGrp="1"/>
          </p:cNvSpPr>
          <p:nvPr>
            <p:ph type="ctrTitle"/>
          </p:nvPr>
        </p:nvSpPr>
        <p:spPr/>
        <p:txBody>
          <a:bodyPr/>
          <a:lstStyle/>
          <a:p>
            <a:r>
              <a:rPr lang="en-US" dirty="0"/>
              <a:t>DHCPv4 &amp; NAT</a:t>
            </a:r>
          </a:p>
        </p:txBody>
      </p:sp>
      <p:sp>
        <p:nvSpPr>
          <p:cNvPr id="3" name="Subtitle 2">
            <a:extLst>
              <a:ext uri="{FF2B5EF4-FFF2-40B4-BE49-F238E27FC236}">
                <a16:creationId xmlns:a16="http://schemas.microsoft.com/office/drawing/2014/main" id="{082AB873-690E-4A75-BC33-FCED2A0B4C5B}"/>
              </a:ext>
            </a:extLst>
          </p:cNvPr>
          <p:cNvSpPr>
            <a:spLocks noGrp="1"/>
          </p:cNvSpPr>
          <p:nvPr>
            <p:ph type="subTitle" idx="1"/>
          </p:nvPr>
        </p:nvSpPr>
        <p:spPr/>
        <p:txBody>
          <a:bodyPr/>
          <a:lstStyle/>
          <a:p>
            <a:r>
              <a:rPr lang="en-US" dirty="0"/>
              <a:t>Lecture 11 | Part 3 | CSE490 – WAN Routing</a:t>
            </a:r>
          </a:p>
          <a:p>
            <a:r>
              <a:rPr lang="en-US" dirty="0"/>
              <a:t>Department of Computer Science and Engineering</a:t>
            </a:r>
            <a:br>
              <a:rPr lang="en-US" dirty="0"/>
            </a:br>
            <a:r>
              <a:rPr lang="en-US" dirty="0"/>
              <a:t>School of Data &amp; Science</a:t>
            </a:r>
          </a:p>
        </p:txBody>
      </p:sp>
      <p:pic>
        <p:nvPicPr>
          <p:cNvPr id="5" name="Picture 4">
            <a:extLst>
              <a:ext uri="{FF2B5EF4-FFF2-40B4-BE49-F238E27FC236}">
                <a16:creationId xmlns:a16="http://schemas.microsoft.com/office/drawing/2014/main" id="{01D4885E-7D8C-4D12-A892-1DF776D7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33" y="217086"/>
            <a:ext cx="1639334" cy="1504089"/>
          </a:xfrm>
          <a:prstGeom prst="rect">
            <a:avLst/>
          </a:prstGeom>
        </p:spPr>
      </p:pic>
    </p:spTree>
    <p:extLst>
      <p:ext uri="{BB962C8B-B14F-4D97-AF65-F5344CB8AC3E}">
        <p14:creationId xmlns:p14="http://schemas.microsoft.com/office/powerpoint/2010/main" val="2922020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3807940"/>
          </a:xfrm>
        </p:spPr>
        <p:txBody>
          <a:bodyPr>
            <a:normAutofit/>
          </a:bodyPr>
          <a:lstStyle/>
          <a:p>
            <a:r>
              <a:rPr lang="en-US" sz="7200" dirty="0"/>
              <a:t>NAT</a:t>
            </a:r>
          </a:p>
        </p:txBody>
      </p:sp>
      <p:pic>
        <p:nvPicPr>
          <p:cNvPr id="6" name="Picture 5">
            <a:extLst>
              <a:ext uri="{FF2B5EF4-FFF2-40B4-BE49-F238E27FC236}">
                <a16:creationId xmlns:a16="http://schemas.microsoft.com/office/drawing/2014/main" id="{BA4E0C55-7AB9-4E53-B9EE-4AB12A0BE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4" name="Picture 3">
            <a:extLst>
              <a:ext uri="{FF2B5EF4-FFF2-40B4-BE49-F238E27FC236}">
                <a16:creationId xmlns:a16="http://schemas.microsoft.com/office/drawing/2014/main" id="{A9D898ED-6B2A-490D-B105-575CA6C3EF46}"/>
              </a:ext>
            </a:extLst>
          </p:cNvPr>
          <p:cNvPicPr>
            <a:picLocks noChangeAspect="1"/>
          </p:cNvPicPr>
          <p:nvPr/>
        </p:nvPicPr>
        <p:blipFill>
          <a:blip r:embed="rId3"/>
          <a:stretch>
            <a:fillRect/>
          </a:stretch>
        </p:blipFill>
        <p:spPr>
          <a:xfrm>
            <a:off x="4682757" y="3480775"/>
            <a:ext cx="3621817" cy="1305119"/>
          </a:xfrm>
          <a:prstGeom prst="rect">
            <a:avLst/>
          </a:prstGeom>
        </p:spPr>
      </p:pic>
    </p:spTree>
    <p:extLst>
      <p:ext uri="{BB962C8B-B14F-4D97-AF65-F5344CB8AC3E}">
        <p14:creationId xmlns:p14="http://schemas.microsoft.com/office/powerpoint/2010/main" val="2151196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Scaling Networks with NAT</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normAutofit/>
          </a:bodyPr>
          <a:lstStyle/>
          <a:p>
            <a:r>
              <a:rPr lang="en-US" sz="2000" dirty="0"/>
              <a:t>Reuse IP addresses by using NAT by creating two types of addresses: Private and Public Addressing.</a:t>
            </a:r>
          </a:p>
          <a:p>
            <a:pPr lvl="1"/>
            <a:r>
              <a:rPr lang="en-US" sz="1600" dirty="0"/>
              <a:t>All public Internet addresses must be registered with a Regional Internet Registry (RIR).</a:t>
            </a:r>
          </a:p>
          <a:p>
            <a:r>
              <a:rPr lang="en-US" sz="2000" dirty="0"/>
              <a:t>Organizations can lease public addresses from an ISP.</a:t>
            </a:r>
          </a:p>
          <a:p>
            <a:pPr lvl="1"/>
            <a:r>
              <a:rPr lang="en-US" sz="1600" dirty="0"/>
              <a:t>Then, they can use the private addresses in their internal networks</a:t>
            </a:r>
          </a:p>
          <a:p>
            <a:r>
              <a:rPr lang="en-US" sz="2000" dirty="0"/>
              <a:t>Only the registered holder of a public Internet address can assign that address to a network device.</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7" name="Picture 6">
            <a:extLst>
              <a:ext uri="{FF2B5EF4-FFF2-40B4-BE49-F238E27FC236}">
                <a16:creationId xmlns:a16="http://schemas.microsoft.com/office/drawing/2014/main" id="{A4CD9717-799A-4BBE-B31C-20B744C58C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0266" y="3867383"/>
            <a:ext cx="8686800"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548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3807940"/>
          </a:xfrm>
        </p:spPr>
        <p:txBody>
          <a:bodyPr>
            <a:normAutofit/>
          </a:bodyPr>
          <a:lstStyle/>
          <a:p>
            <a:r>
              <a:rPr lang="en-US" sz="7200" dirty="0"/>
              <a:t>DHCPv4 Concepts</a:t>
            </a:r>
          </a:p>
        </p:txBody>
      </p:sp>
      <p:pic>
        <p:nvPicPr>
          <p:cNvPr id="6" name="Picture 5">
            <a:extLst>
              <a:ext uri="{FF2B5EF4-FFF2-40B4-BE49-F238E27FC236}">
                <a16:creationId xmlns:a16="http://schemas.microsoft.com/office/drawing/2014/main" id="{BA4E0C55-7AB9-4E53-B9EE-4AB12A0BE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8" name="Picture 7">
            <a:extLst>
              <a:ext uri="{FF2B5EF4-FFF2-40B4-BE49-F238E27FC236}">
                <a16:creationId xmlns:a16="http://schemas.microsoft.com/office/drawing/2014/main" id="{BC686CCC-EEF7-41A3-A3F9-E70D97CFC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022" y="3249892"/>
            <a:ext cx="5983288" cy="271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9065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683623"/>
          </a:xfrm>
        </p:spPr>
        <p:txBody>
          <a:bodyPr anchor="t">
            <a:normAutofit/>
          </a:bodyPr>
          <a:lstStyle/>
          <a:p>
            <a:r>
              <a:rPr lang="en-US" dirty="0"/>
              <a:t>Private Internet Addresses:</a:t>
            </a:r>
          </a:p>
          <a:p>
            <a:pPr lvl="1"/>
            <a:r>
              <a:rPr lang="en-US" dirty="0"/>
              <a:t>These are reserved private Internet addresses drawn from three blocks (A, B and C)</a:t>
            </a:r>
          </a:p>
          <a:p>
            <a:pPr lvl="1"/>
            <a:r>
              <a:rPr lang="en-US" dirty="0"/>
              <a:t>These addresses are for private, internal network use only.</a:t>
            </a:r>
          </a:p>
          <a:p>
            <a:pPr lvl="1"/>
            <a:r>
              <a:rPr lang="en-US" dirty="0"/>
              <a:t>RFC 1918 specifies that private addresses are not to be routed over the Internet.</a:t>
            </a:r>
          </a:p>
          <a:p>
            <a:pPr lvl="1"/>
            <a:r>
              <a:rPr lang="en-US" b="1" dirty="0"/>
              <a:t>Two Issues:</a:t>
            </a:r>
          </a:p>
          <a:p>
            <a:pPr lvl="2"/>
            <a:r>
              <a:rPr lang="en-US" dirty="0"/>
              <a:t>You cannot route private addresses over the Internet.</a:t>
            </a:r>
          </a:p>
          <a:p>
            <a:pPr lvl="2"/>
            <a:r>
              <a:rPr lang="en-US" dirty="0"/>
              <a:t>There are not enough public addresses to allow</a:t>
            </a:r>
            <a:br>
              <a:rPr lang="en-US" dirty="0"/>
            </a:br>
            <a:r>
              <a:rPr lang="en-US" dirty="0"/>
              <a:t>organizations to provide one to every one of their hosts.</a:t>
            </a:r>
          </a:p>
          <a:p>
            <a:r>
              <a:rPr lang="en-US" dirty="0"/>
              <a:t>Public Internet Addresses</a:t>
            </a:r>
          </a:p>
          <a:p>
            <a:pPr lvl="1"/>
            <a:r>
              <a:rPr lang="en-US" dirty="0"/>
              <a:t>These are for public routing</a:t>
            </a:r>
          </a:p>
          <a:p>
            <a:pPr lvl="1"/>
            <a:r>
              <a:rPr lang="en-US" dirty="0"/>
              <a:t>Can be advertised globally.</a:t>
            </a:r>
          </a:p>
        </p:txBody>
      </p:sp>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a:t>Category </a:t>
            </a:r>
            <a:r>
              <a:rPr lang="en-US" dirty="0"/>
              <a:t>of Addresses</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8" name="Picture 7">
            <a:extLst>
              <a:ext uri="{FF2B5EF4-FFF2-40B4-BE49-F238E27FC236}">
                <a16:creationId xmlns:a16="http://schemas.microsoft.com/office/drawing/2014/main" id="{FDE55E4E-6D8E-4293-8938-0DD25708655E}"/>
              </a:ext>
            </a:extLst>
          </p:cNvPr>
          <p:cNvPicPr>
            <a:picLocks noChangeAspect="1"/>
          </p:cNvPicPr>
          <p:nvPr/>
        </p:nvPicPr>
        <p:blipFill>
          <a:blip r:embed="rId4"/>
          <a:stretch>
            <a:fillRect/>
          </a:stretch>
        </p:blipFill>
        <p:spPr>
          <a:xfrm>
            <a:off x="8069276" y="2836145"/>
            <a:ext cx="3926164" cy="1518036"/>
          </a:xfrm>
          <a:prstGeom prst="rect">
            <a:avLst/>
          </a:prstGeom>
        </p:spPr>
      </p:pic>
    </p:spTree>
    <p:extLst>
      <p:ext uri="{BB962C8B-B14F-4D97-AF65-F5344CB8AC3E}">
        <p14:creationId xmlns:p14="http://schemas.microsoft.com/office/powerpoint/2010/main" val="313440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What is NAT?</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lstStyle/>
          <a:p>
            <a:r>
              <a:rPr lang="en-US" dirty="0"/>
              <a:t>Networks need a mechanism to </a:t>
            </a:r>
            <a:r>
              <a:rPr lang="en-US" b="1" dirty="0"/>
              <a:t>translate private addresses to public addresses</a:t>
            </a:r>
            <a:r>
              <a:rPr lang="en-US" dirty="0"/>
              <a:t> at the edge of their network that works in both directions.</a:t>
            </a:r>
          </a:p>
          <a:p>
            <a:r>
              <a:rPr lang="en-US" b="1" dirty="0"/>
              <a:t>NAT-enabled</a:t>
            </a:r>
            <a:r>
              <a:rPr lang="en-US" dirty="0"/>
              <a:t> </a:t>
            </a:r>
            <a:r>
              <a:rPr lang="en-US" b="1" dirty="0"/>
              <a:t>routers</a:t>
            </a:r>
            <a:r>
              <a:rPr lang="en-US" dirty="0"/>
              <a:t> retain one or many valid Internet IP addresses outside of the network and uses DHCP to provide private IPs to the users of the network</a:t>
            </a:r>
          </a:p>
          <a:p>
            <a:r>
              <a:rPr lang="en-US" dirty="0"/>
              <a:t>When the client sends packets out of the network, </a:t>
            </a:r>
            <a:r>
              <a:rPr lang="en-US" b="1" dirty="0"/>
              <a:t>NAT translates </a:t>
            </a:r>
            <a:r>
              <a:rPr lang="en-US" dirty="0"/>
              <a:t>the internal IP address of the client to an external address.</a:t>
            </a:r>
          </a:p>
          <a:p>
            <a:r>
              <a:rPr lang="en-US" b="1" dirty="0"/>
              <a:t>To outside users</a:t>
            </a:r>
            <a:r>
              <a:rPr lang="en-US" dirty="0"/>
              <a:t>, all traffic coming to and going from the network has the same IP address or is from the same pool of addresses.</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
        <p:nvSpPr>
          <p:cNvPr id="5" name="TextBox 4">
            <a:extLst>
              <a:ext uri="{FF2B5EF4-FFF2-40B4-BE49-F238E27FC236}">
                <a16:creationId xmlns:a16="http://schemas.microsoft.com/office/drawing/2014/main" id="{C1A9DFE3-BD47-4A4D-B345-39F8D7513EDF}"/>
              </a:ext>
            </a:extLst>
          </p:cNvPr>
          <p:cNvSpPr txBox="1"/>
          <p:nvPr/>
        </p:nvSpPr>
        <p:spPr>
          <a:xfrm>
            <a:off x="2935941" y="5737411"/>
            <a:ext cx="2590800" cy="369332"/>
          </a:xfrm>
          <a:prstGeom prst="rect">
            <a:avLst/>
          </a:prstGeom>
          <a:solidFill>
            <a:srgbClr val="002060"/>
          </a:solidFill>
          <a:ln w="25400">
            <a:solidFill>
              <a:srgbClr val="0070C0"/>
            </a:solidFill>
          </a:ln>
          <a:effectLst>
            <a:outerShdw blurRad="50800" dist="38100" dir="2700000" algn="tl" rotWithShape="0">
              <a:prstClr val="black">
                <a:alpha val="40000"/>
              </a:prstClr>
            </a:outerShdw>
          </a:effectLst>
        </p:spPr>
        <p:txBody>
          <a:bodyPr>
            <a:spAutoFit/>
          </a:bodyPr>
          <a:lstStyle/>
          <a:p>
            <a:pPr algn="ctr" eaLnBrk="1" hangingPunct="1">
              <a:defRPr/>
            </a:pPr>
            <a:r>
              <a:rPr lang="en-US" b="1" dirty="0">
                <a:solidFill>
                  <a:schemeClr val="bg1"/>
                </a:solidFill>
                <a:effectLst>
                  <a:outerShdw blurRad="38100" dist="38100" dir="2700000" algn="tl">
                    <a:srgbClr val="000000">
                      <a:alpha val="43137"/>
                    </a:srgbClr>
                  </a:outerShdw>
                </a:effectLst>
                <a:latin typeface="Arial" charset="0"/>
              </a:rPr>
              <a:t>Private Address</a:t>
            </a:r>
          </a:p>
        </p:txBody>
      </p:sp>
      <p:sp>
        <p:nvSpPr>
          <p:cNvPr id="6" name="TextBox 5">
            <a:extLst>
              <a:ext uri="{FF2B5EF4-FFF2-40B4-BE49-F238E27FC236}">
                <a16:creationId xmlns:a16="http://schemas.microsoft.com/office/drawing/2014/main" id="{DFA80ABE-30E3-4C4A-AB04-E626379D8ADC}"/>
              </a:ext>
            </a:extLst>
          </p:cNvPr>
          <p:cNvSpPr txBox="1"/>
          <p:nvPr/>
        </p:nvSpPr>
        <p:spPr>
          <a:xfrm>
            <a:off x="7355541" y="5737411"/>
            <a:ext cx="2590800" cy="369332"/>
          </a:xfrm>
          <a:prstGeom prst="rect">
            <a:avLst/>
          </a:prstGeom>
          <a:solidFill>
            <a:srgbClr val="002060"/>
          </a:solidFill>
          <a:ln w="25400">
            <a:solidFill>
              <a:srgbClr val="0070C0"/>
            </a:solidFill>
          </a:ln>
          <a:effectLst>
            <a:outerShdw blurRad="50800" dist="38100" dir="2700000" algn="tl" rotWithShape="0">
              <a:prstClr val="black">
                <a:alpha val="40000"/>
              </a:prstClr>
            </a:outerShdw>
          </a:effectLst>
        </p:spPr>
        <p:txBody>
          <a:bodyPr>
            <a:spAutoFit/>
          </a:bodyPr>
          <a:lstStyle/>
          <a:p>
            <a:pPr algn="ctr" eaLnBrk="1" hangingPunct="1">
              <a:defRPr/>
            </a:pPr>
            <a:r>
              <a:rPr lang="en-US" b="1" dirty="0">
                <a:solidFill>
                  <a:schemeClr val="bg1"/>
                </a:solidFill>
                <a:effectLst>
                  <a:outerShdw blurRad="38100" dist="38100" dir="2700000" algn="tl">
                    <a:srgbClr val="000000">
                      <a:alpha val="43137"/>
                    </a:srgbClr>
                  </a:outerShdw>
                </a:effectLst>
                <a:latin typeface="Arial" charset="0"/>
              </a:rPr>
              <a:t>Public Address</a:t>
            </a:r>
          </a:p>
        </p:txBody>
      </p:sp>
      <p:cxnSp>
        <p:nvCxnSpPr>
          <p:cNvPr id="7" name="Straight Connector 6">
            <a:extLst>
              <a:ext uri="{FF2B5EF4-FFF2-40B4-BE49-F238E27FC236}">
                <a16:creationId xmlns:a16="http://schemas.microsoft.com/office/drawing/2014/main" id="{3FF1A668-A9D8-4EBC-9294-7117664E1D78}"/>
              </a:ext>
            </a:extLst>
          </p:cNvPr>
          <p:cNvCxnSpPr/>
          <p:nvPr/>
        </p:nvCxnSpPr>
        <p:spPr bwMode="auto">
          <a:xfrm>
            <a:off x="5679141" y="5836019"/>
            <a:ext cx="1524000" cy="0"/>
          </a:xfrm>
          <a:prstGeom prst="line">
            <a:avLst/>
          </a:prstGeom>
          <a:noFill/>
          <a:ln w="50800" cap="flat" cmpd="sng" algn="ctr">
            <a:solidFill>
              <a:srgbClr val="FF0000"/>
            </a:solidFill>
            <a:prstDash val="solid"/>
            <a:round/>
            <a:headEnd type="none" w="med" len="med"/>
            <a:tailEnd type="triangle"/>
          </a:ln>
          <a:effectLst>
            <a:outerShdw blurRad="50800" dist="38100" dir="2700000" algn="tl" rotWithShape="0">
              <a:prstClr val="black">
                <a:alpha val="78000"/>
              </a:prstClr>
            </a:outerShdw>
          </a:effectLst>
        </p:spPr>
      </p:cxnSp>
      <p:cxnSp>
        <p:nvCxnSpPr>
          <p:cNvPr id="8" name="Straight Connector 7">
            <a:extLst>
              <a:ext uri="{FF2B5EF4-FFF2-40B4-BE49-F238E27FC236}">
                <a16:creationId xmlns:a16="http://schemas.microsoft.com/office/drawing/2014/main" id="{CD69C3A9-DF05-4BBF-ACF8-B911D3F9DAD4}"/>
              </a:ext>
            </a:extLst>
          </p:cNvPr>
          <p:cNvCxnSpPr/>
          <p:nvPr/>
        </p:nvCxnSpPr>
        <p:spPr bwMode="auto">
          <a:xfrm rot="10800000">
            <a:off x="5616389" y="5990656"/>
            <a:ext cx="1600200" cy="0"/>
          </a:xfrm>
          <a:prstGeom prst="line">
            <a:avLst/>
          </a:prstGeom>
          <a:noFill/>
          <a:ln w="50800" cap="flat" cmpd="sng" algn="ctr">
            <a:solidFill>
              <a:srgbClr val="FF0000"/>
            </a:solidFill>
            <a:prstDash val="solid"/>
            <a:round/>
            <a:headEnd type="none" w="med" len="med"/>
            <a:tailEnd type="triangle"/>
          </a:ln>
          <a:effectLst>
            <a:outerShdw blurRad="50800" dist="38100" dir="2700000" algn="tl" rotWithShape="0">
              <a:prstClr val="black">
                <a:alpha val="78000"/>
              </a:prstClr>
            </a:outerShdw>
          </a:effectLst>
        </p:spPr>
      </p:cxnSp>
      <p:sp>
        <p:nvSpPr>
          <p:cNvPr id="9" name="TextBox 8">
            <a:extLst>
              <a:ext uri="{FF2B5EF4-FFF2-40B4-BE49-F238E27FC236}">
                <a16:creationId xmlns:a16="http://schemas.microsoft.com/office/drawing/2014/main" id="{8D2BCDCC-6B7A-47E3-8B8A-33CBF8D0FFC0}"/>
              </a:ext>
            </a:extLst>
          </p:cNvPr>
          <p:cNvSpPr txBox="1"/>
          <p:nvPr/>
        </p:nvSpPr>
        <p:spPr>
          <a:xfrm>
            <a:off x="5983941" y="5280211"/>
            <a:ext cx="914400" cy="369332"/>
          </a:xfrm>
          <a:prstGeom prst="rect">
            <a:avLst/>
          </a:prstGeom>
          <a:solidFill>
            <a:srgbClr val="003300"/>
          </a:solidFill>
          <a:ln w="25400">
            <a:solidFill>
              <a:srgbClr val="66FF66"/>
            </a:solidFill>
          </a:ln>
          <a:effectLst>
            <a:outerShdw blurRad="50800" dist="38100" dir="2700000" algn="tl" rotWithShape="0">
              <a:prstClr val="black">
                <a:alpha val="40000"/>
              </a:prstClr>
            </a:outerShdw>
          </a:effectLst>
        </p:spPr>
        <p:txBody>
          <a:bodyPr>
            <a:spAutoFit/>
          </a:bodyPr>
          <a:lstStyle/>
          <a:p>
            <a:pPr algn="ctr" eaLnBrk="1" hangingPunct="1">
              <a:defRPr/>
            </a:pPr>
            <a:r>
              <a:rPr lang="en-US" b="1" dirty="0">
                <a:solidFill>
                  <a:schemeClr val="bg1"/>
                </a:solidFill>
                <a:effectLst>
                  <a:outerShdw blurRad="38100" dist="38100" dir="2700000" algn="tl">
                    <a:srgbClr val="000000">
                      <a:alpha val="43137"/>
                    </a:srgbClr>
                  </a:outerShdw>
                </a:effectLst>
                <a:latin typeface="Arial" charset="0"/>
              </a:rPr>
              <a:t>NAT</a:t>
            </a:r>
          </a:p>
        </p:txBody>
      </p:sp>
    </p:spTree>
    <p:extLst>
      <p:ext uri="{BB962C8B-B14F-4D97-AF65-F5344CB8AC3E}">
        <p14:creationId xmlns:p14="http://schemas.microsoft.com/office/powerpoint/2010/main" val="1958937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How NAT Works</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normAutofit/>
          </a:bodyPr>
          <a:lstStyle/>
          <a:p>
            <a:r>
              <a:rPr lang="en-US" sz="2000" dirty="0"/>
              <a:t>A NAT enabled device typically operates </a:t>
            </a:r>
            <a:r>
              <a:rPr lang="en-US" sz="2000" b="1" dirty="0"/>
              <a:t>at the border </a:t>
            </a:r>
            <a:r>
              <a:rPr lang="en-US" sz="2000" dirty="0"/>
              <a:t>of a stub network.</a:t>
            </a:r>
          </a:p>
          <a:p>
            <a:r>
              <a:rPr lang="en-US" sz="2000" dirty="0"/>
              <a:t>When a host on the </a:t>
            </a:r>
            <a:r>
              <a:rPr lang="en-US" sz="2000" b="1" dirty="0"/>
              <a:t>inside (private) network </a:t>
            </a:r>
            <a:r>
              <a:rPr lang="en-US" sz="2000" dirty="0"/>
              <a:t>wants to access a host on the </a:t>
            </a:r>
            <a:r>
              <a:rPr lang="en-US" sz="2000" b="1" dirty="0"/>
              <a:t>outside (public) network</a:t>
            </a:r>
            <a:r>
              <a:rPr lang="en-US" sz="2000" dirty="0"/>
              <a:t>, the packet is sent to the border gateway router.</a:t>
            </a:r>
          </a:p>
          <a:p>
            <a:pPr lvl="1"/>
            <a:r>
              <a:rPr lang="en-US" sz="1600" b="1" dirty="0"/>
              <a:t>Inside Network: </a:t>
            </a:r>
            <a:r>
              <a:rPr lang="en-US" sz="1600" dirty="0"/>
              <a:t>Usually an organization’s LAN</a:t>
            </a:r>
          </a:p>
          <a:p>
            <a:pPr lvl="1"/>
            <a:r>
              <a:rPr lang="en-US" sz="1600" b="1" dirty="0"/>
              <a:t>Outside Network: </a:t>
            </a:r>
            <a:r>
              <a:rPr lang="en-US" sz="1600" dirty="0"/>
              <a:t>usually the Internet but it can be any network</a:t>
            </a:r>
            <a:endParaRPr lang="en-US" sz="1600" b="1" dirty="0"/>
          </a:p>
          <a:p>
            <a:r>
              <a:rPr lang="en-US" sz="2000" dirty="0"/>
              <a:t>The border gateway router performs the NAT process, </a:t>
            </a:r>
            <a:r>
              <a:rPr lang="en-US" sz="2000" b="1" dirty="0"/>
              <a:t>translating the inside private address to an outside public address </a:t>
            </a:r>
            <a:r>
              <a:rPr lang="en-US" sz="2000" dirty="0"/>
              <a:t>using an internal translation table.</a:t>
            </a:r>
          </a:p>
          <a:p>
            <a:pPr lvl="1"/>
            <a:r>
              <a:rPr lang="en-US" sz="1600" dirty="0"/>
              <a:t>The contents of the table will vary depending on the type of network translation being implemented.</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6" name="Picture 4" descr="ips22.jpg">
            <a:extLst>
              <a:ext uri="{FF2B5EF4-FFF2-40B4-BE49-F238E27FC236}">
                <a16:creationId xmlns:a16="http://schemas.microsoft.com/office/drawing/2014/main" id="{723F5DED-AFA2-43AC-95BB-E4D6A7F08B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60283" y="4244989"/>
            <a:ext cx="5266765" cy="204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D571BA0-3F4B-403E-9647-FBC5B161B7D6}"/>
              </a:ext>
            </a:extLst>
          </p:cNvPr>
          <p:cNvSpPr/>
          <p:nvPr/>
        </p:nvSpPr>
        <p:spPr>
          <a:xfrm>
            <a:off x="3906370" y="4854395"/>
            <a:ext cx="1290918" cy="106231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0A852D-7253-4F61-BE79-99C5BCB088DF}"/>
              </a:ext>
            </a:extLst>
          </p:cNvPr>
          <p:cNvSpPr/>
          <p:nvPr/>
        </p:nvSpPr>
        <p:spPr>
          <a:xfrm>
            <a:off x="5753264" y="4545113"/>
            <a:ext cx="3373784" cy="1358152"/>
          </a:xfrm>
          <a:prstGeom prst="rect">
            <a:avLst/>
          </a:prstGeom>
          <a:noFill/>
          <a:ln w="38100">
            <a:solidFill>
              <a:srgbClr val="13F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AAA9141-061D-4BCA-B434-6507F1A00989}"/>
              </a:ext>
            </a:extLst>
          </p:cNvPr>
          <p:cNvSpPr txBox="1"/>
          <p:nvPr/>
        </p:nvSpPr>
        <p:spPr>
          <a:xfrm>
            <a:off x="1874096" y="5056562"/>
            <a:ext cx="1542410" cy="369332"/>
          </a:xfrm>
          <a:prstGeom prst="rect">
            <a:avLst/>
          </a:prstGeom>
          <a:noFill/>
          <a:ln>
            <a:solidFill>
              <a:srgbClr val="00B0F0"/>
            </a:solidFill>
          </a:ln>
        </p:spPr>
        <p:txBody>
          <a:bodyPr wrap="none" rtlCol="0">
            <a:spAutoFit/>
          </a:bodyPr>
          <a:lstStyle/>
          <a:p>
            <a:r>
              <a:rPr lang="en-US" b="1" dirty="0"/>
              <a:t>Inside Private</a:t>
            </a:r>
          </a:p>
        </p:txBody>
      </p:sp>
      <p:sp>
        <p:nvSpPr>
          <p:cNvPr id="12" name="TextBox 11">
            <a:extLst>
              <a:ext uri="{FF2B5EF4-FFF2-40B4-BE49-F238E27FC236}">
                <a16:creationId xmlns:a16="http://schemas.microsoft.com/office/drawing/2014/main" id="{D71947A2-A4F3-4327-BBF6-2B94E03BE969}"/>
              </a:ext>
            </a:extLst>
          </p:cNvPr>
          <p:cNvSpPr txBox="1"/>
          <p:nvPr/>
        </p:nvSpPr>
        <p:spPr>
          <a:xfrm>
            <a:off x="9508460" y="5016222"/>
            <a:ext cx="1625766" cy="369332"/>
          </a:xfrm>
          <a:prstGeom prst="rect">
            <a:avLst/>
          </a:prstGeom>
          <a:noFill/>
          <a:ln>
            <a:solidFill>
              <a:srgbClr val="13FF1E"/>
            </a:solidFill>
          </a:ln>
        </p:spPr>
        <p:txBody>
          <a:bodyPr wrap="none" rtlCol="0">
            <a:spAutoFit/>
          </a:bodyPr>
          <a:lstStyle/>
          <a:p>
            <a:r>
              <a:rPr lang="en-US" b="1" dirty="0"/>
              <a:t>Outside Public</a:t>
            </a:r>
          </a:p>
        </p:txBody>
      </p:sp>
      <p:cxnSp>
        <p:nvCxnSpPr>
          <p:cNvPr id="14" name="Straight Arrow Connector 13">
            <a:extLst>
              <a:ext uri="{FF2B5EF4-FFF2-40B4-BE49-F238E27FC236}">
                <a16:creationId xmlns:a16="http://schemas.microsoft.com/office/drawing/2014/main" id="{5CC16565-3747-4F21-8931-6E7C8A822AB4}"/>
              </a:ext>
            </a:extLst>
          </p:cNvPr>
          <p:cNvCxnSpPr>
            <a:stCxn id="10" idx="3"/>
            <a:endCxn id="7" idx="1"/>
          </p:cNvCxnSpPr>
          <p:nvPr/>
        </p:nvCxnSpPr>
        <p:spPr>
          <a:xfrm>
            <a:off x="3416506" y="5241228"/>
            <a:ext cx="489864" cy="14432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D69F90-C4C3-42C0-9856-56CBAB4953CB}"/>
              </a:ext>
            </a:extLst>
          </p:cNvPr>
          <p:cNvCxnSpPr>
            <a:cxnSpLocks/>
            <a:stCxn id="12" idx="1"/>
            <a:endCxn id="9" idx="3"/>
          </p:cNvCxnSpPr>
          <p:nvPr/>
        </p:nvCxnSpPr>
        <p:spPr>
          <a:xfrm flipH="1">
            <a:off x="9127048" y="5200888"/>
            <a:ext cx="381412" cy="23301"/>
          </a:xfrm>
          <a:prstGeom prst="straightConnector1">
            <a:avLst/>
          </a:prstGeom>
          <a:ln w="38100">
            <a:solidFill>
              <a:srgbClr val="13FF1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09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NAT Terminology</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542429"/>
          </a:xfrm>
        </p:spPr>
        <p:txBody>
          <a:bodyPr anchor="t">
            <a:normAutofit/>
          </a:bodyPr>
          <a:lstStyle/>
          <a:p>
            <a:r>
              <a:rPr lang="en-US" dirty="0"/>
              <a:t>NAT terminology is always applied from the perspective of the device with the translated address:</a:t>
            </a:r>
          </a:p>
          <a:p>
            <a:pPr lvl="1"/>
            <a:r>
              <a:rPr lang="en-US" b="1" dirty="0"/>
              <a:t>Inside address - </a:t>
            </a:r>
            <a:r>
              <a:rPr lang="en-US" dirty="0"/>
              <a:t>The address of the device which is being translated by NAT.</a:t>
            </a:r>
          </a:p>
          <a:p>
            <a:pPr lvl="1"/>
            <a:r>
              <a:rPr lang="en-US" b="1" dirty="0"/>
              <a:t>Outside address - </a:t>
            </a:r>
            <a:r>
              <a:rPr lang="en-US" dirty="0"/>
              <a:t>The address of the destination device.</a:t>
            </a:r>
          </a:p>
          <a:p>
            <a:pPr lvl="1"/>
            <a:r>
              <a:rPr lang="en-US" b="1" dirty="0"/>
              <a:t>Local address - </a:t>
            </a:r>
            <a:r>
              <a:rPr lang="en-US" dirty="0"/>
              <a:t>A local address appears on the inside portion of the network.</a:t>
            </a:r>
          </a:p>
          <a:p>
            <a:pPr lvl="1"/>
            <a:r>
              <a:rPr lang="en-US" b="1" dirty="0"/>
              <a:t>Global address - </a:t>
            </a:r>
            <a:r>
              <a:rPr lang="en-US" dirty="0"/>
              <a:t>A global address appears on the outside portion of the network.</a:t>
            </a:r>
          </a:p>
          <a:p>
            <a:endParaRPr lang="en-US" dirty="0"/>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2508752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Types of Addresses</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6651161" cy="5542429"/>
          </a:xfrm>
        </p:spPr>
        <p:txBody>
          <a:bodyPr anchor="t">
            <a:normAutofit/>
          </a:bodyPr>
          <a:lstStyle/>
          <a:p>
            <a:pPr marL="0" indent="0">
              <a:buNone/>
            </a:pPr>
            <a:r>
              <a:rPr lang="en-US" sz="1800" b="1" dirty="0"/>
              <a:t>Inside local address</a:t>
            </a:r>
          </a:p>
          <a:p>
            <a:r>
              <a:rPr lang="en-US" sz="1800" dirty="0"/>
              <a:t>The address of the source as seen from inside the network. This is typically a private IPv4 address. The inside local address of PC1 is 192.168.10.10.</a:t>
            </a:r>
          </a:p>
          <a:p>
            <a:pPr marL="0" indent="0">
              <a:buNone/>
            </a:pPr>
            <a:r>
              <a:rPr lang="en-US" sz="1800" b="1" dirty="0"/>
              <a:t>Inside global addresses</a:t>
            </a:r>
          </a:p>
          <a:p>
            <a:r>
              <a:rPr lang="en-US" sz="1800" dirty="0"/>
              <a:t>The address of source as seen from the outside network. The inside global address of PC1 is 209.165.200.226</a:t>
            </a:r>
          </a:p>
          <a:p>
            <a:pPr marL="0" indent="0">
              <a:buNone/>
            </a:pPr>
            <a:r>
              <a:rPr lang="en-US" sz="1800" b="1" dirty="0"/>
              <a:t>Outside global address</a:t>
            </a:r>
          </a:p>
          <a:p>
            <a:r>
              <a:rPr lang="en-US" sz="1800" dirty="0"/>
              <a:t>The address of the destination as seen from the outside network. The outside global address of the web server is 209.165.201.1</a:t>
            </a:r>
          </a:p>
          <a:p>
            <a:pPr marL="0" indent="0">
              <a:buNone/>
            </a:pPr>
            <a:r>
              <a:rPr lang="en-US" sz="1800" b="1" dirty="0"/>
              <a:t>Outside local address</a:t>
            </a:r>
          </a:p>
          <a:p>
            <a:r>
              <a:rPr lang="en-US" sz="1800" dirty="0"/>
              <a:t>The address of the destination as seen from the inside network. PC1 sends traffic to the web server at the IPv4 address 209.165.201.1. While uncommon, this address could be different than the globally routable address of the destination.</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6" name="Picture 5">
            <a:extLst>
              <a:ext uri="{FF2B5EF4-FFF2-40B4-BE49-F238E27FC236}">
                <a16:creationId xmlns:a16="http://schemas.microsoft.com/office/drawing/2014/main" id="{CFF298F7-8483-4EF9-90BA-8647F5E2398F}"/>
              </a:ext>
            </a:extLst>
          </p:cNvPr>
          <p:cNvPicPr>
            <a:picLocks noChangeAspect="1"/>
          </p:cNvPicPr>
          <p:nvPr/>
        </p:nvPicPr>
        <p:blipFill>
          <a:blip r:embed="rId3"/>
          <a:stretch>
            <a:fillRect/>
          </a:stretch>
        </p:blipFill>
        <p:spPr>
          <a:xfrm>
            <a:off x="7942302" y="2178424"/>
            <a:ext cx="4202632" cy="3018865"/>
          </a:xfrm>
          <a:prstGeom prst="rect">
            <a:avLst/>
          </a:prstGeom>
        </p:spPr>
      </p:pic>
    </p:spTree>
    <p:extLst>
      <p:ext uri="{BB962C8B-B14F-4D97-AF65-F5344CB8AC3E}">
        <p14:creationId xmlns:p14="http://schemas.microsoft.com/office/powerpoint/2010/main" val="2240169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Example: NAT; Sending</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7" name="Picture 6" descr="ips27.jpg">
            <a:extLst>
              <a:ext uri="{FF2B5EF4-FFF2-40B4-BE49-F238E27FC236}">
                <a16:creationId xmlns:a16="http://schemas.microsoft.com/office/drawing/2014/main" id="{AC4FFA7D-6C86-42EC-BBCB-B9B10E6DC3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1193" y="1605005"/>
            <a:ext cx="8483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ps28.jpg">
            <a:extLst>
              <a:ext uri="{FF2B5EF4-FFF2-40B4-BE49-F238E27FC236}">
                <a16:creationId xmlns:a16="http://schemas.microsoft.com/office/drawing/2014/main" id="{A0C2C0C5-414B-409C-A36F-483953F50D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72193" y="5338805"/>
            <a:ext cx="5207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a:extLst>
              <a:ext uri="{FF2B5EF4-FFF2-40B4-BE49-F238E27FC236}">
                <a16:creationId xmlns:a16="http://schemas.microsoft.com/office/drawing/2014/main" id="{CEB5E6D9-97F0-41FB-ACA2-0C99E392DC16}"/>
              </a:ext>
            </a:extLst>
          </p:cNvPr>
          <p:cNvGraphicFramePr>
            <a:graphicFrameLocks noGrp="1"/>
          </p:cNvGraphicFramePr>
          <p:nvPr/>
        </p:nvGraphicFramePr>
        <p:xfrm>
          <a:off x="3462793" y="5415005"/>
          <a:ext cx="3429000" cy="66999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34963">
                <a:tc>
                  <a:txBody>
                    <a:bodyPr/>
                    <a:lstStyle/>
                    <a:p>
                      <a:pPr algn="ctr"/>
                      <a:r>
                        <a:rPr lang="en-US" sz="1600" b="1" dirty="0">
                          <a:solidFill>
                            <a:srgbClr val="FFFF00"/>
                          </a:solidFill>
                          <a:effectLst>
                            <a:outerShdw blurRad="38100" dist="38100" dir="2700000" algn="tl">
                              <a:srgbClr val="000000">
                                <a:alpha val="43137"/>
                              </a:srgbClr>
                            </a:outerShdw>
                          </a:effectLst>
                        </a:rPr>
                        <a:t>DA</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a:r>
                        <a:rPr lang="en-US" sz="1600" b="1" dirty="0">
                          <a:solidFill>
                            <a:srgbClr val="FFFF00"/>
                          </a:solidFill>
                          <a:effectLst>
                            <a:outerShdw blurRad="38100" dist="38100" dir="2700000" algn="tl">
                              <a:srgbClr val="000000">
                                <a:alpha val="43137"/>
                              </a:srgbClr>
                            </a:outerShdw>
                          </a:effectLst>
                        </a:rPr>
                        <a:t>SA</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334963">
                <a:tc>
                  <a:txBody>
                    <a:bodyPr/>
                    <a:lstStyle/>
                    <a:p>
                      <a:pPr algn="ctr"/>
                      <a:r>
                        <a:rPr lang="en-US" sz="1600" dirty="0"/>
                        <a:t>209.165.201.1</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192.168.10.10</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B286A2EC-2A28-423E-BDAA-0756ECD19284}"/>
              </a:ext>
            </a:extLst>
          </p:cNvPr>
          <p:cNvSpPr txBox="1"/>
          <p:nvPr/>
        </p:nvSpPr>
        <p:spPr>
          <a:xfrm>
            <a:off x="1938793" y="1147805"/>
            <a:ext cx="6324600" cy="646331"/>
          </a:xfrm>
          <a:prstGeom prst="rect">
            <a:avLst/>
          </a:prstGeom>
          <a:solidFill>
            <a:srgbClr val="002060"/>
          </a:solidFill>
          <a:ln w="25400">
            <a:solidFill>
              <a:srgbClr val="0070C0"/>
            </a:solidFill>
          </a:ln>
          <a:effectLst>
            <a:outerShdw blurRad="50800" dist="38100" dir="2700000" algn="tl" rotWithShape="0">
              <a:prstClr val="black">
                <a:alpha val="40000"/>
              </a:prstClr>
            </a:outerShdw>
          </a:effectLst>
        </p:spPr>
        <p:txBody>
          <a:bodyPr>
            <a:spAutoFit/>
          </a:bodyPr>
          <a:lstStyle/>
          <a:p>
            <a:pPr algn="ctr" eaLnBrk="1" hangingPunct="1">
              <a:defRPr/>
            </a:pPr>
            <a:r>
              <a:rPr lang="en-US" b="1" dirty="0">
                <a:solidFill>
                  <a:srgbClr val="92D050"/>
                </a:solidFill>
                <a:effectLst>
                  <a:outerShdw blurRad="38100" dist="38100" dir="2700000" algn="tl">
                    <a:srgbClr val="000000">
                      <a:alpha val="43137"/>
                    </a:srgbClr>
                  </a:outerShdw>
                </a:effectLst>
                <a:latin typeface="Arial" charset="0"/>
              </a:rPr>
              <a:t>R2: </a:t>
            </a:r>
            <a:r>
              <a:rPr lang="en-US" dirty="0">
                <a:solidFill>
                  <a:schemeClr val="bg1"/>
                </a:solidFill>
                <a:effectLst>
                  <a:outerShdw blurRad="38100" dist="38100" dir="2700000" algn="tl">
                    <a:srgbClr val="000000">
                      <a:alpha val="43137"/>
                    </a:srgbClr>
                  </a:outerShdw>
                </a:effectLst>
                <a:latin typeface="Arial" charset="0"/>
              </a:rPr>
              <a:t>I have a packet for the </a:t>
            </a:r>
            <a:r>
              <a:rPr lang="en-US" b="1" dirty="0">
                <a:solidFill>
                  <a:srgbClr val="92D050"/>
                </a:solidFill>
                <a:effectLst>
                  <a:outerShdw blurRad="38100" dist="38100" dir="2700000" algn="tl">
                    <a:srgbClr val="000000">
                      <a:alpha val="43137"/>
                    </a:srgbClr>
                  </a:outerShdw>
                </a:effectLst>
                <a:latin typeface="Arial" charset="0"/>
              </a:rPr>
              <a:t>outside network</a:t>
            </a:r>
            <a:r>
              <a:rPr lang="en-US" dirty="0">
                <a:solidFill>
                  <a:schemeClr val="bg1"/>
                </a:solidFill>
                <a:effectLst>
                  <a:outerShdw blurRad="38100" dist="38100" dir="2700000" algn="tl">
                    <a:srgbClr val="000000">
                      <a:alpha val="43137"/>
                    </a:srgbClr>
                  </a:outerShdw>
                </a:effectLst>
                <a:latin typeface="Arial" charset="0"/>
              </a:rPr>
              <a:t>.</a:t>
            </a:r>
            <a:br>
              <a:rPr lang="en-US" dirty="0">
                <a:solidFill>
                  <a:schemeClr val="bg1"/>
                </a:solidFill>
                <a:effectLst>
                  <a:outerShdw blurRad="38100" dist="38100" dir="2700000" algn="tl">
                    <a:srgbClr val="000000">
                      <a:alpha val="43137"/>
                    </a:srgbClr>
                  </a:outerShdw>
                </a:effectLst>
                <a:latin typeface="Arial" charset="0"/>
              </a:rPr>
            </a:br>
            <a:r>
              <a:rPr lang="en-US" dirty="0">
                <a:solidFill>
                  <a:schemeClr val="bg1"/>
                </a:solidFill>
                <a:effectLst>
                  <a:outerShdw blurRad="38100" dist="38100" dir="2700000" algn="tl">
                    <a:srgbClr val="000000">
                      <a:alpha val="43137"/>
                    </a:srgbClr>
                  </a:outerShdw>
                </a:effectLst>
                <a:latin typeface="Arial" charset="0"/>
              </a:rPr>
              <a:t>I must translate the IP address.</a:t>
            </a:r>
          </a:p>
        </p:txBody>
      </p:sp>
      <p:grpSp>
        <p:nvGrpSpPr>
          <p:cNvPr id="12" name="Group 18">
            <a:extLst>
              <a:ext uri="{FF2B5EF4-FFF2-40B4-BE49-F238E27FC236}">
                <a16:creationId xmlns:a16="http://schemas.microsoft.com/office/drawing/2014/main" id="{B2415331-C07B-460D-A009-016AE31B6692}"/>
              </a:ext>
            </a:extLst>
          </p:cNvPr>
          <p:cNvGrpSpPr>
            <a:grpSpLocks/>
          </p:cNvGrpSpPr>
          <p:nvPr/>
        </p:nvGrpSpPr>
        <p:grpSpPr bwMode="auto">
          <a:xfrm>
            <a:off x="3843793" y="2824205"/>
            <a:ext cx="4978400" cy="2209800"/>
            <a:chOff x="2133600" y="2590800"/>
            <a:chExt cx="4978400" cy="2209800"/>
          </a:xfrm>
        </p:grpSpPr>
        <p:pic>
          <p:nvPicPr>
            <p:cNvPr id="13" name="Picture 11" descr="ips29.jpg">
              <a:extLst>
                <a:ext uri="{FF2B5EF4-FFF2-40B4-BE49-F238E27FC236}">
                  <a16:creationId xmlns:a16="http://schemas.microsoft.com/office/drawing/2014/main" id="{CD7CB369-A36C-4B25-960A-BF4C489009D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429000"/>
              <a:ext cx="497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6C8EF4E0-AF05-4BF2-8600-4ECDB3A0D2CA}"/>
                </a:ext>
              </a:extLst>
            </p:cNvPr>
            <p:cNvCxnSpPr/>
            <p:nvPr/>
          </p:nvCxnSpPr>
          <p:spPr bwMode="auto">
            <a:xfrm rot="5400000">
              <a:off x="2971800" y="2819400"/>
              <a:ext cx="1066800" cy="609600"/>
            </a:xfrm>
            <a:prstGeom prst="line">
              <a:avLst/>
            </a:prstGeom>
            <a:noFill/>
            <a:ln w="50800" cap="flat" cmpd="sng" algn="ctr">
              <a:solidFill>
                <a:srgbClr val="FF0000"/>
              </a:solidFill>
              <a:prstDash val="solid"/>
              <a:round/>
              <a:headEnd type="none" w="med" len="med"/>
              <a:tailEnd type="triangle"/>
            </a:ln>
            <a:effectLst>
              <a:outerShdw blurRad="50800" dist="38100" dir="2700000" algn="tl" rotWithShape="0">
                <a:prstClr val="black">
                  <a:alpha val="78000"/>
                </a:prstClr>
              </a:outerShdw>
            </a:effectLst>
          </p:spPr>
        </p:cxnSp>
      </p:grpSp>
      <p:grpSp>
        <p:nvGrpSpPr>
          <p:cNvPr id="15" name="Group 24">
            <a:extLst>
              <a:ext uri="{FF2B5EF4-FFF2-40B4-BE49-F238E27FC236}">
                <a16:creationId xmlns:a16="http://schemas.microsoft.com/office/drawing/2014/main" id="{F532109C-E1B2-4342-BC5B-186B369D0669}"/>
              </a:ext>
            </a:extLst>
          </p:cNvPr>
          <p:cNvGrpSpPr>
            <a:grpSpLocks/>
          </p:cNvGrpSpPr>
          <p:nvPr/>
        </p:nvGrpSpPr>
        <p:grpSpPr bwMode="auto">
          <a:xfrm>
            <a:off x="3996193" y="4424405"/>
            <a:ext cx="2895600" cy="457200"/>
            <a:chOff x="2286000" y="4191000"/>
            <a:chExt cx="2895600" cy="457200"/>
          </a:xfrm>
        </p:grpSpPr>
        <p:sp>
          <p:nvSpPr>
            <p:cNvPr id="16" name="Rectangle 15">
              <a:extLst>
                <a:ext uri="{FF2B5EF4-FFF2-40B4-BE49-F238E27FC236}">
                  <a16:creationId xmlns:a16="http://schemas.microsoft.com/office/drawing/2014/main" id="{B37A7A75-77CF-40F5-AD06-4B3F94FA43DC}"/>
                </a:ext>
              </a:extLst>
            </p:cNvPr>
            <p:cNvSpPr/>
            <p:nvPr/>
          </p:nvSpPr>
          <p:spPr bwMode="auto">
            <a:xfrm>
              <a:off x="2286000" y="4343400"/>
              <a:ext cx="1143000" cy="3048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eaLnBrk="1" hangingPunct="1">
                <a:defRPr/>
              </a:pPr>
              <a:endParaRPr lang="en-US" dirty="0">
                <a:effectLst>
                  <a:outerShdw blurRad="38100" dist="38100" dir="2700000" algn="tl">
                    <a:srgbClr val="000000">
                      <a:alpha val="43137"/>
                    </a:srgbClr>
                  </a:outerShdw>
                </a:effectLst>
                <a:latin typeface="Arial" charset="0"/>
              </a:endParaRPr>
            </a:p>
          </p:txBody>
        </p:sp>
        <p:sp>
          <p:nvSpPr>
            <p:cNvPr id="17" name="Rectangle 16">
              <a:extLst>
                <a:ext uri="{FF2B5EF4-FFF2-40B4-BE49-F238E27FC236}">
                  <a16:creationId xmlns:a16="http://schemas.microsoft.com/office/drawing/2014/main" id="{3B52BE07-381A-472C-B28C-7DFB0B074495}"/>
                </a:ext>
              </a:extLst>
            </p:cNvPr>
            <p:cNvSpPr/>
            <p:nvPr/>
          </p:nvSpPr>
          <p:spPr bwMode="auto">
            <a:xfrm>
              <a:off x="3810000" y="4343400"/>
              <a:ext cx="1371600" cy="3048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eaLnBrk="1" hangingPunct="1">
                <a:defRPr/>
              </a:pPr>
              <a:endParaRPr lang="en-US" dirty="0">
                <a:effectLst>
                  <a:outerShdw blurRad="38100" dist="38100" dir="2700000" algn="tl">
                    <a:srgbClr val="000000">
                      <a:alpha val="43137"/>
                    </a:srgbClr>
                  </a:outerShdw>
                </a:effectLst>
                <a:latin typeface="Arial" charset="0"/>
              </a:endParaRPr>
            </a:p>
          </p:txBody>
        </p:sp>
        <p:cxnSp>
          <p:nvCxnSpPr>
            <p:cNvPr id="18" name="Straight Connector 17">
              <a:extLst>
                <a:ext uri="{FF2B5EF4-FFF2-40B4-BE49-F238E27FC236}">
                  <a16:creationId xmlns:a16="http://schemas.microsoft.com/office/drawing/2014/main" id="{7C3F5831-7437-4587-973B-9E5DBCEF17A2}"/>
                </a:ext>
              </a:extLst>
            </p:cNvPr>
            <p:cNvCxnSpPr/>
            <p:nvPr/>
          </p:nvCxnSpPr>
          <p:spPr bwMode="auto">
            <a:xfrm>
              <a:off x="3200400" y="4191000"/>
              <a:ext cx="609600" cy="0"/>
            </a:xfrm>
            <a:prstGeom prst="line">
              <a:avLst/>
            </a:prstGeom>
            <a:noFill/>
            <a:ln w="50800" cap="flat" cmpd="sng" algn="ctr">
              <a:solidFill>
                <a:srgbClr val="FF0000"/>
              </a:solidFill>
              <a:prstDash val="solid"/>
              <a:round/>
              <a:headEnd type="triangle" w="med" len="med"/>
              <a:tailEnd type="triangle"/>
            </a:ln>
            <a:effectLst>
              <a:outerShdw blurRad="50800" dist="38100" dir="2700000" algn="tl" rotWithShape="0">
                <a:prstClr val="black">
                  <a:alpha val="78000"/>
                </a:prstClr>
              </a:outerShdw>
            </a:effectLst>
          </p:spPr>
        </p:cxnSp>
      </p:grpSp>
      <p:grpSp>
        <p:nvGrpSpPr>
          <p:cNvPr id="19" name="Group 27">
            <a:extLst>
              <a:ext uri="{FF2B5EF4-FFF2-40B4-BE49-F238E27FC236}">
                <a16:creationId xmlns:a16="http://schemas.microsoft.com/office/drawing/2014/main" id="{2D06F7FA-3623-4972-9A18-4A249A1D9E3C}"/>
              </a:ext>
            </a:extLst>
          </p:cNvPr>
          <p:cNvGrpSpPr>
            <a:grpSpLocks/>
          </p:cNvGrpSpPr>
          <p:nvPr/>
        </p:nvGrpSpPr>
        <p:grpSpPr bwMode="auto">
          <a:xfrm>
            <a:off x="4758193" y="4576805"/>
            <a:ext cx="3505200" cy="990600"/>
            <a:chOff x="3048000" y="4343400"/>
            <a:chExt cx="3505200" cy="990600"/>
          </a:xfrm>
        </p:grpSpPr>
        <p:sp>
          <p:nvSpPr>
            <p:cNvPr id="20" name="Rectangle 19">
              <a:extLst>
                <a:ext uri="{FF2B5EF4-FFF2-40B4-BE49-F238E27FC236}">
                  <a16:creationId xmlns:a16="http://schemas.microsoft.com/office/drawing/2014/main" id="{B16B3CA5-80AC-4F34-81F2-9CBC107D0F05}"/>
                </a:ext>
              </a:extLst>
            </p:cNvPr>
            <p:cNvSpPr/>
            <p:nvPr/>
          </p:nvSpPr>
          <p:spPr bwMode="auto">
            <a:xfrm>
              <a:off x="5410200" y="4343400"/>
              <a:ext cx="1143000" cy="304800"/>
            </a:xfrm>
            <a:prstGeom prst="rect">
              <a:avLst/>
            </a:prstGeom>
            <a:noFill/>
            <a:ln w="381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eaLnBrk="1" hangingPunct="1">
                <a:defRPr/>
              </a:pPr>
              <a:endParaRPr lang="en-US" dirty="0">
                <a:effectLst>
                  <a:outerShdw blurRad="38100" dist="38100" dir="2700000" algn="tl">
                    <a:srgbClr val="000000">
                      <a:alpha val="43137"/>
                    </a:srgbClr>
                  </a:outerShdw>
                </a:effectLst>
                <a:latin typeface="Arial" charset="0"/>
              </a:endParaRPr>
            </a:p>
          </p:txBody>
        </p:sp>
        <p:cxnSp>
          <p:nvCxnSpPr>
            <p:cNvPr id="21" name="Straight Connector 20">
              <a:extLst>
                <a:ext uri="{FF2B5EF4-FFF2-40B4-BE49-F238E27FC236}">
                  <a16:creationId xmlns:a16="http://schemas.microsoft.com/office/drawing/2014/main" id="{63EAFCC6-D6F0-432C-BDF4-FD700B9CC0E4}"/>
                </a:ext>
              </a:extLst>
            </p:cNvPr>
            <p:cNvCxnSpPr/>
            <p:nvPr/>
          </p:nvCxnSpPr>
          <p:spPr bwMode="auto">
            <a:xfrm flipV="1">
              <a:off x="3048000" y="4724400"/>
              <a:ext cx="2590800" cy="609600"/>
            </a:xfrm>
            <a:prstGeom prst="line">
              <a:avLst/>
            </a:prstGeom>
            <a:noFill/>
            <a:ln w="50800" cap="flat" cmpd="sng" algn="ctr">
              <a:solidFill>
                <a:srgbClr val="0070C0"/>
              </a:solidFill>
              <a:prstDash val="solid"/>
              <a:round/>
              <a:headEnd type="none" w="med" len="med"/>
              <a:tailEnd type="triangle"/>
            </a:ln>
            <a:effectLst>
              <a:outerShdw blurRad="50800" dist="38100" dir="2700000" algn="tl" rotWithShape="0">
                <a:prstClr val="black">
                  <a:alpha val="78000"/>
                </a:prstClr>
              </a:outerShdw>
            </a:effectLst>
          </p:spPr>
        </p:cxnSp>
      </p:grpSp>
      <p:graphicFrame>
        <p:nvGraphicFramePr>
          <p:cNvPr id="22" name="Table 21">
            <a:extLst>
              <a:ext uri="{FF2B5EF4-FFF2-40B4-BE49-F238E27FC236}">
                <a16:creationId xmlns:a16="http://schemas.microsoft.com/office/drawing/2014/main" id="{CD3849B7-5B3A-438E-B83A-E9FE32B8E6F8}"/>
              </a:ext>
            </a:extLst>
          </p:cNvPr>
          <p:cNvGraphicFramePr>
            <a:graphicFrameLocks noGrp="1"/>
          </p:cNvGraphicFramePr>
          <p:nvPr/>
        </p:nvGraphicFramePr>
        <p:xfrm>
          <a:off x="5596393" y="2900405"/>
          <a:ext cx="3429000" cy="66999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34963">
                <a:tc>
                  <a:txBody>
                    <a:bodyPr/>
                    <a:lstStyle/>
                    <a:p>
                      <a:pPr algn="ctr"/>
                      <a:r>
                        <a:rPr lang="en-US" sz="1600" b="1" dirty="0">
                          <a:solidFill>
                            <a:srgbClr val="FFFF00"/>
                          </a:solidFill>
                          <a:effectLst>
                            <a:outerShdw blurRad="38100" dist="38100" dir="2700000" algn="tl">
                              <a:srgbClr val="000000">
                                <a:alpha val="43137"/>
                              </a:srgbClr>
                            </a:outerShdw>
                          </a:effectLst>
                        </a:rPr>
                        <a:t>DA</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a:r>
                        <a:rPr lang="en-US" sz="1600" b="1" dirty="0">
                          <a:solidFill>
                            <a:srgbClr val="FFFF00"/>
                          </a:solidFill>
                          <a:effectLst>
                            <a:outerShdw blurRad="38100" dist="38100" dir="2700000" algn="tl">
                              <a:srgbClr val="000000">
                                <a:alpha val="43137"/>
                              </a:srgbClr>
                            </a:outerShdw>
                          </a:effectLst>
                        </a:rPr>
                        <a:t>SA</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334963">
                <a:tc>
                  <a:txBody>
                    <a:bodyPr/>
                    <a:lstStyle/>
                    <a:p>
                      <a:pPr algn="ctr"/>
                      <a:r>
                        <a:rPr lang="en-US" sz="1600" dirty="0"/>
                        <a:t>209.165.201.1</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209.165.200.226</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3" name="TextBox 33">
            <a:extLst>
              <a:ext uri="{FF2B5EF4-FFF2-40B4-BE49-F238E27FC236}">
                <a16:creationId xmlns:a16="http://schemas.microsoft.com/office/drawing/2014/main" id="{0C04D5CF-74FB-48E9-80F8-7FAB5AB79881}"/>
              </a:ext>
            </a:extLst>
          </p:cNvPr>
          <p:cNvSpPr txBox="1">
            <a:spLocks noChangeArrowheads="1"/>
          </p:cNvSpPr>
          <p:nvPr/>
        </p:nvSpPr>
        <p:spPr bwMode="auto">
          <a:xfrm>
            <a:off x="5824993" y="2138405"/>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rgbClr val="FFFF00"/>
              </a:buClr>
              <a:buFont typeface="Tahoma" panose="020B0604030504040204" pitchFamily="34" charset="0"/>
              <a:buChar char="•"/>
              <a:defRPr sz="2400">
                <a:solidFill>
                  <a:schemeClr val="bg1"/>
                </a:solidFill>
                <a:latin typeface="Arial" panose="020B0604020202020204" pitchFamily="34" charset="0"/>
              </a:defRPr>
            </a:lvl1pPr>
            <a:lvl2pPr marL="742950" indent="-285750">
              <a:spcBef>
                <a:spcPct val="20000"/>
              </a:spcBef>
              <a:buClr>
                <a:srgbClr val="FFFF00"/>
              </a:buClr>
              <a:buChar char="•"/>
              <a:defRPr sz="2400">
                <a:solidFill>
                  <a:schemeClr val="bg1"/>
                </a:solidFill>
                <a:latin typeface="Arial" panose="020B0604020202020204" pitchFamily="34" charset="0"/>
              </a:defRPr>
            </a:lvl2pPr>
            <a:lvl3pPr marL="1143000" indent="-228600">
              <a:spcBef>
                <a:spcPct val="20000"/>
              </a:spcBef>
              <a:buClr>
                <a:srgbClr val="FFFF00"/>
              </a:buClr>
              <a:buChar char="•"/>
              <a:defRPr sz="2400">
                <a:solidFill>
                  <a:schemeClr val="bg1"/>
                </a:solidFill>
                <a:latin typeface="Arial" panose="020B0604020202020204" pitchFamily="34" charset="0"/>
              </a:defRPr>
            </a:lvl3pPr>
            <a:lvl4pPr marL="1600200" indent="-228600">
              <a:spcBef>
                <a:spcPct val="20000"/>
              </a:spcBef>
              <a:buClr>
                <a:srgbClr val="FFFF00"/>
              </a:buClr>
              <a:buChar char="•"/>
              <a:defRPr sz="2400">
                <a:solidFill>
                  <a:schemeClr val="bg1"/>
                </a:solidFill>
                <a:latin typeface="Arial" panose="020B0604020202020204" pitchFamily="34" charset="0"/>
              </a:defRPr>
            </a:lvl4pPr>
            <a:lvl5pPr marL="2057400" indent="-228600">
              <a:spcBef>
                <a:spcPct val="20000"/>
              </a:spcBef>
              <a:buClr>
                <a:srgbClr val="FFFF00"/>
              </a:buClr>
              <a:buChar char="•"/>
              <a:defRPr sz="24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00"/>
              </a:buClr>
              <a:buChar char="•"/>
              <a:defRPr sz="24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00"/>
              </a:buClr>
              <a:buChar char="•"/>
              <a:defRPr sz="24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00"/>
              </a:buClr>
              <a:buChar char="•"/>
              <a:defRPr sz="24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00"/>
              </a:buClr>
              <a:buChar char="•"/>
              <a:defRPr sz="2400">
                <a:solidFill>
                  <a:schemeClr val="bg1"/>
                </a:solidFill>
                <a:latin typeface="Arial" panose="020B0604020202020204" pitchFamily="34" charset="0"/>
              </a:defRPr>
            </a:lvl9pPr>
          </a:lstStyle>
          <a:p>
            <a:pPr algn="ctr" eaLnBrk="1" hangingPunct="1">
              <a:spcBef>
                <a:spcPct val="0"/>
              </a:spcBef>
              <a:buClrTx/>
              <a:buFontTx/>
              <a:buNone/>
            </a:pPr>
            <a:r>
              <a:rPr lang="en-US" altLang="en-US" sz="1400" b="1">
                <a:solidFill>
                  <a:srgbClr val="003300"/>
                </a:solidFill>
              </a:rPr>
              <a:t>209.165.200.226</a:t>
            </a:r>
          </a:p>
        </p:txBody>
      </p:sp>
    </p:spTree>
    <p:extLst>
      <p:ext uri="{BB962C8B-B14F-4D97-AF65-F5344CB8AC3E}">
        <p14:creationId xmlns:p14="http://schemas.microsoft.com/office/powerpoint/2010/main" val="219434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1.45833E-6 3.7037E-6 L 1.45833E-6 -0.24815 L 0.25364 -0.4463 " pathEditMode="relative" rAng="0" ptsTypes="AAA">
                                      <p:cBhvr>
                                        <p:cTn id="12" dur="2000" fill="hold"/>
                                        <p:tgtEl>
                                          <p:spTgt spid="8"/>
                                        </p:tgtEl>
                                        <p:attrNameLst>
                                          <p:attrName>ppt_x</p:attrName>
                                          <p:attrName>ppt_y</p:attrName>
                                        </p:attrNameLst>
                                      </p:cBhvr>
                                      <p:rCtr x="12682" y="-22315"/>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 presetClass="exit" presetSubtype="0" fill="hold"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25364 -0.44629 L 0.54127 -0.44976 L 0.54245 -0.1199 " pathEditMode="relative" rAng="0" ptsTypes="AAA">
                                      <p:cBhvr>
                                        <p:cTn id="42" dur="2000" fill="hold"/>
                                        <p:tgtEl>
                                          <p:spTgt spid="8"/>
                                        </p:tgtEl>
                                        <p:attrNameLst>
                                          <p:attrName>ppt_x</p:attrName>
                                          <p:attrName>ppt_y</p:attrName>
                                        </p:attrNameLst>
                                      </p:cBhvr>
                                      <p:rCtr x="14440" y="16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Example: NAT; Receiving</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7" name="Picture 6" descr="ips27.jpg">
            <a:extLst>
              <a:ext uri="{FF2B5EF4-FFF2-40B4-BE49-F238E27FC236}">
                <a16:creationId xmlns:a16="http://schemas.microsoft.com/office/drawing/2014/main" id="{FF7CE773-21CA-4EA9-88F9-E438536F9A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1165" y="1465729"/>
            <a:ext cx="8483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ps28.jpg">
            <a:extLst>
              <a:ext uri="{FF2B5EF4-FFF2-40B4-BE49-F238E27FC236}">
                <a16:creationId xmlns:a16="http://schemas.microsoft.com/office/drawing/2014/main" id="{74A4F2D0-CB0F-40EB-8141-691489E9D6A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81565" y="4513729"/>
            <a:ext cx="5207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a:extLst>
              <a:ext uri="{FF2B5EF4-FFF2-40B4-BE49-F238E27FC236}">
                <a16:creationId xmlns:a16="http://schemas.microsoft.com/office/drawing/2014/main" id="{99EBB8A6-F85B-4A1C-9D7E-598DCD68E8FD}"/>
              </a:ext>
            </a:extLst>
          </p:cNvPr>
          <p:cNvGraphicFramePr>
            <a:graphicFrameLocks noGrp="1"/>
          </p:cNvGraphicFramePr>
          <p:nvPr/>
        </p:nvGraphicFramePr>
        <p:xfrm>
          <a:off x="7019365" y="5428129"/>
          <a:ext cx="3505200" cy="669992"/>
        </p:xfrm>
        <a:graphic>
          <a:graphicData uri="http://schemas.openxmlformats.org/drawingml/2006/table">
            <a:tbl>
              <a:tblPr firstRow="1" bandRow="1">
                <a:tableStyleId>{5C22544A-7EE6-4342-B048-85BDC9FD1C3A}</a:tableStyleId>
              </a:tblPr>
              <a:tblGrid>
                <a:gridCol w="1713653">
                  <a:extLst>
                    <a:ext uri="{9D8B030D-6E8A-4147-A177-3AD203B41FA5}">
                      <a16:colId xmlns:a16="http://schemas.microsoft.com/office/drawing/2014/main" val="20000"/>
                    </a:ext>
                  </a:extLst>
                </a:gridCol>
                <a:gridCol w="1791547">
                  <a:extLst>
                    <a:ext uri="{9D8B030D-6E8A-4147-A177-3AD203B41FA5}">
                      <a16:colId xmlns:a16="http://schemas.microsoft.com/office/drawing/2014/main" val="20001"/>
                    </a:ext>
                  </a:extLst>
                </a:gridCol>
              </a:tblGrid>
              <a:tr h="334963">
                <a:tc>
                  <a:txBody>
                    <a:bodyPr/>
                    <a:lstStyle/>
                    <a:p>
                      <a:pPr algn="ctr"/>
                      <a:r>
                        <a:rPr lang="en-US" sz="1600" b="1" dirty="0">
                          <a:solidFill>
                            <a:srgbClr val="FFFF00"/>
                          </a:solidFill>
                          <a:effectLst>
                            <a:outerShdw blurRad="38100" dist="38100" dir="2700000" algn="tl">
                              <a:srgbClr val="000000">
                                <a:alpha val="43137"/>
                              </a:srgbClr>
                            </a:outerShdw>
                          </a:effectLst>
                        </a:rPr>
                        <a:t>DA</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a:r>
                        <a:rPr lang="en-US" sz="1600" b="1" dirty="0">
                          <a:solidFill>
                            <a:srgbClr val="FFFF00"/>
                          </a:solidFill>
                          <a:effectLst>
                            <a:outerShdw blurRad="38100" dist="38100" dir="2700000" algn="tl">
                              <a:srgbClr val="000000">
                                <a:alpha val="43137"/>
                              </a:srgbClr>
                            </a:outerShdw>
                          </a:effectLst>
                        </a:rPr>
                        <a:t>SA</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334963">
                <a:tc>
                  <a:txBody>
                    <a:bodyPr/>
                    <a:lstStyle/>
                    <a:p>
                      <a:pPr algn="ctr"/>
                      <a:r>
                        <a:rPr lang="en-US" sz="1600" dirty="0"/>
                        <a:t>209.165.200.226</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209.165.201.1</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393BF239-BE8F-446C-8A95-9AA5C6580982}"/>
              </a:ext>
            </a:extLst>
          </p:cNvPr>
          <p:cNvSpPr txBox="1"/>
          <p:nvPr/>
        </p:nvSpPr>
        <p:spPr>
          <a:xfrm>
            <a:off x="2218765" y="1008529"/>
            <a:ext cx="6324600" cy="646331"/>
          </a:xfrm>
          <a:prstGeom prst="rect">
            <a:avLst/>
          </a:prstGeom>
          <a:solidFill>
            <a:srgbClr val="003300"/>
          </a:solidFill>
          <a:ln w="25400">
            <a:solidFill>
              <a:srgbClr val="66FF66"/>
            </a:solidFill>
          </a:ln>
          <a:effectLst>
            <a:outerShdw blurRad="50800" dist="38100" dir="2700000" algn="tl" rotWithShape="0">
              <a:prstClr val="black">
                <a:alpha val="40000"/>
              </a:prstClr>
            </a:outerShdw>
          </a:effectLst>
        </p:spPr>
        <p:txBody>
          <a:bodyPr>
            <a:spAutoFit/>
          </a:bodyPr>
          <a:lstStyle/>
          <a:p>
            <a:pPr algn="ctr" eaLnBrk="1" hangingPunct="1">
              <a:defRPr/>
            </a:pPr>
            <a:r>
              <a:rPr lang="en-US" b="1" dirty="0">
                <a:solidFill>
                  <a:srgbClr val="92D050"/>
                </a:solidFill>
                <a:effectLst>
                  <a:outerShdw blurRad="38100" dist="38100" dir="2700000" algn="tl">
                    <a:srgbClr val="000000">
                      <a:alpha val="43137"/>
                    </a:srgbClr>
                  </a:outerShdw>
                </a:effectLst>
                <a:latin typeface="Arial" charset="0"/>
              </a:rPr>
              <a:t>R2: </a:t>
            </a:r>
            <a:r>
              <a:rPr lang="en-US" dirty="0">
                <a:solidFill>
                  <a:schemeClr val="bg1"/>
                </a:solidFill>
                <a:effectLst>
                  <a:outerShdw blurRad="38100" dist="38100" dir="2700000" algn="tl">
                    <a:srgbClr val="000000">
                      <a:alpha val="43137"/>
                    </a:srgbClr>
                  </a:outerShdw>
                </a:effectLst>
                <a:latin typeface="Arial" charset="0"/>
              </a:rPr>
              <a:t>I have a packet for the </a:t>
            </a:r>
            <a:r>
              <a:rPr lang="en-US" b="1" dirty="0">
                <a:solidFill>
                  <a:srgbClr val="92D050"/>
                </a:solidFill>
                <a:effectLst>
                  <a:outerShdw blurRad="38100" dist="38100" dir="2700000" algn="tl">
                    <a:srgbClr val="000000">
                      <a:alpha val="43137"/>
                    </a:srgbClr>
                  </a:outerShdw>
                </a:effectLst>
                <a:latin typeface="Arial" charset="0"/>
              </a:rPr>
              <a:t>inside network</a:t>
            </a:r>
            <a:r>
              <a:rPr lang="en-US" dirty="0">
                <a:solidFill>
                  <a:schemeClr val="bg1"/>
                </a:solidFill>
                <a:effectLst>
                  <a:outerShdw blurRad="38100" dist="38100" dir="2700000" algn="tl">
                    <a:srgbClr val="000000">
                      <a:alpha val="43137"/>
                    </a:srgbClr>
                  </a:outerShdw>
                </a:effectLst>
                <a:latin typeface="Arial" charset="0"/>
              </a:rPr>
              <a:t>.</a:t>
            </a:r>
            <a:br>
              <a:rPr lang="en-US" dirty="0">
                <a:solidFill>
                  <a:schemeClr val="bg1"/>
                </a:solidFill>
                <a:effectLst>
                  <a:outerShdw blurRad="38100" dist="38100" dir="2700000" algn="tl">
                    <a:srgbClr val="000000">
                      <a:alpha val="43137"/>
                    </a:srgbClr>
                  </a:outerShdw>
                </a:effectLst>
                <a:latin typeface="Arial" charset="0"/>
              </a:rPr>
            </a:br>
            <a:r>
              <a:rPr lang="en-US" dirty="0">
                <a:solidFill>
                  <a:schemeClr val="bg1"/>
                </a:solidFill>
                <a:effectLst>
                  <a:outerShdw blurRad="38100" dist="38100" dir="2700000" algn="tl">
                    <a:srgbClr val="000000">
                      <a:alpha val="43137"/>
                    </a:srgbClr>
                  </a:outerShdw>
                </a:effectLst>
                <a:latin typeface="Arial" charset="0"/>
              </a:rPr>
              <a:t>I must translate the IP address.</a:t>
            </a:r>
          </a:p>
        </p:txBody>
      </p:sp>
      <p:grpSp>
        <p:nvGrpSpPr>
          <p:cNvPr id="12" name="Group 18">
            <a:extLst>
              <a:ext uri="{FF2B5EF4-FFF2-40B4-BE49-F238E27FC236}">
                <a16:creationId xmlns:a16="http://schemas.microsoft.com/office/drawing/2014/main" id="{E13066BC-9B56-4935-80CE-A45DD42D53B6}"/>
              </a:ext>
            </a:extLst>
          </p:cNvPr>
          <p:cNvGrpSpPr>
            <a:grpSpLocks/>
          </p:cNvGrpSpPr>
          <p:nvPr/>
        </p:nvGrpSpPr>
        <p:grpSpPr bwMode="auto">
          <a:xfrm>
            <a:off x="4123765" y="2684929"/>
            <a:ext cx="4978400" cy="2209800"/>
            <a:chOff x="2133600" y="2590800"/>
            <a:chExt cx="4978400" cy="2209800"/>
          </a:xfrm>
        </p:grpSpPr>
        <p:pic>
          <p:nvPicPr>
            <p:cNvPr id="13" name="Picture 11" descr="ips29.jpg">
              <a:extLst>
                <a:ext uri="{FF2B5EF4-FFF2-40B4-BE49-F238E27FC236}">
                  <a16:creationId xmlns:a16="http://schemas.microsoft.com/office/drawing/2014/main" id="{B4E7715C-7089-4B96-9A98-61548131222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429000"/>
              <a:ext cx="497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969B66DD-5469-4321-AFD7-B21FA7D0D55E}"/>
                </a:ext>
              </a:extLst>
            </p:cNvPr>
            <p:cNvCxnSpPr/>
            <p:nvPr/>
          </p:nvCxnSpPr>
          <p:spPr bwMode="auto">
            <a:xfrm rot="5400000">
              <a:off x="2971800" y="2819400"/>
              <a:ext cx="1066800" cy="609600"/>
            </a:xfrm>
            <a:prstGeom prst="line">
              <a:avLst/>
            </a:prstGeom>
            <a:noFill/>
            <a:ln w="50800" cap="flat" cmpd="sng" algn="ctr">
              <a:solidFill>
                <a:srgbClr val="FF0000"/>
              </a:solidFill>
              <a:prstDash val="solid"/>
              <a:round/>
              <a:headEnd type="none" w="med" len="med"/>
              <a:tailEnd type="triangle"/>
            </a:ln>
            <a:effectLst>
              <a:outerShdw blurRad="50800" dist="38100" dir="2700000" algn="tl" rotWithShape="0">
                <a:prstClr val="black">
                  <a:alpha val="78000"/>
                </a:prstClr>
              </a:outerShdw>
            </a:effectLst>
          </p:spPr>
        </p:cxnSp>
      </p:grpSp>
      <p:graphicFrame>
        <p:nvGraphicFramePr>
          <p:cNvPr id="15" name="Table 14">
            <a:extLst>
              <a:ext uri="{FF2B5EF4-FFF2-40B4-BE49-F238E27FC236}">
                <a16:creationId xmlns:a16="http://schemas.microsoft.com/office/drawing/2014/main" id="{208BF7FE-4802-4219-B460-33EE81F8E47D}"/>
              </a:ext>
            </a:extLst>
          </p:cNvPr>
          <p:cNvGraphicFramePr>
            <a:graphicFrameLocks noGrp="1"/>
          </p:cNvGraphicFramePr>
          <p:nvPr/>
        </p:nvGraphicFramePr>
        <p:xfrm>
          <a:off x="2218765" y="1999129"/>
          <a:ext cx="3429000" cy="66999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34963">
                <a:tc>
                  <a:txBody>
                    <a:bodyPr/>
                    <a:lstStyle/>
                    <a:p>
                      <a:pPr algn="ctr"/>
                      <a:r>
                        <a:rPr lang="en-US" sz="1600" b="1" dirty="0">
                          <a:solidFill>
                            <a:srgbClr val="FFFF00"/>
                          </a:solidFill>
                          <a:effectLst>
                            <a:outerShdw blurRad="38100" dist="38100" dir="2700000" algn="tl">
                              <a:srgbClr val="000000">
                                <a:alpha val="43137"/>
                              </a:srgbClr>
                            </a:outerShdw>
                          </a:effectLst>
                        </a:rPr>
                        <a:t>DA</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a:r>
                        <a:rPr lang="en-US" sz="1600" b="1" dirty="0">
                          <a:solidFill>
                            <a:srgbClr val="FFFF00"/>
                          </a:solidFill>
                          <a:effectLst>
                            <a:outerShdw blurRad="38100" dist="38100" dir="2700000" algn="tl">
                              <a:srgbClr val="000000">
                                <a:alpha val="43137"/>
                              </a:srgbClr>
                            </a:outerShdw>
                          </a:effectLst>
                        </a:rPr>
                        <a:t>SA</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334963">
                <a:tc>
                  <a:txBody>
                    <a:bodyPr/>
                    <a:lstStyle/>
                    <a:p>
                      <a:pPr algn="ctr"/>
                      <a:r>
                        <a:rPr lang="en-US" sz="1600" dirty="0"/>
                        <a:t>192.168.10.10</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209.165.201.1</a:t>
                      </a:r>
                    </a:p>
                  </a:txBody>
                  <a:tcPr marT="45578" marB="45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6" name="Rectangle 15">
            <a:extLst>
              <a:ext uri="{FF2B5EF4-FFF2-40B4-BE49-F238E27FC236}">
                <a16:creationId xmlns:a16="http://schemas.microsoft.com/office/drawing/2014/main" id="{534F69A5-D527-42B0-A71E-990BB9A6596F}"/>
              </a:ext>
            </a:extLst>
          </p:cNvPr>
          <p:cNvSpPr/>
          <p:nvPr/>
        </p:nvSpPr>
        <p:spPr bwMode="auto">
          <a:xfrm>
            <a:off x="7400365" y="4437529"/>
            <a:ext cx="1143000" cy="304800"/>
          </a:xfrm>
          <a:prstGeom prst="rect">
            <a:avLst/>
          </a:prstGeom>
          <a:noFill/>
          <a:ln w="38100" cap="flat" cmpd="sng" algn="ctr">
            <a:solidFill>
              <a:srgbClr val="66FF66"/>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eaLnBrk="1" hangingPunct="1">
              <a:defRPr/>
            </a:pPr>
            <a:endParaRPr lang="en-US" dirty="0">
              <a:effectLst>
                <a:outerShdw blurRad="38100" dist="38100" dir="2700000" algn="tl">
                  <a:srgbClr val="000000">
                    <a:alpha val="43137"/>
                  </a:srgbClr>
                </a:outerShdw>
              </a:effectLst>
              <a:latin typeface="Arial" charset="0"/>
            </a:endParaRPr>
          </a:p>
        </p:txBody>
      </p:sp>
      <p:grpSp>
        <p:nvGrpSpPr>
          <p:cNvPr id="17" name="Group 37">
            <a:extLst>
              <a:ext uri="{FF2B5EF4-FFF2-40B4-BE49-F238E27FC236}">
                <a16:creationId xmlns:a16="http://schemas.microsoft.com/office/drawing/2014/main" id="{2F3347F5-8E8D-4089-88CA-8C8F8D76BD10}"/>
              </a:ext>
            </a:extLst>
          </p:cNvPr>
          <p:cNvGrpSpPr>
            <a:grpSpLocks/>
          </p:cNvGrpSpPr>
          <p:nvPr/>
        </p:nvGrpSpPr>
        <p:grpSpPr bwMode="auto">
          <a:xfrm>
            <a:off x="4276165" y="4208929"/>
            <a:ext cx="2895600" cy="533400"/>
            <a:chOff x="2286000" y="4114800"/>
            <a:chExt cx="2895600" cy="533400"/>
          </a:xfrm>
        </p:grpSpPr>
        <p:sp>
          <p:nvSpPr>
            <p:cNvPr id="18" name="Rectangle 17">
              <a:extLst>
                <a:ext uri="{FF2B5EF4-FFF2-40B4-BE49-F238E27FC236}">
                  <a16:creationId xmlns:a16="http://schemas.microsoft.com/office/drawing/2014/main" id="{56DE55CB-C44B-40F8-AB3C-DDD3EBD1C165}"/>
                </a:ext>
              </a:extLst>
            </p:cNvPr>
            <p:cNvSpPr/>
            <p:nvPr/>
          </p:nvSpPr>
          <p:spPr bwMode="auto">
            <a:xfrm>
              <a:off x="2286000" y="4343400"/>
              <a:ext cx="1219200" cy="3048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eaLnBrk="1" hangingPunct="1">
                <a:defRPr/>
              </a:pPr>
              <a:endParaRPr lang="en-US" dirty="0">
                <a:effectLst>
                  <a:outerShdw blurRad="38100" dist="38100" dir="2700000" algn="tl">
                    <a:srgbClr val="000000">
                      <a:alpha val="43137"/>
                    </a:srgbClr>
                  </a:outerShdw>
                </a:effectLst>
                <a:latin typeface="Arial" charset="0"/>
              </a:endParaRPr>
            </a:p>
          </p:txBody>
        </p:sp>
        <p:cxnSp>
          <p:nvCxnSpPr>
            <p:cNvPr id="19" name="Straight Connector 18">
              <a:extLst>
                <a:ext uri="{FF2B5EF4-FFF2-40B4-BE49-F238E27FC236}">
                  <a16:creationId xmlns:a16="http://schemas.microsoft.com/office/drawing/2014/main" id="{13B6ADBB-1BA5-47FC-8CBA-4870BBC6016C}"/>
                </a:ext>
              </a:extLst>
            </p:cNvPr>
            <p:cNvCxnSpPr/>
            <p:nvPr/>
          </p:nvCxnSpPr>
          <p:spPr bwMode="auto">
            <a:xfrm rot="10800000">
              <a:off x="3048000" y="4114800"/>
              <a:ext cx="762000" cy="0"/>
            </a:xfrm>
            <a:prstGeom prst="line">
              <a:avLst/>
            </a:prstGeom>
            <a:noFill/>
            <a:ln w="50800" cap="flat" cmpd="sng" algn="ctr">
              <a:solidFill>
                <a:srgbClr val="FF0000"/>
              </a:solidFill>
              <a:prstDash val="solid"/>
              <a:round/>
              <a:headEnd type="triangle" w="med" len="med"/>
              <a:tailEnd type="triangle"/>
            </a:ln>
            <a:effectLst>
              <a:outerShdw blurRad="50800" dist="38100" dir="2700000" algn="tl" rotWithShape="0">
                <a:prstClr val="black">
                  <a:alpha val="78000"/>
                </a:prstClr>
              </a:outerShdw>
            </a:effectLst>
          </p:spPr>
        </p:cxnSp>
        <p:sp>
          <p:nvSpPr>
            <p:cNvPr id="20" name="Rectangle 19">
              <a:extLst>
                <a:ext uri="{FF2B5EF4-FFF2-40B4-BE49-F238E27FC236}">
                  <a16:creationId xmlns:a16="http://schemas.microsoft.com/office/drawing/2014/main" id="{824BC7E3-4849-4EB4-844F-4DC44E55D9C4}"/>
                </a:ext>
              </a:extLst>
            </p:cNvPr>
            <p:cNvSpPr/>
            <p:nvPr/>
          </p:nvSpPr>
          <p:spPr bwMode="auto">
            <a:xfrm>
              <a:off x="3810000" y="4343400"/>
              <a:ext cx="1371600" cy="3048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eaLnBrk="1" hangingPunct="1">
                <a:defRPr/>
              </a:pPr>
              <a:endParaRPr lang="en-US" dirty="0">
                <a:effectLst>
                  <a:outerShdw blurRad="38100" dist="38100" dir="2700000" algn="tl">
                    <a:srgbClr val="000000">
                      <a:alpha val="43137"/>
                    </a:srgbClr>
                  </a:outerShdw>
                </a:effectLst>
                <a:latin typeface="Arial" charset="0"/>
              </a:endParaRPr>
            </a:p>
          </p:txBody>
        </p:sp>
      </p:grpSp>
      <p:sp>
        <p:nvSpPr>
          <p:cNvPr id="21" name="TextBox 38">
            <a:extLst>
              <a:ext uri="{FF2B5EF4-FFF2-40B4-BE49-F238E27FC236}">
                <a16:creationId xmlns:a16="http://schemas.microsoft.com/office/drawing/2014/main" id="{2B6B6827-9C46-4CB3-98B0-F5F3ADF7981B}"/>
              </a:ext>
            </a:extLst>
          </p:cNvPr>
          <p:cNvSpPr txBox="1">
            <a:spLocks noChangeArrowheads="1"/>
          </p:cNvSpPr>
          <p:nvPr/>
        </p:nvSpPr>
        <p:spPr bwMode="auto">
          <a:xfrm>
            <a:off x="6104965" y="1999129"/>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rgbClr val="FFFF00"/>
              </a:buClr>
              <a:buFont typeface="Tahoma" panose="020B0604030504040204" pitchFamily="34" charset="0"/>
              <a:buChar char="•"/>
              <a:defRPr sz="2400">
                <a:solidFill>
                  <a:schemeClr val="bg1"/>
                </a:solidFill>
                <a:latin typeface="Arial" panose="020B0604020202020204" pitchFamily="34" charset="0"/>
              </a:defRPr>
            </a:lvl1pPr>
            <a:lvl2pPr marL="742950" indent="-285750">
              <a:spcBef>
                <a:spcPct val="20000"/>
              </a:spcBef>
              <a:buClr>
                <a:srgbClr val="FFFF00"/>
              </a:buClr>
              <a:buChar char="•"/>
              <a:defRPr sz="2400">
                <a:solidFill>
                  <a:schemeClr val="bg1"/>
                </a:solidFill>
                <a:latin typeface="Arial" panose="020B0604020202020204" pitchFamily="34" charset="0"/>
              </a:defRPr>
            </a:lvl2pPr>
            <a:lvl3pPr marL="1143000" indent="-228600">
              <a:spcBef>
                <a:spcPct val="20000"/>
              </a:spcBef>
              <a:buClr>
                <a:srgbClr val="FFFF00"/>
              </a:buClr>
              <a:buChar char="•"/>
              <a:defRPr sz="2400">
                <a:solidFill>
                  <a:schemeClr val="bg1"/>
                </a:solidFill>
                <a:latin typeface="Arial" panose="020B0604020202020204" pitchFamily="34" charset="0"/>
              </a:defRPr>
            </a:lvl3pPr>
            <a:lvl4pPr marL="1600200" indent="-228600">
              <a:spcBef>
                <a:spcPct val="20000"/>
              </a:spcBef>
              <a:buClr>
                <a:srgbClr val="FFFF00"/>
              </a:buClr>
              <a:buChar char="•"/>
              <a:defRPr sz="2400">
                <a:solidFill>
                  <a:schemeClr val="bg1"/>
                </a:solidFill>
                <a:latin typeface="Arial" panose="020B0604020202020204" pitchFamily="34" charset="0"/>
              </a:defRPr>
            </a:lvl4pPr>
            <a:lvl5pPr marL="2057400" indent="-228600">
              <a:spcBef>
                <a:spcPct val="20000"/>
              </a:spcBef>
              <a:buClr>
                <a:srgbClr val="FFFF00"/>
              </a:buClr>
              <a:buChar char="•"/>
              <a:defRPr sz="24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00"/>
              </a:buClr>
              <a:buChar char="•"/>
              <a:defRPr sz="24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00"/>
              </a:buClr>
              <a:buChar char="•"/>
              <a:defRPr sz="24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00"/>
              </a:buClr>
              <a:buChar char="•"/>
              <a:defRPr sz="24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00"/>
              </a:buClr>
              <a:buChar char="•"/>
              <a:defRPr sz="2400">
                <a:solidFill>
                  <a:schemeClr val="bg1"/>
                </a:solidFill>
                <a:latin typeface="Arial" panose="020B0604020202020204" pitchFamily="34" charset="0"/>
              </a:defRPr>
            </a:lvl9pPr>
          </a:lstStyle>
          <a:p>
            <a:pPr algn="ctr" eaLnBrk="1" hangingPunct="1">
              <a:spcBef>
                <a:spcPct val="0"/>
              </a:spcBef>
              <a:buClrTx/>
              <a:buFontTx/>
              <a:buNone/>
            </a:pPr>
            <a:r>
              <a:rPr lang="en-US" altLang="en-US" sz="1400" b="1">
                <a:solidFill>
                  <a:srgbClr val="003300"/>
                </a:solidFill>
              </a:rPr>
              <a:t>209.165.200.226</a:t>
            </a:r>
          </a:p>
        </p:txBody>
      </p:sp>
    </p:spTree>
    <p:extLst>
      <p:ext uri="{BB962C8B-B14F-4D97-AF65-F5344CB8AC3E}">
        <p14:creationId xmlns:p14="http://schemas.microsoft.com/office/powerpoint/2010/main" val="26452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4.58333E-6 4.07407E-6 L -0.00222 -0.32778 L -0.30261 -0.33149 " pathEditMode="relative" rAng="0" ptsTypes="AAA">
                                      <p:cBhvr>
                                        <p:cTn id="12" dur="2000" fill="hold"/>
                                        <p:tgtEl>
                                          <p:spTgt spid="8"/>
                                        </p:tgtEl>
                                        <p:attrNameLst>
                                          <p:attrName>ppt_x</p:attrName>
                                          <p:attrName>ppt_y</p:attrName>
                                        </p:attrNameLst>
                                      </p:cBhvr>
                                      <p:rCtr x="-15130" y="-16574"/>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3026 -0.33149 L -0.54779 -0.15371 L -0.54779 0.13333 " pathEditMode="relative" rAng="0" ptsTypes="AAA">
                                      <p:cBhvr>
                                        <p:cTn id="38" dur="2000" fill="hold"/>
                                        <p:tgtEl>
                                          <p:spTgt spid="8"/>
                                        </p:tgtEl>
                                        <p:attrNameLst>
                                          <p:attrName>ppt_x</p:attrName>
                                          <p:attrName>ppt_y</p:attrName>
                                        </p:attrNameLst>
                                      </p:cBhvr>
                                      <p:rCtr x="-12266" y="23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Advantages of NAT</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542429"/>
          </a:xfrm>
        </p:spPr>
        <p:txBody>
          <a:bodyPr anchor="t">
            <a:normAutofit/>
          </a:bodyPr>
          <a:lstStyle/>
          <a:p>
            <a:r>
              <a:rPr lang="en-US" dirty="0"/>
              <a:t>NAT provides many benefits:</a:t>
            </a:r>
          </a:p>
          <a:p>
            <a:pPr lvl="1"/>
            <a:r>
              <a:rPr lang="en-US" dirty="0"/>
              <a:t>NAT </a:t>
            </a:r>
            <a:r>
              <a:rPr lang="en-US" b="1" dirty="0"/>
              <a:t>conserves the legally registered</a:t>
            </a:r>
            <a:r>
              <a:rPr lang="en-US" dirty="0"/>
              <a:t> </a:t>
            </a:r>
            <a:r>
              <a:rPr lang="en-US" b="1" dirty="0"/>
              <a:t>addressing</a:t>
            </a:r>
            <a:r>
              <a:rPr lang="en-US" dirty="0"/>
              <a:t> scheme by allowing the privatization of intranets. </a:t>
            </a:r>
          </a:p>
          <a:p>
            <a:pPr lvl="1"/>
            <a:r>
              <a:rPr lang="en-US" dirty="0"/>
              <a:t>NAT </a:t>
            </a:r>
            <a:r>
              <a:rPr lang="en-US" b="1" dirty="0"/>
              <a:t>conserves addresses through application port-level multiplexing</a:t>
            </a:r>
            <a:r>
              <a:rPr lang="en-US" dirty="0"/>
              <a:t>. </a:t>
            </a:r>
          </a:p>
          <a:p>
            <a:pPr lvl="1"/>
            <a:r>
              <a:rPr lang="en-US" dirty="0"/>
              <a:t>NAT </a:t>
            </a:r>
            <a:r>
              <a:rPr lang="en-US" b="1" dirty="0"/>
              <a:t>increases the flexibility </a:t>
            </a:r>
            <a:r>
              <a:rPr lang="en-US" dirty="0"/>
              <a:t>of connections to the public network.</a:t>
            </a:r>
          </a:p>
          <a:p>
            <a:pPr lvl="1"/>
            <a:r>
              <a:rPr lang="en-US" dirty="0"/>
              <a:t>NAT </a:t>
            </a:r>
            <a:r>
              <a:rPr lang="en-US" b="1" dirty="0"/>
              <a:t>provides consistency </a:t>
            </a:r>
            <a:r>
              <a:rPr lang="en-US" dirty="0"/>
              <a:t>for </a:t>
            </a:r>
            <a:r>
              <a:rPr lang="en-US" b="1" dirty="0"/>
              <a:t>internal network </a:t>
            </a:r>
            <a:r>
              <a:rPr lang="en-US" dirty="0"/>
              <a:t>addressing schemes. </a:t>
            </a:r>
          </a:p>
          <a:p>
            <a:pPr lvl="1"/>
            <a:r>
              <a:rPr lang="en-US" dirty="0"/>
              <a:t>NAT </a:t>
            </a:r>
            <a:r>
              <a:rPr lang="en-US" b="1" dirty="0"/>
              <a:t>allows the existing private IPv4 address scheme </a:t>
            </a:r>
            <a:r>
              <a:rPr lang="en-US" dirty="0"/>
              <a:t>to remain while allowing for easy change to a new public addressing scheme. </a:t>
            </a:r>
          </a:p>
          <a:p>
            <a:pPr lvl="1"/>
            <a:r>
              <a:rPr lang="en-US" dirty="0"/>
              <a:t>NAT </a:t>
            </a:r>
            <a:r>
              <a:rPr lang="en-US" b="1" dirty="0"/>
              <a:t>hides the IPv4 addresses </a:t>
            </a:r>
            <a:r>
              <a:rPr lang="en-US" dirty="0"/>
              <a:t>of users and other devices. </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4261420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Disadvantages of NAT</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542429"/>
          </a:xfrm>
        </p:spPr>
        <p:txBody>
          <a:bodyPr anchor="t">
            <a:normAutofit/>
          </a:bodyPr>
          <a:lstStyle/>
          <a:p>
            <a:r>
              <a:rPr lang="en-US" dirty="0"/>
              <a:t>NAT does have drawbacks:</a:t>
            </a:r>
          </a:p>
          <a:p>
            <a:pPr lvl="1"/>
            <a:r>
              <a:rPr lang="en-US" dirty="0"/>
              <a:t>NAT </a:t>
            </a:r>
            <a:r>
              <a:rPr lang="en-US" b="1" dirty="0"/>
              <a:t>increases forwarding delays</a:t>
            </a:r>
            <a:r>
              <a:rPr lang="en-US" dirty="0"/>
              <a:t>.</a:t>
            </a:r>
          </a:p>
          <a:p>
            <a:pPr lvl="1"/>
            <a:r>
              <a:rPr lang="en-US" dirty="0"/>
              <a:t>End-to-end </a:t>
            </a:r>
            <a:r>
              <a:rPr lang="en-US" b="1" dirty="0"/>
              <a:t>addressing is lost</a:t>
            </a:r>
            <a:r>
              <a:rPr lang="en-US" dirty="0"/>
              <a:t>.</a:t>
            </a:r>
          </a:p>
          <a:p>
            <a:pPr lvl="1"/>
            <a:r>
              <a:rPr lang="en-US" dirty="0"/>
              <a:t>End-to-end </a:t>
            </a:r>
            <a:r>
              <a:rPr lang="en-US" b="1" dirty="0"/>
              <a:t>IPv4 traceability is lost</a:t>
            </a:r>
            <a:r>
              <a:rPr lang="en-US" dirty="0"/>
              <a:t>.</a:t>
            </a:r>
          </a:p>
          <a:p>
            <a:pPr lvl="1"/>
            <a:r>
              <a:rPr lang="en-US" dirty="0"/>
              <a:t>NAT </a:t>
            </a:r>
            <a:r>
              <a:rPr lang="en-US" b="1" dirty="0"/>
              <a:t>complicates the use of tunneling protocols</a:t>
            </a:r>
            <a:r>
              <a:rPr lang="en-US" dirty="0"/>
              <a:t>, such as IPsec.</a:t>
            </a:r>
          </a:p>
          <a:p>
            <a:pPr lvl="1"/>
            <a:r>
              <a:rPr lang="en-US" dirty="0"/>
              <a:t>Services that require the initiation of TCP connections from the outside network, or stateless protocols, such as those using UDP, </a:t>
            </a:r>
            <a:r>
              <a:rPr lang="en-US" b="1" dirty="0"/>
              <a:t>can be disrupted</a:t>
            </a:r>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2822171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A43A-3F5F-43E8-BEE5-3410751FEBD5}"/>
              </a:ext>
            </a:extLst>
          </p:cNvPr>
          <p:cNvSpPr>
            <a:spLocks noGrp="1"/>
          </p:cNvSpPr>
          <p:nvPr>
            <p:ph type="ctrTitle"/>
          </p:nvPr>
        </p:nvSpPr>
        <p:spPr/>
        <p:txBody>
          <a:bodyPr/>
          <a:lstStyle/>
          <a:p>
            <a:r>
              <a:rPr lang="en-US" dirty="0"/>
              <a:t>DHCPv4 &amp; NAT</a:t>
            </a:r>
          </a:p>
        </p:txBody>
      </p:sp>
      <p:sp>
        <p:nvSpPr>
          <p:cNvPr id="3" name="Subtitle 2">
            <a:extLst>
              <a:ext uri="{FF2B5EF4-FFF2-40B4-BE49-F238E27FC236}">
                <a16:creationId xmlns:a16="http://schemas.microsoft.com/office/drawing/2014/main" id="{082AB873-690E-4A75-BC33-FCED2A0B4C5B}"/>
              </a:ext>
            </a:extLst>
          </p:cNvPr>
          <p:cNvSpPr>
            <a:spLocks noGrp="1"/>
          </p:cNvSpPr>
          <p:nvPr>
            <p:ph type="subTitle" idx="1"/>
          </p:nvPr>
        </p:nvSpPr>
        <p:spPr/>
        <p:txBody>
          <a:bodyPr/>
          <a:lstStyle/>
          <a:p>
            <a:r>
              <a:rPr lang="en-US" dirty="0"/>
              <a:t>Lecture 11 | </a:t>
            </a:r>
            <a:r>
              <a:rPr lang="en-US"/>
              <a:t>Part 4 </a:t>
            </a:r>
            <a:r>
              <a:rPr lang="en-US" dirty="0"/>
              <a:t>| CSE490 – WAN Routing</a:t>
            </a:r>
          </a:p>
          <a:p>
            <a:r>
              <a:rPr lang="en-US" dirty="0"/>
              <a:t>Department of Computer Science and Engineering</a:t>
            </a:r>
            <a:br>
              <a:rPr lang="en-US" dirty="0"/>
            </a:br>
            <a:r>
              <a:rPr lang="en-US" dirty="0"/>
              <a:t>School of Data &amp; Science</a:t>
            </a:r>
          </a:p>
        </p:txBody>
      </p:sp>
      <p:pic>
        <p:nvPicPr>
          <p:cNvPr id="5" name="Picture 4">
            <a:extLst>
              <a:ext uri="{FF2B5EF4-FFF2-40B4-BE49-F238E27FC236}">
                <a16:creationId xmlns:a16="http://schemas.microsoft.com/office/drawing/2014/main" id="{01D4885E-7D8C-4D12-A892-1DF776D7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33" y="217086"/>
            <a:ext cx="1639334" cy="1504089"/>
          </a:xfrm>
          <a:prstGeom prst="rect">
            <a:avLst/>
          </a:prstGeom>
        </p:spPr>
      </p:pic>
    </p:spTree>
    <p:extLst>
      <p:ext uri="{BB962C8B-B14F-4D97-AF65-F5344CB8AC3E}">
        <p14:creationId xmlns:p14="http://schemas.microsoft.com/office/powerpoint/2010/main" val="174025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Why DHCP?</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normAutofit/>
          </a:bodyPr>
          <a:lstStyle/>
          <a:p>
            <a:r>
              <a:rPr lang="en-US" dirty="0"/>
              <a:t>Every device that connects to a network needs an IP address.</a:t>
            </a:r>
          </a:p>
          <a:p>
            <a:pPr lvl="1"/>
            <a:r>
              <a:rPr lang="en-US" dirty="0"/>
              <a:t>Network administrators assign static IP addresses to routers, servers, and other network devices whose locations (physical and logical) are not likely to change.</a:t>
            </a:r>
          </a:p>
          <a:p>
            <a:pPr lvl="1"/>
            <a:r>
              <a:rPr lang="en-US" dirty="0"/>
              <a:t>User computers in an organization often change locations, physically and logically.</a:t>
            </a:r>
          </a:p>
          <a:p>
            <a:pPr lvl="2"/>
            <a:r>
              <a:rPr lang="en-US" dirty="0"/>
              <a:t>Mobile/Moving clients do not require a static address.</a:t>
            </a:r>
          </a:p>
          <a:p>
            <a:pPr lvl="2"/>
            <a:r>
              <a:rPr lang="en-US" dirty="0"/>
              <a:t>A workstation can use any address within a range of addresses.</a:t>
            </a:r>
          </a:p>
          <a:p>
            <a:pPr lvl="2"/>
            <a:r>
              <a:rPr lang="en-US" dirty="0"/>
              <a:t>This range is typically within an IP subnet. </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1854003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3807940"/>
          </a:xfrm>
        </p:spPr>
        <p:txBody>
          <a:bodyPr>
            <a:normAutofit/>
          </a:bodyPr>
          <a:lstStyle/>
          <a:p>
            <a:r>
              <a:rPr lang="en-US" sz="7200" dirty="0"/>
              <a:t>PAT (NAT Overload)</a:t>
            </a:r>
          </a:p>
        </p:txBody>
      </p:sp>
      <p:pic>
        <p:nvPicPr>
          <p:cNvPr id="6" name="Picture 5">
            <a:extLst>
              <a:ext uri="{FF2B5EF4-FFF2-40B4-BE49-F238E27FC236}">
                <a16:creationId xmlns:a16="http://schemas.microsoft.com/office/drawing/2014/main" id="{BA4E0C55-7AB9-4E53-B9EE-4AB12A0BE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1892729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PAT</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1" y="1066801"/>
            <a:ext cx="5111472" cy="4724400"/>
          </a:xfrm>
        </p:spPr>
        <p:txBody>
          <a:bodyPr anchor="t"/>
          <a:lstStyle/>
          <a:p>
            <a:pPr marL="0" indent="0">
              <a:buNone/>
            </a:pPr>
            <a:r>
              <a:rPr lang="en-US" dirty="0"/>
              <a:t>Port Address Translation (PAT), also known as NAT overload, maps multiple private IPv4 addresses to a single public IPv4 address or a few addresses.</a:t>
            </a:r>
          </a:p>
          <a:p>
            <a:pPr lvl="1"/>
            <a:r>
              <a:rPr lang="en-US" dirty="0"/>
              <a:t>With PAT, when the NAT router receives a packet from the client, it uses the source port number to uniquely identify the specific NAT translation.</a:t>
            </a:r>
          </a:p>
          <a:p>
            <a:pPr lvl="1"/>
            <a:r>
              <a:rPr lang="en-US" dirty="0"/>
              <a:t>PAT ensures that devices use a different TCP port number for each session with a server on the internet.</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6" name="Picture 5">
            <a:extLst>
              <a:ext uri="{FF2B5EF4-FFF2-40B4-BE49-F238E27FC236}">
                <a16:creationId xmlns:a16="http://schemas.microsoft.com/office/drawing/2014/main" id="{3B20828A-97AE-4926-8FCD-630446EF4553}"/>
              </a:ext>
            </a:extLst>
          </p:cNvPr>
          <p:cNvPicPr>
            <a:picLocks noChangeAspect="1"/>
          </p:cNvPicPr>
          <p:nvPr/>
        </p:nvPicPr>
        <p:blipFill>
          <a:blip r:embed="rId3"/>
          <a:stretch>
            <a:fillRect/>
          </a:stretch>
        </p:blipFill>
        <p:spPr>
          <a:xfrm>
            <a:off x="6595782" y="1688152"/>
            <a:ext cx="5219481" cy="3347772"/>
          </a:xfrm>
          <a:prstGeom prst="rect">
            <a:avLst/>
          </a:prstGeom>
        </p:spPr>
      </p:pic>
    </p:spTree>
    <p:extLst>
      <p:ext uri="{BB962C8B-B14F-4D97-AF65-F5344CB8AC3E}">
        <p14:creationId xmlns:p14="http://schemas.microsoft.com/office/powerpoint/2010/main" val="1960155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Next Available Port</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1" y="1066801"/>
            <a:ext cx="5609014" cy="5313828"/>
          </a:xfrm>
        </p:spPr>
        <p:txBody>
          <a:bodyPr anchor="t"/>
          <a:lstStyle/>
          <a:p>
            <a:pPr marL="0" indent="0" algn="l">
              <a:buNone/>
            </a:pPr>
            <a:r>
              <a:rPr lang="en-US" sz="2400" dirty="0">
                <a:solidFill>
                  <a:srgbClr val="000000"/>
                </a:solidFill>
              </a:rPr>
              <a:t>PAT attempts to preserve the original source port. If the original source port is already used, PAT assigns the first available port number starting from the beginning of the appropriate port group 0-511, 512-1,023, or 1,024-65,535.</a:t>
            </a:r>
          </a:p>
          <a:p>
            <a:pPr lvl="1">
              <a:buFont typeface="Arial" panose="020B0604020202020204" pitchFamily="34" charset="0"/>
              <a:buChar char="•"/>
            </a:pPr>
            <a:r>
              <a:rPr lang="en-US" dirty="0">
                <a:solidFill>
                  <a:srgbClr val="000000"/>
                </a:solidFill>
              </a:rPr>
              <a:t>When there are no more ports available and there is more than one external address in the address pool, PAT moves to the next address to try to allocate the original source port. </a:t>
            </a:r>
          </a:p>
          <a:p>
            <a:pPr lvl="1">
              <a:buFont typeface="Arial" panose="020B0604020202020204" pitchFamily="34" charset="0"/>
              <a:buChar char="•"/>
            </a:pPr>
            <a:r>
              <a:rPr lang="en-US" dirty="0">
                <a:solidFill>
                  <a:srgbClr val="000000"/>
                </a:solidFill>
              </a:rPr>
              <a:t>The process continues until there are no more available ports or external IPv4 addresses in the address pool.</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6" name="Picture 5">
            <a:extLst>
              <a:ext uri="{FF2B5EF4-FFF2-40B4-BE49-F238E27FC236}">
                <a16:creationId xmlns:a16="http://schemas.microsoft.com/office/drawing/2014/main" id="{E6F74B5B-CD83-49C4-B3B7-EC24EACCA623}"/>
              </a:ext>
            </a:extLst>
          </p:cNvPr>
          <p:cNvPicPr>
            <a:picLocks noChangeAspect="1"/>
          </p:cNvPicPr>
          <p:nvPr/>
        </p:nvPicPr>
        <p:blipFill>
          <a:blip r:embed="rId3"/>
          <a:stretch>
            <a:fillRect/>
          </a:stretch>
        </p:blipFill>
        <p:spPr>
          <a:xfrm>
            <a:off x="7093325" y="1884716"/>
            <a:ext cx="5005677" cy="2720901"/>
          </a:xfrm>
          <a:prstGeom prst="rect">
            <a:avLst/>
          </a:prstGeom>
        </p:spPr>
      </p:pic>
    </p:spTree>
    <p:extLst>
      <p:ext uri="{BB962C8B-B14F-4D97-AF65-F5344CB8AC3E}">
        <p14:creationId xmlns:p14="http://schemas.microsoft.com/office/powerpoint/2010/main" val="1609582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Packets without Layer 4 Segments</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lstStyle/>
          <a:p>
            <a:pPr marL="0" indent="0">
              <a:buNone/>
            </a:pPr>
            <a:r>
              <a:rPr lang="en-US" dirty="0"/>
              <a:t>Some packets do not contain a Layer 4 port number, such as ICMPv4 messages. Each of these types of protocols is handled differently by PAT.</a:t>
            </a:r>
          </a:p>
          <a:p>
            <a:pPr marL="0" indent="0">
              <a:buNone/>
            </a:pPr>
            <a:r>
              <a:rPr lang="en-US" dirty="0"/>
              <a:t>For example, ICMPv4 query messages, echo requests, and echo replies include a Query ID. ICMPv4 uses the Query ID to identify an echo request with its corresponding echo reply.</a:t>
            </a:r>
          </a:p>
          <a:p>
            <a:pPr marL="0" indent="0">
              <a:buNone/>
            </a:pPr>
            <a:endParaRPr lang="en-US" dirty="0"/>
          </a:p>
          <a:p>
            <a:pPr marL="0" indent="0">
              <a:buNone/>
            </a:pPr>
            <a:r>
              <a:rPr lang="en-US" b="1" dirty="0"/>
              <a:t>Note: </a:t>
            </a:r>
            <a:r>
              <a:rPr lang="en-US" dirty="0"/>
              <a:t>Other ICMPv4 messages do not use the Query ID. These messages and other protocols that do not use TCP or UDP port numbers vary and are beyond the scope of this curriculum.</a:t>
            </a:r>
          </a:p>
          <a:p>
            <a:pPr marL="0" indent="0">
              <a:buNone/>
            </a:pPr>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1016732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NAT vs PAT</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1" y="1066800"/>
            <a:ext cx="5400584" cy="5300381"/>
          </a:xfrm>
        </p:spPr>
        <p:txBody>
          <a:bodyPr anchor="t"/>
          <a:lstStyle/>
          <a:p>
            <a:r>
              <a:rPr lang="en-US" dirty="0"/>
              <a:t>NAT - Only modifies the IPv4 addresses</a:t>
            </a:r>
          </a:p>
          <a:p>
            <a:pPr marL="0" indent="0">
              <a:buNone/>
            </a:pPr>
            <a:endParaRPr lang="en-US" dirty="0"/>
          </a:p>
          <a:p>
            <a:pPr marL="0" indent="0">
              <a:buNone/>
            </a:pPr>
            <a:endParaRPr lang="en-US" dirty="0"/>
          </a:p>
          <a:p>
            <a:r>
              <a:rPr lang="en-US" dirty="0"/>
              <a:t>PAT - PAT modifies both the IPv4 address and the port number.</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8" name="Picture 7">
            <a:extLst>
              <a:ext uri="{FF2B5EF4-FFF2-40B4-BE49-F238E27FC236}">
                <a16:creationId xmlns:a16="http://schemas.microsoft.com/office/drawing/2014/main" id="{318BAC51-FCE2-4EF1-A7A1-C608CEF073D2}"/>
              </a:ext>
            </a:extLst>
          </p:cNvPr>
          <p:cNvPicPr>
            <a:picLocks noChangeAspect="1"/>
          </p:cNvPicPr>
          <p:nvPr/>
        </p:nvPicPr>
        <p:blipFill>
          <a:blip r:embed="rId3"/>
          <a:stretch>
            <a:fillRect/>
          </a:stretch>
        </p:blipFill>
        <p:spPr>
          <a:xfrm>
            <a:off x="2319065" y="1776767"/>
            <a:ext cx="3731075" cy="676715"/>
          </a:xfrm>
          <a:prstGeom prst="rect">
            <a:avLst/>
          </a:prstGeom>
        </p:spPr>
      </p:pic>
      <p:pic>
        <p:nvPicPr>
          <p:cNvPr id="12" name="Picture 11">
            <a:extLst>
              <a:ext uri="{FF2B5EF4-FFF2-40B4-BE49-F238E27FC236}">
                <a16:creationId xmlns:a16="http://schemas.microsoft.com/office/drawing/2014/main" id="{A4A6FD5F-145F-4621-A651-22A3208CE7DC}"/>
              </a:ext>
            </a:extLst>
          </p:cNvPr>
          <p:cNvPicPr>
            <a:picLocks noChangeAspect="1"/>
          </p:cNvPicPr>
          <p:nvPr/>
        </p:nvPicPr>
        <p:blipFill>
          <a:blip r:embed="rId4"/>
          <a:stretch>
            <a:fillRect/>
          </a:stretch>
        </p:blipFill>
        <p:spPr>
          <a:xfrm>
            <a:off x="2319065" y="3601633"/>
            <a:ext cx="3731075" cy="682811"/>
          </a:xfrm>
          <a:prstGeom prst="rect">
            <a:avLst/>
          </a:prstGeom>
        </p:spPr>
      </p:pic>
      <p:pic>
        <p:nvPicPr>
          <p:cNvPr id="14" name="Picture 13">
            <a:extLst>
              <a:ext uri="{FF2B5EF4-FFF2-40B4-BE49-F238E27FC236}">
                <a16:creationId xmlns:a16="http://schemas.microsoft.com/office/drawing/2014/main" id="{FA58267A-FED3-47C5-A5F8-8DBC49C93E0C}"/>
              </a:ext>
            </a:extLst>
          </p:cNvPr>
          <p:cNvPicPr>
            <a:picLocks noChangeAspect="1"/>
          </p:cNvPicPr>
          <p:nvPr/>
        </p:nvPicPr>
        <p:blipFill>
          <a:blip r:embed="rId5"/>
          <a:stretch>
            <a:fillRect/>
          </a:stretch>
        </p:blipFill>
        <p:spPr>
          <a:xfrm>
            <a:off x="7007583" y="1973377"/>
            <a:ext cx="4818021" cy="3371829"/>
          </a:xfrm>
          <a:prstGeom prst="rect">
            <a:avLst/>
          </a:prstGeom>
        </p:spPr>
      </p:pic>
    </p:spTree>
    <p:extLst>
      <p:ext uri="{BB962C8B-B14F-4D97-AF65-F5344CB8AC3E}">
        <p14:creationId xmlns:p14="http://schemas.microsoft.com/office/powerpoint/2010/main" val="1174162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Example: PAT; Server to PC</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1" y="1066801"/>
            <a:ext cx="5024066" cy="5407958"/>
          </a:xfrm>
        </p:spPr>
        <p:txBody>
          <a:bodyPr anchor="t">
            <a:normAutofit/>
          </a:bodyPr>
          <a:lstStyle/>
          <a:p>
            <a:pPr marL="457200" indent="-457200">
              <a:buFont typeface="+mj-lt"/>
              <a:buAutoNum type="arabicPeriod"/>
            </a:pPr>
            <a:r>
              <a:rPr lang="en-US" sz="2000" dirty="0"/>
              <a:t>PC1 and PC2 send packets to Svr1 and Svr2.</a:t>
            </a:r>
          </a:p>
          <a:p>
            <a:pPr marL="457200" indent="-457200">
              <a:buFont typeface="+mj-lt"/>
              <a:buAutoNum type="arabicPeriod"/>
            </a:pPr>
            <a:r>
              <a:rPr lang="en-US" sz="2000" dirty="0"/>
              <a:t>The packet from PC1 reaches R2 first. R2 modifies the source IPv4 address to 209.165.200.225 (inside global address). The packet is then forwarded towards Svr1.</a:t>
            </a:r>
          </a:p>
          <a:p>
            <a:pPr marL="457200" indent="-457200">
              <a:buFont typeface="+mj-lt"/>
              <a:buAutoNum type="arabicPeriod"/>
            </a:pPr>
            <a:r>
              <a:rPr lang="en-US" sz="2000" dirty="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6" name="Picture 5">
            <a:extLst>
              <a:ext uri="{FF2B5EF4-FFF2-40B4-BE49-F238E27FC236}">
                <a16:creationId xmlns:a16="http://schemas.microsoft.com/office/drawing/2014/main" id="{8DB3CD74-C735-43BC-8B8C-75634CC87082}"/>
              </a:ext>
            </a:extLst>
          </p:cNvPr>
          <p:cNvPicPr>
            <a:picLocks noChangeAspect="1"/>
          </p:cNvPicPr>
          <p:nvPr/>
        </p:nvPicPr>
        <p:blipFill>
          <a:blip r:embed="rId3"/>
          <a:stretch>
            <a:fillRect/>
          </a:stretch>
        </p:blipFill>
        <p:spPr>
          <a:xfrm>
            <a:off x="6599140" y="1284619"/>
            <a:ext cx="4813120" cy="4528320"/>
          </a:xfrm>
          <a:prstGeom prst="rect">
            <a:avLst/>
          </a:prstGeom>
        </p:spPr>
      </p:pic>
    </p:spTree>
    <p:extLst>
      <p:ext uri="{BB962C8B-B14F-4D97-AF65-F5344CB8AC3E}">
        <p14:creationId xmlns:p14="http://schemas.microsoft.com/office/powerpoint/2010/main" val="4029257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Example: PAT; PC to Server</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1" y="1066800"/>
            <a:ext cx="5118195" cy="5186081"/>
          </a:xfrm>
        </p:spPr>
        <p:txBody>
          <a:bodyPr anchor="t">
            <a:normAutofit/>
          </a:bodyPr>
          <a:lstStyle/>
          <a:p>
            <a:pPr marL="457200" indent="-457200">
              <a:buFont typeface="+mj-lt"/>
              <a:buAutoNum type="arabicPeriod"/>
            </a:pPr>
            <a:r>
              <a:rPr lang="en-US" sz="2000" dirty="0"/>
              <a:t>PC1 and PC2 send packets to Svr1 and Svr2.</a:t>
            </a:r>
          </a:p>
          <a:p>
            <a:pPr marL="457200" indent="-457200">
              <a:buFont typeface="+mj-lt"/>
              <a:buAutoNum type="arabicPeriod"/>
            </a:pPr>
            <a:r>
              <a:rPr lang="en-US" sz="2000" dirty="0"/>
              <a:t>The packet from PC1 reaches R2 first. R2 modifies the source IPv4 address to 209.165.200.225 (inside global address). The packet is then forwarded towards Svr1.</a:t>
            </a:r>
          </a:p>
          <a:p>
            <a:pPr marL="457200" indent="-457200">
              <a:buFont typeface="+mj-lt"/>
              <a:buAutoNum type="arabicPeriod"/>
            </a:pPr>
            <a:r>
              <a:rPr lang="en-US" sz="2000" dirty="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6" name="Picture 5">
            <a:extLst>
              <a:ext uri="{FF2B5EF4-FFF2-40B4-BE49-F238E27FC236}">
                <a16:creationId xmlns:a16="http://schemas.microsoft.com/office/drawing/2014/main" id="{5A37B0D8-DC43-4D71-87CD-DF438DCE4CB4}"/>
              </a:ext>
            </a:extLst>
          </p:cNvPr>
          <p:cNvPicPr>
            <a:picLocks noChangeAspect="1"/>
          </p:cNvPicPr>
          <p:nvPr/>
        </p:nvPicPr>
        <p:blipFill>
          <a:blip r:embed="rId3"/>
          <a:stretch>
            <a:fillRect/>
          </a:stretch>
        </p:blipFill>
        <p:spPr>
          <a:xfrm>
            <a:off x="6714645" y="1249895"/>
            <a:ext cx="4895993" cy="4606289"/>
          </a:xfrm>
          <a:prstGeom prst="rect">
            <a:avLst/>
          </a:prstGeom>
        </p:spPr>
      </p:pic>
    </p:spTree>
    <p:extLst>
      <p:ext uri="{BB962C8B-B14F-4D97-AF65-F5344CB8AC3E}">
        <p14:creationId xmlns:p14="http://schemas.microsoft.com/office/powerpoint/2010/main" val="636625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Example: PAT; Server to PC</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1" y="1066800"/>
            <a:ext cx="4970278" cy="5307105"/>
          </a:xfrm>
        </p:spPr>
        <p:txBody>
          <a:bodyPr anchor="t">
            <a:normAutofit/>
          </a:bodyPr>
          <a:lstStyle/>
          <a:p>
            <a:pPr marL="457200" indent="-457200">
              <a:buFont typeface="+mj-lt"/>
              <a:buAutoNum type="arabicPeriod"/>
            </a:pPr>
            <a:r>
              <a:rPr lang="en-US" sz="2000" dirty="0"/>
              <a:t>The servers use the source port from the received packet as the destination port, and the source address as the destination address for the return traffic.</a:t>
            </a:r>
          </a:p>
          <a:p>
            <a:pPr marL="457200" indent="-457200">
              <a:buFont typeface="+mj-lt"/>
              <a:buAutoNum type="arabicPeriod"/>
            </a:pPr>
            <a:r>
              <a:rPr lang="en-US" sz="2000" dirty="0"/>
              <a:t>R2 changes the destination IPv4 address of the packet from Srv1 from 209.165.200.225 to 192.168.10.10, and forwards the packet toward PC1.</a:t>
            </a:r>
          </a:p>
          <a:p>
            <a:pPr marL="457200" indent="-457200">
              <a:buFont typeface="+mj-lt"/>
              <a:buAutoNum type="arabicPeriod"/>
            </a:pPr>
            <a:r>
              <a:rPr lang="en-US" sz="2000" dirty="0"/>
              <a:t>R2 changes the destination address of packet from Srv2. from 209.165.200.225 to 192.168.10.11. and modifies the destinations port back to its original value of 1444. The packet is then forwarded toward PC2.</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6" name="Picture 5">
            <a:extLst>
              <a:ext uri="{FF2B5EF4-FFF2-40B4-BE49-F238E27FC236}">
                <a16:creationId xmlns:a16="http://schemas.microsoft.com/office/drawing/2014/main" id="{DA13FB84-24D4-4939-8745-647E99C081FC}"/>
              </a:ext>
            </a:extLst>
          </p:cNvPr>
          <p:cNvPicPr>
            <a:picLocks noChangeAspect="1"/>
          </p:cNvPicPr>
          <p:nvPr/>
        </p:nvPicPr>
        <p:blipFill>
          <a:blip r:embed="rId3"/>
          <a:stretch>
            <a:fillRect/>
          </a:stretch>
        </p:blipFill>
        <p:spPr>
          <a:xfrm>
            <a:off x="6667259" y="1283166"/>
            <a:ext cx="4835764" cy="4485621"/>
          </a:xfrm>
          <a:prstGeom prst="rect">
            <a:avLst/>
          </a:prstGeom>
        </p:spPr>
      </p:pic>
    </p:spTree>
    <p:extLst>
      <p:ext uri="{BB962C8B-B14F-4D97-AF65-F5344CB8AC3E}">
        <p14:creationId xmlns:p14="http://schemas.microsoft.com/office/powerpoint/2010/main" val="3980502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3807940"/>
          </a:xfrm>
        </p:spPr>
        <p:txBody>
          <a:bodyPr>
            <a:normAutofit/>
          </a:bodyPr>
          <a:lstStyle/>
          <a:p>
            <a:r>
              <a:rPr lang="en-US" sz="7200" dirty="0"/>
              <a:t>Port Forwarding</a:t>
            </a:r>
          </a:p>
        </p:txBody>
      </p:sp>
      <p:pic>
        <p:nvPicPr>
          <p:cNvPr id="6" name="Picture 5">
            <a:extLst>
              <a:ext uri="{FF2B5EF4-FFF2-40B4-BE49-F238E27FC236}">
                <a16:creationId xmlns:a16="http://schemas.microsoft.com/office/drawing/2014/main" id="{BA4E0C55-7AB9-4E53-B9EE-4AB12A0BE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1101558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Port Forwarding</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lstStyle/>
          <a:p>
            <a:r>
              <a:rPr lang="en-US" dirty="0"/>
              <a:t>Port forwarding on your router allows you to enter a port number (or possibly a range or combination of numbers, depending on the router), and an IP address. </a:t>
            </a:r>
          </a:p>
          <a:p>
            <a:r>
              <a:rPr lang="en-US" dirty="0"/>
              <a:t>All incoming connections with a matching port number will be forwarded to the internal computer with that address.</a:t>
            </a:r>
          </a:p>
          <a:p>
            <a:r>
              <a:rPr lang="en-US" dirty="0"/>
              <a:t>A packet sent to the public IP address and port of a router can be forwarded to a private IP address and port in inside network.</a:t>
            </a:r>
          </a:p>
          <a:p>
            <a:r>
              <a:rPr lang="en-US" dirty="0"/>
              <a:t>Port forwarding is helpful in situations where servers have private addresses, not reachable from the outside networks.</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360988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DHCP Operations</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lnSpcReduction="10000"/>
          </a:bodyPr>
          <a:lstStyle/>
          <a:p>
            <a:r>
              <a:rPr lang="en-US" dirty="0"/>
              <a:t>Dynamic Host Configuration Protocol v4 (DHCPv4) </a:t>
            </a:r>
            <a:r>
              <a:rPr lang="en-US" b="1" dirty="0"/>
              <a:t>assigns IPv4 addresses </a:t>
            </a:r>
            <a:r>
              <a:rPr lang="en-US" dirty="0"/>
              <a:t>and </a:t>
            </a:r>
            <a:r>
              <a:rPr lang="en-US" b="1" dirty="0"/>
              <a:t>other network configuration </a:t>
            </a:r>
            <a:r>
              <a:rPr lang="en-US" dirty="0"/>
              <a:t>information </a:t>
            </a:r>
            <a:r>
              <a:rPr lang="en-US" b="1" dirty="0"/>
              <a:t>dynamically</a:t>
            </a:r>
            <a:r>
              <a:rPr lang="en-US" dirty="0"/>
              <a:t>. </a:t>
            </a:r>
          </a:p>
          <a:p>
            <a:r>
              <a:rPr lang="en-US" dirty="0"/>
              <a:t>A dedicated DHCPv4 server is </a:t>
            </a:r>
            <a:r>
              <a:rPr lang="en-US" b="1" dirty="0"/>
              <a:t>scalable and relatively easy to manage</a:t>
            </a:r>
            <a:r>
              <a:rPr lang="en-US" dirty="0"/>
              <a:t>. However, in a small branch or SOHO location, a </a:t>
            </a:r>
            <a:r>
              <a:rPr lang="en-US" b="1" dirty="0"/>
              <a:t>Cisco router can be configured to provide DHCPv4 services </a:t>
            </a:r>
            <a:r>
              <a:rPr lang="en-US" dirty="0"/>
              <a:t>without the need for a dedicated server.</a:t>
            </a:r>
          </a:p>
          <a:p>
            <a:r>
              <a:rPr lang="en-US" dirty="0"/>
              <a:t>The DHCPv4 server dynamically assigns, or leases, an IPv4 address from a </a:t>
            </a:r>
            <a:r>
              <a:rPr lang="en-US" b="1" dirty="0"/>
              <a:t>pool of addresses</a:t>
            </a:r>
            <a:r>
              <a:rPr lang="en-US" dirty="0"/>
              <a:t> for a </a:t>
            </a:r>
            <a:r>
              <a:rPr lang="en-US" b="1" dirty="0"/>
              <a:t>limited period of time </a:t>
            </a:r>
            <a:r>
              <a:rPr lang="en-US" dirty="0"/>
              <a:t>chosen by the server, or until the client no longer needs the address.</a:t>
            </a:r>
          </a:p>
          <a:p>
            <a:r>
              <a:rPr lang="en-US" dirty="0"/>
              <a:t>Clients </a:t>
            </a:r>
            <a:r>
              <a:rPr lang="en-US" b="1" dirty="0"/>
              <a:t>lease</a:t>
            </a:r>
            <a:r>
              <a:rPr lang="en-US" dirty="0"/>
              <a:t> the information from the server for an </a:t>
            </a:r>
            <a:r>
              <a:rPr lang="en-US" b="1" dirty="0"/>
              <a:t>administratively defined period</a:t>
            </a:r>
            <a:r>
              <a:rPr lang="en-US" dirty="0"/>
              <a:t>. The lease is typically anywhere from few hours to a week or more. When the </a:t>
            </a:r>
            <a:r>
              <a:rPr lang="en-US" b="1" dirty="0"/>
              <a:t>lease expires</a:t>
            </a:r>
            <a:r>
              <a:rPr lang="en-US" dirty="0"/>
              <a:t>, the client must ask for an extension of the lease.</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2050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Example: Port Forwarding</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6" name="Picture 6" descr="Port Forwarding Example">
            <a:extLst>
              <a:ext uri="{FF2B5EF4-FFF2-40B4-BE49-F238E27FC236}">
                <a16:creationId xmlns:a16="http://schemas.microsoft.com/office/drawing/2014/main" id="{B89B3E7B-BDD0-44B9-94BF-73743045B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378" y="1770529"/>
            <a:ext cx="71405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803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Example: Port Forwarding; SOHO</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3" name="Picture 1">
            <a:extLst>
              <a:ext uri="{FF2B5EF4-FFF2-40B4-BE49-F238E27FC236}">
                <a16:creationId xmlns:a16="http://schemas.microsoft.com/office/drawing/2014/main" id="{DDA75022-D6AE-4A3B-9455-CBDA2EA776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247" y="1488141"/>
            <a:ext cx="69548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320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Configuring Port Forwarding</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lstStyle/>
          <a:p>
            <a:pPr marL="0" indent="0">
              <a:buNone/>
            </a:pPr>
            <a:r>
              <a:rPr lang="en-US" dirty="0"/>
              <a:t>In IOS, Port forwarding is essentially a static NAT translation with a specified TCP or UDP port number.</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6" name="Picture 2">
            <a:extLst>
              <a:ext uri="{FF2B5EF4-FFF2-40B4-BE49-F238E27FC236}">
                <a16:creationId xmlns:a16="http://schemas.microsoft.com/office/drawing/2014/main" id="{501FD5BA-99B1-4891-923F-890C26D23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953" y="2019954"/>
            <a:ext cx="5305425" cy="4306887"/>
          </a:xfrm>
          <a:prstGeom prst="rect">
            <a:avLst/>
          </a:prstGeom>
          <a:noFill/>
          <a:ln w="9525">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972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3807940"/>
          </a:xfrm>
        </p:spPr>
        <p:txBody>
          <a:bodyPr>
            <a:normAutofit/>
          </a:bodyPr>
          <a:lstStyle/>
          <a:p>
            <a:r>
              <a:rPr lang="en-US" sz="7200" dirty="0"/>
              <a:t>The End</a:t>
            </a:r>
          </a:p>
        </p:txBody>
      </p:sp>
      <p:pic>
        <p:nvPicPr>
          <p:cNvPr id="6" name="Picture 5">
            <a:extLst>
              <a:ext uri="{FF2B5EF4-FFF2-40B4-BE49-F238E27FC236}">
                <a16:creationId xmlns:a16="http://schemas.microsoft.com/office/drawing/2014/main" id="{BA4E0C55-7AB9-4E53-B9EE-4AB12A0BE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272089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DHCP Operations (Continued)</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normAutofit/>
          </a:bodyPr>
          <a:lstStyle/>
          <a:p>
            <a:pPr marL="0" indent="0">
              <a:buNone/>
            </a:pPr>
            <a:r>
              <a:rPr lang="en-US" dirty="0"/>
              <a:t>DHCPv4 works in a client/server mode. When a client communicates with a DHCPv4 server, the server assigns or leases an IPv4 address to that client. </a:t>
            </a:r>
          </a:p>
          <a:p>
            <a:pPr lvl="1"/>
            <a:r>
              <a:rPr lang="en-US" dirty="0"/>
              <a:t>The client connects to the network with that leased IPv4 address until the lease expires. The client must contact the DHCP server periodically to extend the lease. </a:t>
            </a:r>
          </a:p>
          <a:p>
            <a:pPr lvl="1"/>
            <a:r>
              <a:rPr lang="en-US" dirty="0"/>
              <a:t>This lease mechanism ensures that clients that move or power off do not keep addresses that they no longer need. </a:t>
            </a:r>
          </a:p>
          <a:p>
            <a:pPr lvl="1"/>
            <a:r>
              <a:rPr lang="en-US" dirty="0"/>
              <a:t>When a lease expires, the DHCP server returns the address to the pool where it can be reallocated as necessary.</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6" name="Picture 5">
            <a:extLst>
              <a:ext uri="{FF2B5EF4-FFF2-40B4-BE49-F238E27FC236}">
                <a16:creationId xmlns:a16="http://schemas.microsoft.com/office/drawing/2014/main" id="{D22E7E66-EE37-425C-A24F-CC16050D84F2}"/>
              </a:ext>
            </a:extLst>
          </p:cNvPr>
          <p:cNvPicPr>
            <a:picLocks noChangeAspect="1"/>
          </p:cNvPicPr>
          <p:nvPr/>
        </p:nvPicPr>
        <p:blipFill>
          <a:blip r:embed="rId3"/>
          <a:stretch>
            <a:fillRect/>
          </a:stretch>
        </p:blipFill>
        <p:spPr>
          <a:xfrm>
            <a:off x="3490490" y="4375770"/>
            <a:ext cx="5996410" cy="2059207"/>
          </a:xfrm>
          <a:prstGeom prst="rect">
            <a:avLst/>
          </a:prstGeom>
        </p:spPr>
      </p:pic>
      <p:sp>
        <p:nvSpPr>
          <p:cNvPr id="18" name="Freeform: Shape 17">
            <a:extLst>
              <a:ext uri="{FF2B5EF4-FFF2-40B4-BE49-F238E27FC236}">
                <a16:creationId xmlns:a16="http://schemas.microsoft.com/office/drawing/2014/main" id="{936BF332-C357-4E09-B28F-4557FE76DD7E}"/>
              </a:ext>
            </a:extLst>
          </p:cNvPr>
          <p:cNvSpPr/>
          <p:nvPr/>
        </p:nvSpPr>
        <p:spPr>
          <a:xfrm>
            <a:off x="3556747" y="4383741"/>
            <a:ext cx="2420470" cy="1775012"/>
          </a:xfrm>
          <a:custGeom>
            <a:avLst/>
            <a:gdLst>
              <a:gd name="connsiteX0" fmla="*/ 0 w 2420470"/>
              <a:gd name="connsiteY0" fmla="*/ 0 h 1775012"/>
              <a:gd name="connsiteX1" fmla="*/ 1815353 w 2420470"/>
              <a:gd name="connsiteY1" fmla="*/ 13447 h 1775012"/>
              <a:gd name="connsiteX2" fmla="*/ 2400300 w 2420470"/>
              <a:gd name="connsiteY2" fmla="*/ 1035424 h 1775012"/>
              <a:gd name="connsiteX3" fmla="*/ 2420470 w 2420470"/>
              <a:gd name="connsiteY3" fmla="*/ 1775012 h 1775012"/>
              <a:gd name="connsiteX4" fmla="*/ 33617 w 2420470"/>
              <a:gd name="connsiteY4" fmla="*/ 1727947 h 1775012"/>
              <a:gd name="connsiteX5" fmla="*/ 0 w 2420470"/>
              <a:gd name="connsiteY5" fmla="*/ 0 h 177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0470" h="1775012">
                <a:moveTo>
                  <a:pt x="0" y="0"/>
                </a:moveTo>
                <a:lnTo>
                  <a:pt x="1815353" y="13447"/>
                </a:lnTo>
                <a:lnTo>
                  <a:pt x="2400300" y="1035424"/>
                </a:lnTo>
                <a:lnTo>
                  <a:pt x="2420470" y="1775012"/>
                </a:lnTo>
                <a:lnTo>
                  <a:pt x="33617" y="172794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40328C8-363E-4A71-B5E5-AFEC63A008F9}"/>
              </a:ext>
            </a:extLst>
          </p:cNvPr>
          <p:cNvSpPr/>
          <p:nvPr/>
        </p:nvSpPr>
        <p:spPr>
          <a:xfrm>
            <a:off x="3422276" y="4645959"/>
            <a:ext cx="2265829"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 need an IP and etc. info</a:t>
            </a:r>
          </a:p>
        </p:txBody>
      </p:sp>
      <p:sp>
        <p:nvSpPr>
          <p:cNvPr id="8" name="Rectangle 7">
            <a:extLst>
              <a:ext uri="{FF2B5EF4-FFF2-40B4-BE49-F238E27FC236}">
                <a16:creationId xmlns:a16="http://schemas.microsoft.com/office/drawing/2014/main" id="{42FDAE22-4715-43EA-9B3B-DB2008D5F387}"/>
              </a:ext>
            </a:extLst>
          </p:cNvPr>
          <p:cNvSpPr/>
          <p:nvPr/>
        </p:nvSpPr>
        <p:spPr>
          <a:xfrm>
            <a:off x="7447429" y="4642597"/>
            <a:ext cx="2265829" cy="487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Here’s everything for a short period of time</a:t>
            </a:r>
          </a:p>
        </p:txBody>
      </p:sp>
      <p:pic>
        <p:nvPicPr>
          <p:cNvPr id="2050" name="Picture 2" descr="Bucket Icons - Download Free Vector Icons | Noun Project">
            <a:extLst>
              <a:ext uri="{FF2B5EF4-FFF2-40B4-BE49-F238E27FC236}">
                <a16:creationId xmlns:a16="http://schemas.microsoft.com/office/drawing/2014/main" id="{06FC8B50-7272-43E3-BBAB-04DB928A9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0707" y="4926903"/>
            <a:ext cx="956939" cy="95693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2BF561B6-4335-4B4D-A8D1-4470470B42AD}"/>
              </a:ext>
            </a:extLst>
          </p:cNvPr>
          <p:cNvCxnSpPr>
            <a:cxnSpLocks/>
          </p:cNvCxnSpPr>
          <p:nvPr/>
        </p:nvCxnSpPr>
        <p:spPr>
          <a:xfrm>
            <a:off x="9063318" y="5130053"/>
            <a:ext cx="820270" cy="5378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150454-F687-4174-8F47-E56CB5C139E2}"/>
              </a:ext>
            </a:extLst>
          </p:cNvPr>
          <p:cNvSpPr txBox="1"/>
          <p:nvPr/>
        </p:nvSpPr>
        <p:spPr>
          <a:xfrm>
            <a:off x="9565927" y="5818190"/>
            <a:ext cx="1463349" cy="369332"/>
          </a:xfrm>
          <a:prstGeom prst="rect">
            <a:avLst/>
          </a:prstGeom>
          <a:noFill/>
        </p:spPr>
        <p:txBody>
          <a:bodyPr wrap="none" rtlCol="0">
            <a:spAutoFit/>
          </a:bodyPr>
          <a:lstStyle/>
          <a:p>
            <a:r>
              <a:rPr lang="en-US" dirty="0"/>
              <a:t>DHCP IP Pool</a:t>
            </a:r>
          </a:p>
        </p:txBody>
      </p:sp>
      <p:sp>
        <p:nvSpPr>
          <p:cNvPr id="14" name="Rectangle 13">
            <a:extLst>
              <a:ext uri="{FF2B5EF4-FFF2-40B4-BE49-F238E27FC236}">
                <a16:creationId xmlns:a16="http://schemas.microsoft.com/office/drawing/2014/main" id="{EA170884-77F4-4A56-932F-D5F714E374A2}"/>
              </a:ext>
            </a:extLst>
          </p:cNvPr>
          <p:cNvSpPr/>
          <p:nvPr/>
        </p:nvSpPr>
        <p:spPr>
          <a:xfrm>
            <a:off x="3422276" y="4851263"/>
            <a:ext cx="2265829"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Extend my lease</a:t>
            </a:r>
          </a:p>
        </p:txBody>
      </p:sp>
      <p:sp>
        <p:nvSpPr>
          <p:cNvPr id="15" name="Rectangle 14">
            <a:extLst>
              <a:ext uri="{FF2B5EF4-FFF2-40B4-BE49-F238E27FC236}">
                <a16:creationId xmlns:a16="http://schemas.microsoft.com/office/drawing/2014/main" id="{4761B1CC-B9AD-4DC5-BBC0-BB4911B95427}"/>
              </a:ext>
            </a:extLst>
          </p:cNvPr>
          <p:cNvSpPr/>
          <p:nvPr/>
        </p:nvSpPr>
        <p:spPr>
          <a:xfrm>
            <a:off x="7494718" y="4588809"/>
            <a:ext cx="2265829"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lease is extended</a:t>
            </a:r>
          </a:p>
        </p:txBody>
      </p:sp>
      <p:sp>
        <p:nvSpPr>
          <p:cNvPr id="16" name="Rectangle 15">
            <a:extLst>
              <a:ext uri="{FF2B5EF4-FFF2-40B4-BE49-F238E27FC236}">
                <a16:creationId xmlns:a16="http://schemas.microsoft.com/office/drawing/2014/main" id="{F0A32452-A606-47AD-BA98-9A44810C642C}"/>
              </a:ext>
            </a:extLst>
          </p:cNvPr>
          <p:cNvSpPr/>
          <p:nvPr/>
        </p:nvSpPr>
        <p:spPr>
          <a:xfrm>
            <a:off x="7647118" y="4741209"/>
            <a:ext cx="2265829"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Are you still there?</a:t>
            </a:r>
          </a:p>
        </p:txBody>
      </p:sp>
      <p:sp>
        <p:nvSpPr>
          <p:cNvPr id="17" name="Rectangle 16">
            <a:extLst>
              <a:ext uri="{FF2B5EF4-FFF2-40B4-BE49-F238E27FC236}">
                <a16:creationId xmlns:a16="http://schemas.microsoft.com/office/drawing/2014/main" id="{764FDAC3-3D75-4DFF-B42B-6251B160ABB7}"/>
              </a:ext>
            </a:extLst>
          </p:cNvPr>
          <p:cNvSpPr/>
          <p:nvPr/>
        </p:nvSpPr>
        <p:spPr>
          <a:xfrm>
            <a:off x="3621741" y="4496360"/>
            <a:ext cx="1723465"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Yes/no</a:t>
            </a:r>
          </a:p>
        </p:txBody>
      </p:sp>
    </p:spTree>
    <p:extLst>
      <p:ext uri="{BB962C8B-B14F-4D97-AF65-F5344CB8AC3E}">
        <p14:creationId xmlns:p14="http://schemas.microsoft.com/office/powerpoint/2010/main" val="16591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2.29167E-6 1.85185E-6 L 0.33229 0.00301 " pathEditMode="relative" rAng="0" ptsTypes="AA">
                                      <p:cBhvr>
                                        <p:cTn id="16" dur="2000" fill="hold"/>
                                        <p:tgtEl>
                                          <p:spTgt spid="7"/>
                                        </p:tgtEl>
                                        <p:attrNameLst>
                                          <p:attrName>ppt_x</p:attrName>
                                          <p:attrName>ppt_y</p:attrName>
                                        </p:attrNameLst>
                                      </p:cBhvr>
                                      <p:rCtr x="16615" y="139"/>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500"/>
                                        <p:tgtEl>
                                          <p:spTgt spid="20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xit" presetSubtype="0" fill="hold" grpId="2"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3.95833E-6 0 L -0.3302 -0.0081 " pathEditMode="relative" rAng="0" ptsTypes="AA">
                                      <p:cBhvr>
                                        <p:cTn id="39" dur="2000" fill="hold"/>
                                        <p:tgtEl>
                                          <p:spTgt spid="8"/>
                                        </p:tgtEl>
                                        <p:attrNameLst>
                                          <p:attrName>ppt_x</p:attrName>
                                          <p:attrName>ppt_y</p:attrName>
                                        </p:attrNameLst>
                                      </p:cBhvr>
                                      <p:rCtr x="-16549" y="-463"/>
                                    </p:animMotion>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2" nodeType="click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1" nodeType="clickEffect">
                                  <p:stCondLst>
                                    <p:cond delay="0"/>
                                  </p:stCondLst>
                                  <p:childTnLst>
                                    <p:animMotion origin="layout" path="M 2.29167E-6 7.40741E-7 L 0.33021 -0.02176 " pathEditMode="relative" rAng="0" ptsTypes="AA">
                                      <p:cBhvr>
                                        <p:cTn id="53" dur="2000" fill="hold"/>
                                        <p:tgtEl>
                                          <p:spTgt spid="14"/>
                                        </p:tgtEl>
                                        <p:attrNameLst>
                                          <p:attrName>ppt_x</p:attrName>
                                          <p:attrName>ppt_y</p:attrName>
                                        </p:attrNameLst>
                                      </p:cBhvr>
                                      <p:rCtr x="16667" y="-556"/>
                                    </p:animMotion>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2" nodeType="click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1" nodeType="clickEffect">
                                  <p:stCondLst>
                                    <p:cond delay="0"/>
                                  </p:stCondLst>
                                  <p:childTnLst>
                                    <p:animMotion origin="layout" path="M -2.08333E-6 -4.81481E-6 L -0.33398 0.00834 " pathEditMode="relative" rAng="0" ptsTypes="AA">
                                      <p:cBhvr>
                                        <p:cTn id="65" dur="2000" fill="hold"/>
                                        <p:tgtEl>
                                          <p:spTgt spid="15"/>
                                        </p:tgtEl>
                                        <p:attrNameLst>
                                          <p:attrName>ppt_x</p:attrName>
                                          <p:attrName>ppt_y</p:attrName>
                                        </p:attrNameLst>
                                      </p:cBhvr>
                                      <p:rCtr x="-16745" y="556"/>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2" nodeType="clickEffect">
                                  <p:stCondLst>
                                    <p:cond delay="0"/>
                                  </p:stCondLst>
                                  <p:childTnLst>
                                    <p:animEffect transition="out" filter="fade">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grpId="1" nodeType="clickEffect">
                                  <p:stCondLst>
                                    <p:cond delay="0"/>
                                  </p:stCondLst>
                                  <p:childTnLst>
                                    <p:animMotion origin="layout" path="M -2.08333E-6 2.96296E-6 L -0.34648 -0.01389 " pathEditMode="relative" rAng="0" ptsTypes="AA">
                                      <p:cBhvr>
                                        <p:cTn id="79" dur="2000" fill="hold"/>
                                        <p:tgtEl>
                                          <p:spTgt spid="16"/>
                                        </p:tgtEl>
                                        <p:attrNameLst>
                                          <p:attrName>ppt_x</p:attrName>
                                          <p:attrName>ppt_y</p:attrName>
                                        </p:attrNameLst>
                                      </p:cBhvr>
                                      <p:rCtr x="-17005" y="-556"/>
                                    </p:animMotion>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2" nodeType="clickEffect">
                                  <p:stCondLst>
                                    <p:cond delay="0"/>
                                  </p:stCondLst>
                                  <p:childTnLst>
                                    <p:animEffect transition="out" filter="fade">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1" nodeType="clickEffect">
                                  <p:stCondLst>
                                    <p:cond delay="0"/>
                                  </p:stCondLst>
                                  <p:childTnLst>
                                    <p:animMotion origin="layout" path="M 1.66667E-6 2.59259E-6 L 0.33607 0.0301 " pathEditMode="relative" rAng="0" ptsTypes="AA">
                                      <p:cBhvr>
                                        <p:cTn id="91" dur="2000" fill="hold"/>
                                        <p:tgtEl>
                                          <p:spTgt spid="17"/>
                                        </p:tgtEl>
                                        <p:attrNameLst>
                                          <p:attrName>ppt_x</p:attrName>
                                          <p:attrName>ppt_y</p:attrName>
                                        </p:attrNameLst>
                                      </p:cBhvr>
                                      <p:rCtr x="16823" y="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P spid="7" grpId="1" animBg="1"/>
      <p:bldP spid="7" grpId="2" animBg="1"/>
      <p:bldP spid="8" grpId="0" animBg="1"/>
      <p:bldP spid="8" grpId="1" animBg="1"/>
      <p:bldP spid="8" grpId="2" animBg="1"/>
      <p:bldP spid="12" grpId="0"/>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Steps to Obtain a Lease (DORA)</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pPr marL="0" indent="0">
              <a:buNone/>
            </a:pPr>
            <a:r>
              <a:rPr lang="en-US" dirty="0"/>
              <a:t>When the client boots (or otherwise wants to join a network), it begins a four-step process to obtain a lease:</a:t>
            </a:r>
          </a:p>
          <a:p>
            <a:r>
              <a:rPr lang="en-US" sz="2000" b="1" dirty="0"/>
              <a:t>DHCP Discover (Broadcast)</a:t>
            </a:r>
          </a:p>
          <a:p>
            <a:pPr lvl="1"/>
            <a:r>
              <a:rPr lang="en-US" sz="1800" dirty="0"/>
              <a:t>Finds the DHCP server(s) on the network.</a:t>
            </a:r>
          </a:p>
          <a:p>
            <a:r>
              <a:rPr lang="en-US" sz="2000" b="1" dirty="0"/>
              <a:t>DHCP Offer (Unicast)</a:t>
            </a:r>
          </a:p>
          <a:p>
            <a:pPr lvl="1"/>
            <a:r>
              <a:rPr lang="en-US" sz="1800" dirty="0"/>
              <a:t>Contains an available IP address to lease</a:t>
            </a:r>
          </a:p>
          <a:p>
            <a:r>
              <a:rPr lang="en-US" sz="2000" b="1" dirty="0"/>
              <a:t>DHCP Request (Broadcast)</a:t>
            </a:r>
          </a:p>
          <a:p>
            <a:pPr lvl="1"/>
            <a:r>
              <a:rPr lang="en-US" sz="1800" dirty="0"/>
              <a:t>It serves as an acceptance notice to the</a:t>
            </a:r>
            <a:br>
              <a:rPr lang="en-US" sz="1800" dirty="0"/>
            </a:br>
            <a:r>
              <a:rPr lang="en-US" sz="1800" dirty="0"/>
              <a:t>selected server and an implicit decline to</a:t>
            </a:r>
            <a:br>
              <a:rPr lang="en-US" sz="1800" dirty="0"/>
            </a:br>
            <a:r>
              <a:rPr lang="en-US" sz="1800" dirty="0"/>
              <a:t>any other servers</a:t>
            </a:r>
          </a:p>
          <a:p>
            <a:pPr lvl="1"/>
            <a:r>
              <a:rPr lang="en-US" sz="1800" dirty="0"/>
              <a:t>Also used for lease renewal and verification</a:t>
            </a:r>
          </a:p>
          <a:p>
            <a:r>
              <a:rPr lang="en-US" sz="2000" b="1" dirty="0"/>
              <a:t>DHCP Acknowledgment (Unicast)</a:t>
            </a:r>
          </a:p>
          <a:p>
            <a:pPr lvl="1"/>
            <a:r>
              <a:rPr lang="en-US" sz="1600" dirty="0"/>
              <a:t>Verifies the lease information.</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Content Placeholder 5">
            <a:extLst>
              <a:ext uri="{FF2B5EF4-FFF2-40B4-BE49-F238E27FC236}">
                <a16:creationId xmlns:a16="http://schemas.microsoft.com/office/drawing/2014/main" id="{C944F259-262F-467B-B56C-F73C2AFAAD1B}"/>
              </a:ext>
            </a:extLst>
          </p:cNvPr>
          <p:cNvPicPr>
            <a:picLocks noChangeAspect="1"/>
          </p:cNvPicPr>
          <p:nvPr/>
        </p:nvPicPr>
        <p:blipFill>
          <a:blip r:embed="rId3"/>
          <a:stretch>
            <a:fillRect/>
          </a:stretch>
        </p:blipFill>
        <p:spPr>
          <a:xfrm>
            <a:off x="6422370" y="1567148"/>
            <a:ext cx="5653752" cy="3917707"/>
          </a:xfrm>
          <a:prstGeom prst="rect">
            <a:avLst/>
          </a:prstGeom>
        </p:spPr>
      </p:pic>
      <p:pic>
        <p:nvPicPr>
          <p:cNvPr id="6" name="Picture 5">
            <a:extLst>
              <a:ext uri="{FF2B5EF4-FFF2-40B4-BE49-F238E27FC236}">
                <a16:creationId xmlns:a16="http://schemas.microsoft.com/office/drawing/2014/main" id="{311C5738-98CA-414D-900F-964E0BBED870}"/>
              </a:ext>
            </a:extLst>
          </p:cNvPr>
          <p:cNvPicPr>
            <a:picLocks noChangeAspect="1"/>
          </p:cNvPicPr>
          <p:nvPr/>
        </p:nvPicPr>
        <p:blipFill>
          <a:blip r:embed="rId4"/>
          <a:stretch>
            <a:fillRect/>
          </a:stretch>
        </p:blipFill>
        <p:spPr>
          <a:xfrm>
            <a:off x="7563596" y="5585816"/>
            <a:ext cx="3389034" cy="1207755"/>
          </a:xfrm>
          <a:prstGeom prst="rect">
            <a:avLst/>
          </a:prstGeom>
        </p:spPr>
      </p:pic>
    </p:spTree>
    <p:extLst>
      <p:ext uri="{BB962C8B-B14F-4D97-AF65-F5344CB8AC3E}">
        <p14:creationId xmlns:p14="http://schemas.microsoft.com/office/powerpoint/2010/main" val="155947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Steps to Renew a Lease</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6308261" cy="5226423"/>
          </a:xfrm>
        </p:spPr>
        <p:txBody>
          <a:bodyPr anchor="t">
            <a:normAutofit fontScale="92500" lnSpcReduction="10000"/>
          </a:bodyPr>
          <a:lstStyle/>
          <a:p>
            <a:pPr marL="0" indent="0">
              <a:buNone/>
            </a:pPr>
            <a:r>
              <a:rPr lang="en-US" dirty="0"/>
              <a:t>Prior to lease expiration, the client begins a two-step process to renew the lease with the DHCPv4 server, as shown in the figure:</a:t>
            </a:r>
          </a:p>
          <a:p>
            <a:r>
              <a:rPr lang="en-US" b="1" dirty="0"/>
              <a:t>DHCP Request (DHCPREQUEST)</a:t>
            </a:r>
          </a:p>
          <a:p>
            <a:pPr lvl="1"/>
            <a:r>
              <a:rPr lang="en-US" dirty="0"/>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p>
          <a:p>
            <a:r>
              <a:rPr lang="en-US" b="1" dirty="0"/>
              <a:t>DHCP Acknowledgment (DHCPACK)</a:t>
            </a:r>
          </a:p>
          <a:p>
            <a:pPr lvl="1"/>
            <a:r>
              <a:rPr lang="en-US" dirty="0"/>
              <a:t>On receiving the DHCPREQUEST message, the server verifies the lease information by returning a DHCPACK.</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Content Placeholder 4">
            <a:extLst>
              <a:ext uri="{FF2B5EF4-FFF2-40B4-BE49-F238E27FC236}">
                <a16:creationId xmlns:a16="http://schemas.microsoft.com/office/drawing/2014/main" id="{59B881D3-C8C0-455D-B6B8-8394D3A10BBF}"/>
              </a:ext>
            </a:extLst>
          </p:cNvPr>
          <p:cNvPicPr>
            <a:picLocks noChangeAspect="1"/>
          </p:cNvPicPr>
          <p:nvPr/>
        </p:nvPicPr>
        <p:blipFill>
          <a:blip r:embed="rId3"/>
          <a:stretch>
            <a:fillRect/>
          </a:stretch>
        </p:blipFill>
        <p:spPr>
          <a:xfrm>
            <a:off x="7658100" y="1503330"/>
            <a:ext cx="4197020" cy="1736159"/>
          </a:xfrm>
          <a:prstGeom prst="rect">
            <a:avLst/>
          </a:prstGeom>
        </p:spPr>
      </p:pic>
      <p:sp>
        <p:nvSpPr>
          <p:cNvPr id="6" name="TextBox 5">
            <a:extLst>
              <a:ext uri="{FF2B5EF4-FFF2-40B4-BE49-F238E27FC236}">
                <a16:creationId xmlns:a16="http://schemas.microsoft.com/office/drawing/2014/main" id="{3C376CC9-664E-4D25-AF60-DB479BA0D24A}"/>
              </a:ext>
            </a:extLst>
          </p:cNvPr>
          <p:cNvSpPr txBox="1"/>
          <p:nvPr/>
        </p:nvSpPr>
        <p:spPr>
          <a:xfrm>
            <a:off x="8411959" y="5503783"/>
            <a:ext cx="3780041" cy="1354217"/>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These messages (primarily the DHCPOFFER and DHCPACK) can be sent as unicast or broadcast according to IETF RFC 2131.</a:t>
            </a:r>
          </a:p>
          <a:p>
            <a:endParaRPr lang="en-US" sz="1600" dirty="0"/>
          </a:p>
        </p:txBody>
      </p:sp>
    </p:spTree>
    <p:extLst>
      <p:ext uri="{BB962C8B-B14F-4D97-AF65-F5344CB8AC3E}">
        <p14:creationId xmlns:p14="http://schemas.microsoft.com/office/powerpoint/2010/main" val="339028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DHCP Relay</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226423"/>
          </a:xfrm>
        </p:spPr>
        <p:txBody>
          <a:bodyPr anchor="t">
            <a:normAutofit/>
          </a:bodyPr>
          <a:lstStyle/>
          <a:p>
            <a:r>
              <a:rPr lang="en-US" sz="2000" dirty="0"/>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p>
          <a:p>
            <a:r>
              <a:rPr lang="en-US" sz="2000" dirty="0"/>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39D9D85C-5C08-4000-B716-AE3981836E79}"/>
              </a:ext>
            </a:extLst>
          </p:cNvPr>
          <p:cNvPicPr>
            <a:picLocks noChangeAspect="1"/>
          </p:cNvPicPr>
          <p:nvPr/>
        </p:nvPicPr>
        <p:blipFill>
          <a:blip r:embed="rId3"/>
          <a:stretch>
            <a:fillRect/>
          </a:stretch>
        </p:blipFill>
        <p:spPr>
          <a:xfrm>
            <a:off x="3855323" y="4260069"/>
            <a:ext cx="5276685" cy="2272536"/>
          </a:xfrm>
          <a:prstGeom prst="rect">
            <a:avLst/>
          </a:prstGeom>
        </p:spPr>
      </p:pic>
      <p:sp>
        <p:nvSpPr>
          <p:cNvPr id="6" name="Rectangle 5">
            <a:extLst>
              <a:ext uri="{FF2B5EF4-FFF2-40B4-BE49-F238E27FC236}">
                <a16:creationId xmlns:a16="http://schemas.microsoft.com/office/drawing/2014/main" id="{3F13F5BE-A5F3-4D6F-BCF9-ACD0834ED6FF}"/>
              </a:ext>
            </a:extLst>
          </p:cNvPr>
          <p:cNvSpPr/>
          <p:nvPr/>
        </p:nvSpPr>
        <p:spPr>
          <a:xfrm>
            <a:off x="4175312" y="4766981"/>
            <a:ext cx="268941" cy="248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0C17B5-E7BA-4DCF-B734-9B5E6C5CD649}"/>
              </a:ext>
            </a:extLst>
          </p:cNvPr>
          <p:cNvSpPr/>
          <p:nvPr/>
        </p:nvSpPr>
        <p:spPr>
          <a:xfrm>
            <a:off x="6022042" y="4766980"/>
            <a:ext cx="268941" cy="2487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D2E9CD5-7E24-4AA8-A170-63D20EBF1258}"/>
              </a:ext>
            </a:extLst>
          </p:cNvPr>
          <p:cNvSpPr/>
          <p:nvPr/>
        </p:nvSpPr>
        <p:spPr>
          <a:xfrm>
            <a:off x="4175312" y="4766980"/>
            <a:ext cx="268941" cy="248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4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375E-6 -4.44444E-6 L 0.15169 0.00047 " pathEditMode="relative" rAng="0" ptsTypes="AA">
                                      <p:cBhvr>
                                        <p:cTn id="11" dur="2000" fill="hold"/>
                                        <p:tgtEl>
                                          <p:spTgt spid="6"/>
                                        </p:tgtEl>
                                        <p:attrNameLst>
                                          <p:attrName>ppt_x</p:attrName>
                                          <p:attrName>ppt_y</p:attrName>
                                        </p:attrNameLst>
                                      </p:cBhvr>
                                      <p:rCtr x="7578" y="23"/>
                                    </p:animMotion>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2" nodeType="click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4.375E-6 -4.44444E-6 L 0.15169 0.00047 " pathEditMode="relative" rAng="0" ptsTypes="AA">
                                      <p:cBhvr>
                                        <p:cTn id="33" dur="2000" fill="hold"/>
                                        <p:tgtEl>
                                          <p:spTgt spid="8"/>
                                        </p:tgtEl>
                                        <p:attrNameLst>
                                          <p:attrName>ppt_x</p:attrName>
                                          <p:attrName>ppt_y</p:attrName>
                                        </p:attrNameLst>
                                      </p:cBhvr>
                                      <p:rCtr x="7578" y="23"/>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15169 0.00047 L 0.27174 -0.00138 L 0.27291 0.14075 " pathEditMode="relative" ptsTypes="AAA">
                                      <p:cBhvr>
                                        <p:cTn id="37"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8" grpId="0" animBg="1"/>
      <p:bldP spid="8" grpId="1" animBg="1"/>
      <p:bldP spid="8" grpId="2"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4781</TotalTime>
  <Words>3584</Words>
  <Application>Microsoft Office PowerPoint</Application>
  <PresentationFormat>Widescreen</PresentationFormat>
  <Paragraphs>264</Paragraphs>
  <Slides>53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Corbel</vt:lpstr>
      <vt:lpstr>Courier New</vt:lpstr>
      <vt:lpstr>Parallax</vt:lpstr>
      <vt:lpstr>DHCPv4 &amp; NAT</vt:lpstr>
      <vt:lpstr>Objectives</vt:lpstr>
      <vt:lpstr>DHCPv4 Concepts</vt:lpstr>
      <vt:lpstr>Why DHCP?</vt:lpstr>
      <vt:lpstr>DHCP Operations</vt:lpstr>
      <vt:lpstr>DHCP Operations (Continued)</vt:lpstr>
      <vt:lpstr>Steps to Obtain a Lease (DORA)</vt:lpstr>
      <vt:lpstr>Steps to Renew a Lease</vt:lpstr>
      <vt:lpstr>DHCP Relay</vt:lpstr>
      <vt:lpstr>Other Service Broadcast Relayed</vt:lpstr>
      <vt:lpstr>DHCPv4 &amp; NAT</vt:lpstr>
      <vt:lpstr>DHCPv4 Server Configuration</vt:lpstr>
      <vt:lpstr>Steps to Configure a CISCO IOS DHCP Server</vt:lpstr>
      <vt:lpstr>Steps to Configure a CISCO IOS DHCP Server</vt:lpstr>
      <vt:lpstr>Example Configuration</vt:lpstr>
      <vt:lpstr>DHCP Configuration Verification</vt:lpstr>
      <vt:lpstr>Verify DHCPv4 is Operational</vt:lpstr>
      <vt:lpstr>Verify DHCPv4 is Operational</vt:lpstr>
      <vt:lpstr>Verify DHCPv4 is Operational</vt:lpstr>
      <vt:lpstr>Verify DHCPv4  is Operational</vt:lpstr>
      <vt:lpstr>Disable the Cisco IOS DHCPv4 Server</vt:lpstr>
      <vt:lpstr>Configuring DHCP Relay</vt:lpstr>
      <vt:lpstr>DHCPv4 Client Configuration</vt:lpstr>
      <vt:lpstr>DHCP Operations</vt:lpstr>
      <vt:lpstr>Example Configuration</vt:lpstr>
      <vt:lpstr>Home Router DHCPv4 Client</vt:lpstr>
      <vt:lpstr>DHCPv4 &amp; NAT</vt:lpstr>
      <vt:lpstr>NAT</vt:lpstr>
      <vt:lpstr>Scaling Networks with NAT</vt:lpstr>
      <vt:lpstr>Category of Addresses</vt:lpstr>
      <vt:lpstr>What is NAT?</vt:lpstr>
      <vt:lpstr>How NAT Works</vt:lpstr>
      <vt:lpstr>NAT Terminology</vt:lpstr>
      <vt:lpstr>Types of Addresses</vt:lpstr>
      <vt:lpstr>Example: NAT; Sending</vt:lpstr>
      <vt:lpstr>Example: NAT; Receiving</vt:lpstr>
      <vt:lpstr>Advantages of NAT</vt:lpstr>
      <vt:lpstr>Disadvantages of NAT</vt:lpstr>
      <vt:lpstr>DHCPv4 &amp; NAT</vt:lpstr>
      <vt:lpstr>PAT (NAT Overload)</vt:lpstr>
      <vt:lpstr>PAT</vt:lpstr>
      <vt:lpstr>Next Available Port</vt:lpstr>
      <vt:lpstr>Packets without Layer 4 Segments</vt:lpstr>
      <vt:lpstr>NAT vs PAT</vt:lpstr>
      <vt:lpstr>Example: PAT; Server to PC</vt:lpstr>
      <vt:lpstr>Example: PAT; PC to Server</vt:lpstr>
      <vt:lpstr>Example: PAT; Server to PC</vt:lpstr>
      <vt:lpstr>Port Forwarding</vt:lpstr>
      <vt:lpstr>Port Forwarding</vt:lpstr>
      <vt:lpstr>Example: Port Forwarding</vt:lpstr>
      <vt:lpstr>Example: Port Forwarding; SOHO</vt:lpstr>
      <vt:lpstr>Configuring Port Forwarding</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Models &amp; Protocol Architectures</dc:title>
  <dc:creator>Arif Shakil</dc:creator>
  <cp:lastModifiedBy>Arif Shakil</cp:lastModifiedBy>
  <cp:revision>223</cp:revision>
  <dcterms:created xsi:type="dcterms:W3CDTF">2020-06-17T13:03:26Z</dcterms:created>
  <dcterms:modified xsi:type="dcterms:W3CDTF">2020-11-04T11:12:07Z</dcterms:modified>
</cp:coreProperties>
</file>