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63" r:id="rId4"/>
    <p:sldId id="265" r:id="rId5"/>
    <p:sldId id="267" r:id="rId6"/>
    <p:sldId id="276" r:id="rId7"/>
    <p:sldId id="277" r:id="rId8"/>
    <p:sldId id="297" r:id="rId9"/>
    <p:sldId id="278" r:id="rId10"/>
    <p:sldId id="279" r:id="rId11"/>
    <p:sldId id="280" r:id="rId12"/>
    <p:sldId id="288" r:id="rId13"/>
    <p:sldId id="273" r:id="rId14"/>
    <p:sldId id="275" r:id="rId15"/>
    <p:sldId id="298" r:id="rId16"/>
    <p:sldId id="274" r:id="rId17"/>
    <p:sldId id="266" r:id="rId18"/>
    <p:sldId id="269" r:id="rId19"/>
    <p:sldId id="270" r:id="rId20"/>
    <p:sldId id="271" r:id="rId21"/>
    <p:sldId id="283" r:id="rId22"/>
    <p:sldId id="282" r:id="rId23"/>
    <p:sldId id="272" r:id="rId24"/>
    <p:sldId id="285" r:id="rId25"/>
    <p:sldId id="281" r:id="rId26"/>
    <p:sldId id="284" r:id="rId27"/>
    <p:sldId id="299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68" r:id="rId38"/>
    <p:sldId id="29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F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9" autoAdjust="0"/>
    <p:restoredTop sz="86378" autoAdjust="0"/>
  </p:normalViewPr>
  <p:slideViewPr>
    <p:cSldViewPr snapToGrid="0">
      <p:cViewPr varScale="1">
        <p:scale>
          <a:sx n="142" d="100"/>
          <a:sy n="142" d="100"/>
        </p:scale>
        <p:origin x="114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0AA1C-0E52-4363-8693-38E718BACD8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9228B-866F-4A7C-96F1-B92B4EE7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0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49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7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75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06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43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3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0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3BF717-4DE9-4866-AD60-557E64B6FD2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A43A-3F5F-43E8-BEE5-3410751FE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Layer:</a:t>
            </a:r>
            <a:br>
              <a:rPr lang="en-US" dirty="0"/>
            </a:br>
            <a:r>
              <a:rPr lang="en-US" dirty="0"/>
              <a:t>IPv4 Static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AB873-690E-4A75-BC33-FCED2A0B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12 | Part 1 | CSE421 – Computer Networks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4885E-7D8C-4D12-A892-1DF776D7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3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Route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>
            <a:normAutofit/>
          </a:bodyPr>
          <a:lstStyle/>
          <a:p>
            <a:r>
              <a:rPr lang="en-US" dirty="0"/>
              <a:t>How many entries does Router A have in it’s routing table?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5DAD856-5611-4BFD-B0FF-8DEBAE55D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6429" y="1616360"/>
          <a:ext cx="6971460" cy="4425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Bitmap Image" r:id="rId4" imgW="5266667" imgH="3343742" progId="Paint.Picture">
                  <p:embed/>
                </p:oleObj>
              </mc:Choice>
              <mc:Fallback>
                <p:oleObj name="Bitmap Image" r:id="rId4" imgW="5266667" imgH="3343742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5DAD856-5611-4BFD-B0FF-8DEBAE55DC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429" y="1616360"/>
                        <a:ext cx="6971460" cy="4425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459B32-0DDD-4863-8875-10BDFECF011C}"/>
              </a:ext>
            </a:extLst>
          </p:cNvPr>
          <p:cNvSpPr txBox="1"/>
          <p:nvPr/>
        </p:nvSpPr>
        <p:spPr>
          <a:xfrm>
            <a:off x="6456274" y="3984394"/>
            <a:ext cx="101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 A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C7BC132-3112-49BB-95F5-5F68F3E55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3071" y="1747279"/>
            <a:ext cx="223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/>
              <a:t>201.1.0.0/22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3DD98229-A8CB-49C2-B04D-5ECB5E12E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783" y="2893080"/>
            <a:ext cx="223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/>
              <a:t>201.1.4.0/23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EB0B5809-B3E5-4027-9708-0E3BB28CC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876" y="4270748"/>
            <a:ext cx="223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/>
              <a:t>201.1.6.0/24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727B5084-CF0E-463A-A345-5C5EBFE06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274" y="5434202"/>
            <a:ext cx="223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/>
              <a:t>201.1.7.0/24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ACD1E684-E2F2-48E1-A47B-7F9676C0F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215" y="3049786"/>
            <a:ext cx="2488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/>
              <a:t>Advertise all 4?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8E42D00-53A5-42D2-BD6F-E94029CA2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8317" y="3619500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8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7">
            <a:extLst>
              <a:ext uri="{FF2B5EF4-FFF2-40B4-BE49-F238E27FC236}">
                <a16:creationId xmlns:a16="http://schemas.microsoft.com/office/drawing/2014/main" id="{227BC2D1-5783-4408-9696-56D2224D0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580" y="5702076"/>
            <a:ext cx="1222285" cy="389442"/>
          </a:xfrm>
          <a:prstGeom prst="rect">
            <a:avLst/>
          </a:prstGeom>
          <a:solidFill>
            <a:srgbClr val="B3B3D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7EDEE-4309-4D59-B9D9-977CB5002DA1}"/>
              </a:ext>
            </a:extLst>
          </p:cNvPr>
          <p:cNvSpPr txBox="1"/>
          <p:nvPr/>
        </p:nvSpPr>
        <p:spPr>
          <a:xfrm>
            <a:off x="2603874" y="5508812"/>
            <a:ext cx="4584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201.1.00000</a:t>
            </a:r>
            <a:r>
              <a:rPr lang="en-US" sz="4000" b="1" dirty="0"/>
              <a:t>000.0</a:t>
            </a:r>
            <a:r>
              <a:rPr lang="en-US" sz="4000" dirty="0"/>
              <a:t>/21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Route Summarization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7" name="Rectangle 24">
            <a:extLst>
              <a:ext uri="{FF2B5EF4-FFF2-40B4-BE49-F238E27FC236}">
                <a16:creationId xmlns:a16="http://schemas.microsoft.com/office/drawing/2014/main" id="{A404CBD3-393C-41DA-9F5A-1D5630C9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549" y="1919381"/>
            <a:ext cx="792163" cy="1655763"/>
          </a:xfrm>
          <a:prstGeom prst="rect">
            <a:avLst/>
          </a:prstGeom>
          <a:solidFill>
            <a:srgbClr val="B3B3D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FD3087F6-8EC2-4CE7-AC2A-E35403548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3759" y="1761566"/>
            <a:ext cx="288925" cy="1978212"/>
          </a:xfrm>
          <a:prstGeom prst="rect">
            <a:avLst/>
          </a:prstGeom>
          <a:solidFill>
            <a:srgbClr val="B3B3D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AD4960B-2468-425D-997D-63B26ACB8357}"/>
              </a:ext>
            </a:extLst>
          </p:cNvPr>
          <p:cNvSpPr txBox="1">
            <a:spLocks noChangeArrowheads="1"/>
          </p:cNvSpPr>
          <p:nvPr/>
        </p:nvSpPr>
        <p:spPr>
          <a:xfrm>
            <a:off x="2603874" y="1559019"/>
            <a:ext cx="3095625" cy="2305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201.1.0.0/22</a:t>
            </a:r>
          </a:p>
          <a:p>
            <a:r>
              <a:rPr lang="en-GB" altLang="en-US" dirty="0"/>
              <a:t>201.1.4.0/23</a:t>
            </a:r>
          </a:p>
          <a:p>
            <a:r>
              <a:rPr lang="en-GB" altLang="en-US" dirty="0"/>
              <a:t>201.1.6.0/24</a:t>
            </a:r>
          </a:p>
          <a:p>
            <a:r>
              <a:rPr lang="en-GB" altLang="en-US" dirty="0"/>
              <a:t>201.1.7.0/24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51CB1A62-0832-4F91-860B-1162FF3D8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337" y="4367306"/>
            <a:ext cx="295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92B72CD8-D5CF-4858-AFA1-AF930EFFE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774" y="4367306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b="1"/>
              <a:t>Same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2015891B-3228-4894-87F9-278DF66C5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424" y="4286620"/>
            <a:ext cx="22336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b="1" dirty="0"/>
              <a:t>Difference starts in this octet (Octet 3)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F4F813F9-4867-4756-BD5B-2B2291F0E2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53161" y="3648169"/>
            <a:ext cx="69851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B630F1B2-802B-41FD-91FF-DB8387E78B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6037" y="3648169"/>
            <a:ext cx="186284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E17276E3-DAB5-4436-8E2E-E7B78CB91C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7836" y="3739777"/>
            <a:ext cx="720726" cy="5560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1F326730-03A5-4914-8890-1A29134EE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462" y="1224611"/>
            <a:ext cx="3600450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b="1" dirty="0"/>
              <a:t>Octet 3 in binary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800" b="1" dirty="0"/>
              <a:t>00000000</a:t>
            </a:r>
            <a:br>
              <a:rPr lang="en-GB" altLang="en-US" sz="2800" b="1" dirty="0"/>
            </a:br>
            <a:r>
              <a:rPr lang="en-GB" altLang="en-US" sz="2800" b="1" dirty="0"/>
              <a:t>00000100</a:t>
            </a:r>
            <a:br>
              <a:rPr lang="en-GB" altLang="en-US" sz="2800" b="1" dirty="0"/>
            </a:br>
            <a:r>
              <a:rPr lang="en-GB" altLang="en-US" sz="2800" b="1" dirty="0"/>
              <a:t>00000110</a:t>
            </a:r>
            <a:br>
              <a:rPr lang="en-GB" altLang="en-US" sz="2800" b="1" dirty="0"/>
            </a:br>
            <a:r>
              <a:rPr lang="en-GB" altLang="en-US" sz="2800" b="1" dirty="0"/>
              <a:t>00000111</a:t>
            </a: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B1317D80-125D-44EE-92CA-EE7AB2E45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174" y="3864069"/>
            <a:ext cx="295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18" name="Text Box 20">
            <a:extLst>
              <a:ext uri="{FF2B5EF4-FFF2-40B4-BE49-F238E27FC236}">
                <a16:creationId xmlns:a16="http://schemas.microsoft.com/office/drawing/2014/main" id="{66E24FBE-E84A-425B-AC93-B7FB43998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612" y="3864069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b="1" dirty="0"/>
              <a:t>Same</a:t>
            </a:r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017E4A5D-3D32-4987-9D9D-43EF708BA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9012" y="3864069"/>
            <a:ext cx="2447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b="1" dirty="0"/>
              <a:t>Difference starts here</a:t>
            </a: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B909CC13-B753-4C22-AB74-6586B5CEB1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89159" y="3547311"/>
            <a:ext cx="493815" cy="439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BE736906-1ACC-4132-A41E-7783B82F96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49012" y="3648169"/>
            <a:ext cx="1428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B8951418-4440-4313-A492-D0E37BAED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567" y="5702076"/>
            <a:ext cx="41767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800" b="1" dirty="0"/>
              <a:t>21 bits the same so use /21 for summary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F4E5F8-ECE5-4A3B-9E77-869BD1B998E5}"/>
              </a:ext>
            </a:extLst>
          </p:cNvPr>
          <p:cNvCxnSpPr/>
          <p:nvPr/>
        </p:nvCxnSpPr>
        <p:spPr>
          <a:xfrm flipV="1">
            <a:off x="5311588" y="1707776"/>
            <a:ext cx="1542024" cy="28911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CE1D9A-DDD5-4793-846B-E7046111D4CF}"/>
              </a:ext>
            </a:extLst>
          </p:cNvPr>
          <p:cNvCxnSpPr/>
          <p:nvPr/>
        </p:nvCxnSpPr>
        <p:spPr>
          <a:xfrm>
            <a:off x="3827836" y="1976718"/>
            <a:ext cx="3095626" cy="100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882BFF-E149-441E-B928-43B89E08D378}"/>
              </a:ext>
            </a:extLst>
          </p:cNvPr>
          <p:cNvCxnSpPr>
            <a:cxnSpLocks/>
          </p:cNvCxnSpPr>
          <p:nvPr/>
        </p:nvCxnSpPr>
        <p:spPr>
          <a:xfrm>
            <a:off x="3827836" y="2437558"/>
            <a:ext cx="3144464" cy="100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360AC1-C9DB-4486-9D79-F279FAC2BEF7}"/>
              </a:ext>
            </a:extLst>
          </p:cNvPr>
          <p:cNvCxnSpPr>
            <a:cxnSpLocks/>
          </p:cNvCxnSpPr>
          <p:nvPr/>
        </p:nvCxnSpPr>
        <p:spPr>
          <a:xfrm flipV="1">
            <a:off x="3827836" y="2916889"/>
            <a:ext cx="3144464" cy="39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8A3ABA-8CFB-4ED2-8B15-5F5EE0CB76F8}"/>
              </a:ext>
            </a:extLst>
          </p:cNvPr>
          <p:cNvCxnSpPr>
            <a:cxnSpLocks/>
          </p:cNvCxnSpPr>
          <p:nvPr/>
        </p:nvCxnSpPr>
        <p:spPr>
          <a:xfrm flipV="1">
            <a:off x="3792911" y="3368863"/>
            <a:ext cx="3179389" cy="116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2966BA-BA6D-481D-A526-C280BDD5BF02}"/>
              </a:ext>
            </a:extLst>
          </p:cNvPr>
          <p:cNvCxnSpPr>
            <a:cxnSpLocks/>
          </p:cNvCxnSpPr>
          <p:nvPr/>
        </p:nvCxnSpPr>
        <p:spPr>
          <a:xfrm flipH="1">
            <a:off x="5580811" y="3678855"/>
            <a:ext cx="2423738" cy="1954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5B2369-E9A7-4C4B-975F-D317D3BA401A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086600" y="5966012"/>
            <a:ext cx="559967" cy="2091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77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" grpId="0"/>
      <p:bldP spid="7" grpId="0" animBg="1"/>
      <p:bldP spid="8" grpId="0" animBg="1"/>
      <p:bldP spid="11" grpId="0"/>
      <p:bldP spid="12" grpId="0"/>
      <p:bldP spid="13" grpId="0" animBg="1"/>
      <p:bldP spid="14" grpId="0" animBg="1"/>
      <p:bldP spid="15" grpId="0" animBg="1"/>
      <p:bldP spid="16" grpId="0"/>
      <p:bldP spid="18" grpId="0"/>
      <p:bldP spid="19" grpId="0"/>
      <p:bldP spid="20" grpId="0" animBg="1"/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Route Summarization Another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14" name="Picture 8" descr="stat21.jpg">
            <a:extLst>
              <a:ext uri="{FF2B5EF4-FFF2-40B4-BE49-F238E27FC236}">
                <a16:creationId xmlns:a16="http://schemas.microsoft.com/office/drawing/2014/main" id="{3D643DA5-57F7-4FBC-8B82-400749360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766" y="1267900"/>
            <a:ext cx="85598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33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Problem of Summary Static Routing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D12531-065D-40B7-93DA-4E6E3D2FD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166" y="1622848"/>
            <a:ext cx="4953000" cy="3305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27F641-7918-4A81-8345-240C8007F366}"/>
              </a:ext>
            </a:extLst>
          </p:cNvPr>
          <p:cNvSpPr txBox="1"/>
          <p:nvPr/>
        </p:nvSpPr>
        <p:spPr>
          <a:xfrm>
            <a:off x="3790223" y="4911986"/>
            <a:ext cx="157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192.16.0.0/24</a:t>
            </a:r>
          </a:p>
          <a:p>
            <a:r>
              <a:rPr lang="en-US" dirty="0"/>
              <a:t>192.16.2.0/24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1B602-4FC1-4C15-8DEA-21707097AF04}"/>
              </a:ext>
            </a:extLst>
          </p:cNvPr>
          <p:cNvSpPr txBox="1"/>
          <p:nvPr/>
        </p:nvSpPr>
        <p:spPr>
          <a:xfrm>
            <a:off x="7619594" y="4893123"/>
            <a:ext cx="157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192.16.1.0/24</a:t>
            </a:r>
          </a:p>
          <a:p>
            <a:r>
              <a:rPr lang="en-US" dirty="0"/>
              <a:t>192.16.3.0/24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FEF9E3-0574-4012-BEB5-97DA90C696AB}"/>
              </a:ext>
            </a:extLst>
          </p:cNvPr>
          <p:cNvCxnSpPr/>
          <p:nvPr/>
        </p:nvCxnSpPr>
        <p:spPr>
          <a:xfrm flipV="1">
            <a:off x="4578980" y="2603597"/>
            <a:ext cx="788758" cy="10609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C107D8-9E98-403B-B0B2-3B337D439BBA}"/>
              </a:ext>
            </a:extLst>
          </p:cNvPr>
          <p:cNvCxnSpPr>
            <a:cxnSpLocks/>
          </p:cNvCxnSpPr>
          <p:nvPr/>
        </p:nvCxnSpPr>
        <p:spPr>
          <a:xfrm flipH="1" flipV="1">
            <a:off x="7083692" y="2522761"/>
            <a:ext cx="824821" cy="11697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2560EC-B72D-4557-B439-C2D63E284382}"/>
              </a:ext>
            </a:extLst>
          </p:cNvPr>
          <p:cNvSpPr txBox="1"/>
          <p:nvPr/>
        </p:nvSpPr>
        <p:spPr>
          <a:xfrm rot="18474269">
            <a:off x="4047642" y="2770865"/>
            <a:ext cx="15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192.16.0.0/22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349CD6-8209-4D1D-81AD-45B56B2848C8}"/>
              </a:ext>
            </a:extLst>
          </p:cNvPr>
          <p:cNvSpPr txBox="1"/>
          <p:nvPr/>
        </p:nvSpPr>
        <p:spPr>
          <a:xfrm rot="3345864">
            <a:off x="6954068" y="2859968"/>
            <a:ext cx="15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192.16.0.0/22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818198-79A7-44A6-879E-C2494F761405}"/>
              </a:ext>
            </a:extLst>
          </p:cNvPr>
          <p:cNvSpPr txBox="1"/>
          <p:nvPr/>
        </p:nvSpPr>
        <p:spPr>
          <a:xfrm>
            <a:off x="5235148" y="5964004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Discontiguous</a:t>
            </a:r>
            <a:r>
              <a:rPr lang="en-US" dirty="0"/>
              <a:t> Networks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F8AD8-5C58-4EA1-8020-DD845FC788C9}"/>
              </a:ext>
            </a:extLst>
          </p:cNvPr>
          <p:cNvCxnSpPr>
            <a:stCxn id="14" idx="0"/>
            <a:endCxn id="6" idx="3"/>
          </p:cNvCxnSpPr>
          <p:nvPr/>
        </p:nvCxnSpPr>
        <p:spPr>
          <a:xfrm flipH="1" flipV="1">
            <a:off x="5367738" y="5235152"/>
            <a:ext cx="1125928" cy="7288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CA6D45-D076-44E7-9A38-5156A9F52E69}"/>
              </a:ext>
            </a:extLst>
          </p:cNvPr>
          <p:cNvCxnSpPr>
            <a:stCxn id="14" idx="0"/>
            <a:endCxn id="7" idx="1"/>
          </p:cNvCxnSpPr>
          <p:nvPr/>
        </p:nvCxnSpPr>
        <p:spPr>
          <a:xfrm flipV="1">
            <a:off x="6493666" y="5216289"/>
            <a:ext cx="1125928" cy="7477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0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Next Hop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5414681"/>
          </a:xfrm>
        </p:spPr>
        <p:txBody>
          <a:bodyPr anchor="t"/>
          <a:lstStyle/>
          <a:p>
            <a:r>
              <a:rPr lang="en-US" b="1" dirty="0"/>
              <a:t>Directly attached/connected static route</a:t>
            </a:r>
          </a:p>
          <a:p>
            <a:pPr lvl="1"/>
            <a:r>
              <a:rPr lang="en-US" dirty="0"/>
              <a:t>Only the router </a:t>
            </a:r>
            <a:r>
              <a:rPr lang="en-US" b="1" dirty="0"/>
              <a:t>exit interface</a:t>
            </a:r>
            <a:r>
              <a:rPr lang="en-US" dirty="0"/>
              <a:t>/port name (i.e. s0/0) is specified.</a:t>
            </a:r>
          </a:p>
          <a:p>
            <a:r>
              <a:rPr lang="en-US" b="1" dirty="0"/>
              <a:t>Next-hop/Recursive lookup static route</a:t>
            </a:r>
          </a:p>
          <a:p>
            <a:pPr lvl="1"/>
            <a:r>
              <a:rPr lang="en-US" dirty="0"/>
              <a:t>Only the next-hop IP address (i.e. 2.2.2.2) is specified.</a:t>
            </a:r>
          </a:p>
          <a:p>
            <a:r>
              <a:rPr lang="en-US" b="1" dirty="0"/>
              <a:t>Fully specified static route</a:t>
            </a:r>
          </a:p>
          <a:p>
            <a:pPr lvl="1"/>
            <a:r>
              <a:rPr lang="en-US" dirty="0"/>
              <a:t>The next-hop IP address and exit interface (i.e. s0/0 2.2.2.2) are specified.</a:t>
            </a:r>
          </a:p>
          <a:p>
            <a:r>
              <a:rPr lang="en-US" sz="1800" b="1" dirty="0"/>
              <a:t>**Note: Port labels:</a:t>
            </a:r>
          </a:p>
          <a:p>
            <a:pPr lvl="1"/>
            <a:r>
              <a:rPr lang="en-US" sz="1800" dirty="0"/>
              <a:t>Each port has a name (s0/0 or f0/0 or g0/0 or etc.) and an IP address (1.2.3.4 or etc.)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8899BC-890A-479E-B62D-416C78BA6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103" y="4901449"/>
            <a:ext cx="8239125" cy="1047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65D24D-1FED-417F-A3A3-D2BC0111CC97}"/>
              </a:ext>
            </a:extLst>
          </p:cNvPr>
          <p:cNvSpPr txBox="1"/>
          <p:nvPr/>
        </p:nvSpPr>
        <p:spPr>
          <a:xfrm>
            <a:off x="2419416" y="5964671"/>
            <a:ext cx="4866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**Configuring R1(1) towards LAN – C</a:t>
            </a:r>
          </a:p>
          <a:p>
            <a:r>
              <a:rPr lang="en-US" dirty="0"/>
              <a:t>***All settings are done from R1(1)’s perspective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64DCA-9DA4-4E12-A828-75EF5F70C836}"/>
              </a:ext>
            </a:extLst>
          </p:cNvPr>
          <p:cNvSpPr txBox="1"/>
          <p:nvPr/>
        </p:nvSpPr>
        <p:spPr>
          <a:xfrm>
            <a:off x="6887918" y="526857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S0/1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130FA-2EDE-4802-8359-FA553A63E8A1}"/>
              </a:ext>
            </a:extLst>
          </p:cNvPr>
          <p:cNvSpPr txBox="1"/>
          <p:nvPr/>
        </p:nvSpPr>
        <p:spPr>
          <a:xfrm>
            <a:off x="5187165" y="531146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S0/0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9D7EBA-2519-4C1B-A0F2-3426D9EB3189}"/>
              </a:ext>
            </a:extLst>
          </p:cNvPr>
          <p:cNvSpPr txBox="1"/>
          <p:nvPr/>
        </p:nvSpPr>
        <p:spPr>
          <a:xfrm>
            <a:off x="5273734" y="492238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87008-466E-47C8-8376-749EE79A56E1}"/>
              </a:ext>
            </a:extLst>
          </p:cNvPr>
          <p:cNvSpPr txBox="1"/>
          <p:nvPr/>
        </p:nvSpPr>
        <p:spPr>
          <a:xfrm>
            <a:off x="7108464" y="49029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4140C4-A0ED-4C45-BC44-F4D123267561}"/>
              </a:ext>
            </a:extLst>
          </p:cNvPr>
          <p:cNvSpPr txBox="1"/>
          <p:nvPr/>
        </p:nvSpPr>
        <p:spPr>
          <a:xfrm>
            <a:off x="5779061" y="4815511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2.2.2.0/30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EDC856-D9DD-4FEB-AFB1-3114A761386C}"/>
              </a:ext>
            </a:extLst>
          </p:cNvPr>
          <p:cNvCxnSpPr>
            <a:cxnSpLocks/>
          </p:cNvCxnSpPr>
          <p:nvPr/>
        </p:nvCxnSpPr>
        <p:spPr>
          <a:xfrm flipV="1">
            <a:off x="7336140" y="3825124"/>
            <a:ext cx="977222" cy="11750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A43A-3F5F-43E8-BEE5-3410751FE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Layer:</a:t>
            </a:r>
            <a:br>
              <a:rPr lang="en-US" dirty="0"/>
            </a:br>
            <a:r>
              <a:rPr lang="en-US" dirty="0"/>
              <a:t>IPv4 Static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AB873-690E-4A75-BC33-FCED2A0B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12 | </a:t>
            </a:r>
            <a:r>
              <a:rPr lang="en-US"/>
              <a:t>Part 3 </a:t>
            </a:r>
            <a:r>
              <a:rPr lang="en-US" dirty="0"/>
              <a:t>| CSE421 – Computer Networks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4885E-7D8C-4D12-A892-1DF776D7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6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807940"/>
          </a:xfrm>
        </p:spPr>
        <p:txBody>
          <a:bodyPr>
            <a:normAutofit/>
          </a:bodyPr>
          <a:lstStyle/>
          <a:p>
            <a:r>
              <a:rPr lang="en-US" sz="7200" dirty="0"/>
              <a:t>Configuration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67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Static Route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4557"/>
            <a:ext cx="10018713" cy="5414681"/>
          </a:xfrm>
        </p:spPr>
        <p:txBody>
          <a:bodyPr anchor="t">
            <a:normAutofit/>
          </a:bodyPr>
          <a:lstStyle/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route 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. net. add.]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. net. s/m]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[exit option]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[AD]</a:t>
            </a:r>
          </a:p>
          <a:p>
            <a:pPr lvl="1"/>
            <a:r>
              <a:rPr lang="en-US" sz="1800" b="1" dirty="0">
                <a:cs typeface="Courier New" panose="02070309020205020404" pitchFamily="49" charset="0"/>
              </a:rPr>
              <a:t>Destination Network Address: </a:t>
            </a:r>
            <a:r>
              <a:rPr lang="en-US" sz="1800" dirty="0">
                <a:cs typeface="Courier New" panose="02070309020205020404" pitchFamily="49" charset="0"/>
              </a:rPr>
              <a:t>Destination network address (can be summarized as well) of the remote network to be added to the routing table of the router</a:t>
            </a:r>
          </a:p>
          <a:p>
            <a:pPr lvl="1"/>
            <a:r>
              <a:rPr lang="en-US" sz="1800" b="1" dirty="0">
                <a:cs typeface="Courier New" panose="02070309020205020404" pitchFamily="49" charset="0"/>
              </a:rPr>
              <a:t>Destination Network Subnet Mask: </a:t>
            </a:r>
            <a:r>
              <a:rPr lang="en-US" sz="1800" dirty="0">
                <a:cs typeface="Courier New" panose="02070309020205020404" pitchFamily="49" charset="0"/>
              </a:rPr>
              <a:t>Subnet mask of the remote network that is being added to the routing table. The subnet mask can be modified to summarize a group of networks</a:t>
            </a:r>
            <a:endParaRPr lang="en-US" sz="1800" b="1" dirty="0">
              <a:cs typeface="Courier New" panose="02070309020205020404" pitchFamily="49" charset="0"/>
            </a:endParaRPr>
          </a:p>
          <a:p>
            <a:pPr lvl="1"/>
            <a:r>
              <a:rPr lang="en-US" sz="1800" b="1" dirty="0">
                <a:cs typeface="Courier New" panose="02070309020205020404" pitchFamily="49" charset="0"/>
              </a:rPr>
              <a:t>Exit Options: </a:t>
            </a:r>
            <a:r>
              <a:rPr lang="en-US" sz="1800" dirty="0">
                <a:cs typeface="Courier New" panose="02070309020205020404" pitchFamily="49" charset="0"/>
              </a:rPr>
              <a:t>Directly attached; Next-hop; Fully specified</a:t>
            </a:r>
          </a:p>
          <a:p>
            <a:pPr lvl="1"/>
            <a:r>
              <a:rPr lang="en-US" sz="1800" b="1" dirty="0">
                <a:cs typeface="Courier New" panose="02070309020205020404" pitchFamily="49" charset="0"/>
              </a:rPr>
              <a:t>AD (Administrative Distance)</a:t>
            </a:r>
            <a:r>
              <a:rPr lang="en-US" sz="1800" dirty="0">
                <a:cs typeface="Courier New" panose="02070309020205020404" pitchFamily="49" charset="0"/>
              </a:rPr>
              <a:t>: Optional field; Default value is </a:t>
            </a:r>
            <a:r>
              <a:rPr lang="en-US" sz="1800" b="1" dirty="0">
                <a:cs typeface="Courier New" panose="02070309020205020404" pitchFamily="49" charset="0"/>
              </a:rPr>
              <a:t>‘1’</a:t>
            </a:r>
            <a:r>
              <a:rPr lang="en-US" sz="1800" dirty="0">
                <a:cs typeface="Courier New" panose="02070309020205020404" pitchFamily="49" charset="0"/>
              </a:rPr>
              <a:t> if not set.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e.g.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route 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1.1.3.0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255.255.255.0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s0/1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cs typeface="Courier New" panose="02070309020205020404" pitchFamily="49" charset="0"/>
              </a:rPr>
              <a:t> Directly attached route (using exit-interface name)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To </a:t>
            </a:r>
            <a:r>
              <a:rPr lang="en-US" sz="1800" b="1" dirty="0">
                <a:cs typeface="Courier New" panose="02070309020205020404" pitchFamily="49" charset="0"/>
              </a:rPr>
              <a:t>delete</a:t>
            </a:r>
            <a:r>
              <a:rPr lang="en-US" sz="1800" dirty="0">
                <a:cs typeface="Courier New" panose="02070309020205020404" pitchFamily="49" charset="0"/>
              </a:rPr>
              <a:t> a route, just add they </a:t>
            </a:r>
            <a:r>
              <a:rPr lang="en-US" sz="1800" b="1" dirty="0">
                <a:cs typeface="Courier New" panose="02070309020205020404" pitchFamily="49" charset="0"/>
              </a:rPr>
              <a:t>keyword “no” </a:t>
            </a:r>
            <a:r>
              <a:rPr lang="en-US" sz="1800" dirty="0">
                <a:cs typeface="Courier New" panose="02070309020205020404" pitchFamily="49" charset="0"/>
              </a:rPr>
              <a:t>before the entire static route command.</a:t>
            </a:r>
          </a:p>
          <a:p>
            <a:pPr lvl="2"/>
            <a:r>
              <a:rPr lang="en-US" sz="1600" dirty="0">
                <a:cs typeface="Courier New" panose="02070309020205020404" pitchFamily="49" charset="0"/>
              </a:rPr>
              <a:t>e.g.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route </a:t>
            </a:r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1.1.3.0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255.255.255.0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s0/1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sz="1600" b="1" dirty="0">
                <a:cs typeface="Courier New" panose="02070309020205020404" pitchFamily="49" charset="0"/>
              </a:rPr>
              <a:t>**Note: </a:t>
            </a:r>
            <a:r>
              <a:rPr lang="en-US" sz="1600" dirty="0">
                <a:cs typeface="Courier New" panose="02070309020205020404" pitchFamily="49" charset="0"/>
              </a:rPr>
              <a:t>Most Cisco commands can be reversed like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08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Static Route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5414681"/>
          </a:xfrm>
        </p:spPr>
        <p:txBody>
          <a:bodyPr anchor="t"/>
          <a:lstStyle/>
          <a:p>
            <a:r>
              <a:rPr lang="en-US" dirty="0"/>
              <a:t>A router, by default, knows of its directly connected networks only.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3" descr="top03.jpg">
            <a:extLst>
              <a:ext uri="{FF2B5EF4-FFF2-40B4-BE49-F238E27FC236}">
                <a16:creationId xmlns:a16="http://schemas.microsoft.com/office/drawing/2014/main" id="{A8C17D2A-1792-475C-B6A6-B1D2226A46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1266" y="1710765"/>
            <a:ext cx="5384800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stat04.jpg">
            <a:extLst>
              <a:ext uri="{FF2B5EF4-FFF2-40B4-BE49-F238E27FC236}">
                <a16:creationId xmlns:a16="http://schemas.microsoft.com/office/drawing/2014/main" id="{55A6EB15-907D-452B-9AE8-0BAE0B4AFF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2569" y="4192494"/>
            <a:ext cx="8142194" cy="254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9BDB561-234A-4A88-840A-9490E6AAB010}"/>
              </a:ext>
            </a:extLst>
          </p:cNvPr>
          <p:cNvSpPr/>
          <p:nvPr/>
        </p:nvSpPr>
        <p:spPr>
          <a:xfrm>
            <a:off x="3866029" y="3224680"/>
            <a:ext cx="1243853" cy="252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7FB5DF-2C43-4D27-AC5D-F2D63CF1925E}"/>
              </a:ext>
            </a:extLst>
          </p:cNvPr>
          <p:cNvSpPr/>
          <p:nvPr/>
        </p:nvSpPr>
        <p:spPr>
          <a:xfrm>
            <a:off x="4657164" y="2830607"/>
            <a:ext cx="1243853" cy="252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FCD680-3AB0-4D29-97E4-D51F16C7E972}"/>
              </a:ext>
            </a:extLst>
          </p:cNvPr>
          <p:cNvSpPr/>
          <p:nvPr/>
        </p:nvSpPr>
        <p:spPr>
          <a:xfrm>
            <a:off x="6698876" y="1880347"/>
            <a:ext cx="1243853" cy="2525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958895-FA17-4C81-BA42-04245203B770}"/>
              </a:ext>
            </a:extLst>
          </p:cNvPr>
          <p:cNvSpPr/>
          <p:nvPr/>
        </p:nvSpPr>
        <p:spPr>
          <a:xfrm>
            <a:off x="7301755" y="2830607"/>
            <a:ext cx="1243853" cy="2525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91E56B-25EF-4E8F-9E64-EDD38C374B0E}"/>
              </a:ext>
            </a:extLst>
          </p:cNvPr>
          <p:cNvSpPr/>
          <p:nvPr/>
        </p:nvSpPr>
        <p:spPr>
          <a:xfrm>
            <a:off x="7808240" y="3224680"/>
            <a:ext cx="1243853" cy="2525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08489D-BD36-485E-B590-0ED49F162AF0}"/>
              </a:ext>
            </a:extLst>
          </p:cNvPr>
          <p:cNvSpPr/>
          <p:nvPr/>
        </p:nvSpPr>
        <p:spPr>
          <a:xfrm>
            <a:off x="2505635" y="6160621"/>
            <a:ext cx="8009965" cy="510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9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Adding a Static Route using Next Hop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799"/>
            <a:ext cx="10707690" cy="5730689"/>
          </a:xfrm>
        </p:spPr>
        <p:txBody>
          <a:bodyPr anchor="t">
            <a:normAutofit/>
          </a:bodyPr>
          <a:lstStyle/>
          <a:p>
            <a:r>
              <a:rPr lang="en-US" dirty="0"/>
              <a:t>The command to add</a:t>
            </a:r>
            <a:br>
              <a:rPr lang="en-US" dirty="0"/>
            </a:br>
            <a:r>
              <a:rPr lang="en-US" dirty="0"/>
              <a:t>a static route </a:t>
            </a:r>
            <a:r>
              <a:rPr lang="en-US" b="1" dirty="0"/>
              <a:t>on R1</a:t>
            </a:r>
            <a:br>
              <a:rPr lang="en-US" b="1" dirty="0"/>
            </a:br>
            <a:r>
              <a:rPr lang="en-US" dirty="0"/>
              <a:t>towards </a:t>
            </a:r>
            <a:r>
              <a:rPr lang="en-US" b="1" dirty="0"/>
              <a:t>LAN of R2</a:t>
            </a:r>
            <a:br>
              <a:rPr lang="en-US" b="1" dirty="0"/>
            </a:br>
            <a:r>
              <a:rPr lang="en-US" dirty="0"/>
              <a:t>using </a:t>
            </a:r>
            <a:r>
              <a:rPr lang="en-US" b="1" dirty="0"/>
              <a:t>Next-Hop IP.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Variants of the same command:</a:t>
            </a:r>
          </a:p>
          <a:p>
            <a:pPr lvl="1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route 172.16.1.0 255.255.255.0 S0/0/0 -&gt;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Directly attached</a:t>
            </a:r>
          </a:p>
          <a:p>
            <a:pPr lvl="1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route 172.16.1.0 255.255.255.0 S0/0/0 172.16.2.2 -&gt;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Fully Specified</a:t>
            </a:r>
          </a:p>
          <a:p>
            <a:pPr lvl="2"/>
            <a:r>
              <a:rPr lang="en-US" dirty="0"/>
              <a:t>The 2nd command is not recommended for </a:t>
            </a:r>
            <a:r>
              <a:rPr lang="en-US" b="1" dirty="0"/>
              <a:t>point-to-point</a:t>
            </a:r>
            <a:r>
              <a:rPr lang="en-US" dirty="0"/>
              <a:t> links/interfaces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6" name="Picture 3" descr="top03.jpg">
            <a:extLst>
              <a:ext uri="{FF2B5EF4-FFF2-40B4-BE49-F238E27FC236}">
                <a16:creationId xmlns:a16="http://schemas.microsoft.com/office/drawing/2014/main" id="{B646A3F0-ED08-4CD0-900B-4FFF0F7C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4135" y="1091196"/>
            <a:ext cx="6372225" cy="290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29">
            <a:extLst>
              <a:ext uri="{FF2B5EF4-FFF2-40B4-BE49-F238E27FC236}">
                <a16:creationId xmlns:a16="http://schemas.microsoft.com/office/drawing/2014/main" id="{23FAE875-2A68-4DCA-A996-26EA7A766D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00582" y="1395995"/>
            <a:ext cx="925606" cy="775692"/>
          </a:xfrm>
          <a:prstGeom prst="line">
            <a:avLst/>
          </a:prstGeom>
          <a:noFill/>
          <a:ln w="50800" algn="ctr">
            <a:solidFill>
              <a:srgbClr val="003300"/>
            </a:solidFill>
            <a:round/>
            <a:headEnd/>
            <a:tailEnd type="triangl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64AD6B-5542-433E-B289-A2FDA1D5CCA8}"/>
              </a:ext>
            </a:extLst>
          </p:cNvPr>
          <p:cNvSpPr txBox="1"/>
          <p:nvPr/>
        </p:nvSpPr>
        <p:spPr bwMode="auto">
          <a:xfrm>
            <a:off x="5147982" y="1091195"/>
            <a:ext cx="1790700" cy="369332"/>
          </a:xfrm>
          <a:prstGeom prst="rect">
            <a:avLst/>
          </a:prstGeom>
          <a:solidFill>
            <a:srgbClr val="003300"/>
          </a:solidFill>
          <a:ln w="25400">
            <a:solidFill>
              <a:srgbClr val="66FF66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172.16.2.2 / 24</a:t>
            </a:r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1F509A69-8D72-475F-A486-8C7B447163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2471" y="2335292"/>
            <a:ext cx="1295400" cy="914400"/>
          </a:xfrm>
          <a:prstGeom prst="line">
            <a:avLst/>
          </a:prstGeom>
          <a:noFill/>
          <a:ln w="50800" algn="ctr">
            <a:solidFill>
              <a:srgbClr val="003300"/>
            </a:solidFill>
            <a:round/>
            <a:headEnd/>
            <a:tailEnd type="triangl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64A7EA-1B59-4EA6-817E-EAD2A128CC1C}"/>
              </a:ext>
            </a:extLst>
          </p:cNvPr>
          <p:cNvSpPr txBox="1"/>
          <p:nvPr/>
        </p:nvSpPr>
        <p:spPr bwMode="auto">
          <a:xfrm>
            <a:off x="4349471" y="1954292"/>
            <a:ext cx="1547064" cy="369332"/>
          </a:xfrm>
          <a:prstGeom prst="rect">
            <a:avLst/>
          </a:prstGeom>
          <a:solidFill>
            <a:srgbClr val="003300"/>
          </a:solidFill>
          <a:ln w="25400">
            <a:solidFill>
              <a:srgbClr val="66FF66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172.16.2.1 / 24</a:t>
            </a:r>
          </a:p>
        </p:txBody>
      </p:sp>
      <p:pic>
        <p:nvPicPr>
          <p:cNvPr id="16" name="Picture 15" descr="stat03.jpg">
            <a:extLst>
              <a:ext uri="{FF2B5EF4-FFF2-40B4-BE49-F238E27FC236}">
                <a16:creationId xmlns:a16="http://schemas.microsoft.com/office/drawing/2014/main" id="{207BFDF3-5CD6-48AC-80C5-2E408B8D7A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83218" y="4016668"/>
            <a:ext cx="87630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9C1335-1546-40D0-946E-24E2E67E2E08}"/>
              </a:ext>
            </a:extLst>
          </p:cNvPr>
          <p:cNvCxnSpPr>
            <a:cxnSpLocks/>
          </p:cNvCxnSpPr>
          <p:nvPr/>
        </p:nvCxnSpPr>
        <p:spPr>
          <a:xfrm>
            <a:off x="7933764" y="2272540"/>
            <a:ext cx="2427195" cy="20372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1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5414681"/>
          </a:xfrm>
        </p:spPr>
        <p:txBody>
          <a:bodyPr/>
          <a:lstStyle/>
          <a:p>
            <a:r>
              <a:rPr lang="en-US" dirty="0"/>
              <a:t>Routing</a:t>
            </a:r>
          </a:p>
          <a:p>
            <a:pPr lvl="1"/>
            <a:r>
              <a:rPr lang="en-US" dirty="0"/>
              <a:t>Static Routing</a:t>
            </a:r>
          </a:p>
          <a:p>
            <a:pPr lvl="2"/>
            <a:r>
              <a:rPr lang="en-US" dirty="0"/>
              <a:t>Standard Static Routing</a:t>
            </a:r>
          </a:p>
          <a:p>
            <a:pPr lvl="2"/>
            <a:r>
              <a:rPr lang="en-US" dirty="0"/>
              <a:t>Summary Static Routing</a:t>
            </a:r>
          </a:p>
          <a:p>
            <a:pPr lvl="2"/>
            <a:r>
              <a:rPr lang="en-US" dirty="0"/>
              <a:t>Default Static Routing</a:t>
            </a:r>
          </a:p>
          <a:p>
            <a:pPr lvl="2"/>
            <a:r>
              <a:rPr lang="en-US" dirty="0"/>
              <a:t>Floating Static Routing</a:t>
            </a:r>
          </a:p>
          <a:p>
            <a:pPr lvl="3"/>
            <a:r>
              <a:rPr lang="en-US" dirty="0"/>
              <a:t>Directly attached/connected</a:t>
            </a:r>
          </a:p>
          <a:p>
            <a:pPr lvl="3"/>
            <a:r>
              <a:rPr lang="en-US" dirty="0"/>
              <a:t>Next Hop/Recursive</a:t>
            </a:r>
          </a:p>
          <a:p>
            <a:pPr lvl="3"/>
            <a:r>
              <a:rPr lang="en-US" dirty="0"/>
              <a:t>Fully Specified</a:t>
            </a:r>
          </a:p>
          <a:p>
            <a:pPr lvl="2"/>
            <a:r>
              <a:rPr lang="en-US" dirty="0"/>
              <a:t>Configuration and Verification</a:t>
            </a:r>
          </a:p>
          <a:p>
            <a:pPr lvl="1"/>
            <a:r>
              <a:rPr lang="en-US" dirty="0"/>
              <a:t>Dynamic Routing</a:t>
            </a:r>
          </a:p>
          <a:p>
            <a:pPr lvl="2"/>
            <a:r>
              <a:rPr lang="en-US" dirty="0"/>
              <a:t>RIP</a:t>
            </a:r>
          </a:p>
          <a:p>
            <a:pPr lvl="2"/>
            <a:r>
              <a:rPr lang="en-US" dirty="0"/>
              <a:t>OSPF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63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CD20D5E-A581-4904-A28D-D25AA69F2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49" y="1580947"/>
            <a:ext cx="6372225" cy="2905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After adding the static route…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grpSp>
        <p:nvGrpSpPr>
          <p:cNvPr id="5" name="Group 30">
            <a:extLst>
              <a:ext uri="{FF2B5EF4-FFF2-40B4-BE49-F238E27FC236}">
                <a16:creationId xmlns:a16="http://schemas.microsoft.com/office/drawing/2014/main" id="{017939FD-5654-46B2-9D69-9224FDA6DC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87598" y="1101292"/>
            <a:ext cx="7155099" cy="2234661"/>
            <a:chOff x="228600" y="762000"/>
            <a:chExt cx="8686800" cy="2712524"/>
          </a:xfrm>
        </p:grpSpPr>
        <p:pic>
          <p:nvPicPr>
            <p:cNvPr id="6" name="Picture 25" descr="stat04.jpg">
              <a:extLst>
                <a:ext uri="{FF2B5EF4-FFF2-40B4-BE49-F238E27FC236}">
                  <a16:creationId xmlns:a16="http://schemas.microsoft.com/office/drawing/2014/main" id="{5322DEEC-1C6A-4184-B3C2-829C1DAC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8600" y="762000"/>
              <a:ext cx="8686800" cy="2712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84DD9B-B66C-4B67-9ED0-2FACD9BFB185}"/>
                </a:ext>
              </a:extLst>
            </p:cNvPr>
            <p:cNvSpPr txBox="1"/>
            <p:nvPr/>
          </p:nvSpPr>
          <p:spPr>
            <a:xfrm>
              <a:off x="5638800" y="1600041"/>
              <a:ext cx="1752600" cy="369262"/>
            </a:xfrm>
            <a:prstGeom prst="rect">
              <a:avLst/>
            </a:prstGeom>
            <a:solidFill>
              <a:srgbClr val="800000"/>
            </a:solidFill>
            <a:ln w="25400"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</a:rPr>
                <a:t>BEFORE</a:t>
              </a:r>
            </a:p>
          </p:txBody>
        </p:sp>
      </p:grpSp>
      <p:grpSp>
        <p:nvGrpSpPr>
          <p:cNvPr id="8" name="Group 44">
            <a:extLst>
              <a:ext uri="{FF2B5EF4-FFF2-40B4-BE49-F238E27FC236}">
                <a16:creationId xmlns:a16="http://schemas.microsoft.com/office/drawing/2014/main" id="{1C4245DC-22E5-4E46-BEB7-80CE6EAB55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87598" y="3387702"/>
            <a:ext cx="7155099" cy="2449105"/>
            <a:chOff x="228600" y="3657600"/>
            <a:chExt cx="8686800" cy="2972964"/>
          </a:xfrm>
        </p:grpSpPr>
        <p:pic>
          <p:nvPicPr>
            <p:cNvPr id="9" name="Picture 32" descr="stat05.jpg">
              <a:extLst>
                <a:ext uri="{FF2B5EF4-FFF2-40B4-BE49-F238E27FC236}">
                  <a16:creationId xmlns:a16="http://schemas.microsoft.com/office/drawing/2014/main" id="{E95CD53B-6B85-4F80-9AF8-EEDF82B22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600" y="3657600"/>
              <a:ext cx="8686800" cy="2972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795204-3571-46C1-A6A3-96DF6064CE95}"/>
                </a:ext>
              </a:extLst>
            </p:cNvPr>
            <p:cNvSpPr txBox="1"/>
            <p:nvPr/>
          </p:nvSpPr>
          <p:spPr>
            <a:xfrm>
              <a:off x="5638800" y="4495680"/>
              <a:ext cx="1600200" cy="369279"/>
            </a:xfrm>
            <a:prstGeom prst="rect">
              <a:avLst/>
            </a:prstGeom>
            <a:solidFill>
              <a:srgbClr val="800000"/>
            </a:solidFill>
            <a:ln w="25400"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</a:rPr>
                <a:t>AFTER</a:t>
              </a:r>
            </a:p>
          </p:txBody>
        </p:sp>
        <p:sp>
          <p:nvSpPr>
            <p:cNvPr id="11" name="Rounded Rectangle 35">
              <a:extLst>
                <a:ext uri="{FF2B5EF4-FFF2-40B4-BE49-F238E27FC236}">
                  <a16:creationId xmlns:a16="http://schemas.microsoft.com/office/drawing/2014/main" id="{1FE96B2D-17EF-48EA-AD3E-D70627CA4B7B}"/>
                </a:ext>
              </a:extLst>
            </p:cNvPr>
            <p:cNvSpPr/>
            <p:nvPr/>
          </p:nvSpPr>
          <p:spPr bwMode="auto">
            <a:xfrm>
              <a:off x="304800" y="5714706"/>
              <a:ext cx="6019800" cy="304756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ounded Rectangle 43">
              <a:extLst>
                <a:ext uri="{FF2B5EF4-FFF2-40B4-BE49-F238E27FC236}">
                  <a16:creationId xmlns:a16="http://schemas.microsoft.com/office/drawing/2014/main" id="{F27F568A-D5CA-4A86-98CD-3F76BDAE80A1}"/>
                </a:ext>
              </a:extLst>
            </p:cNvPr>
            <p:cNvSpPr/>
            <p:nvPr/>
          </p:nvSpPr>
          <p:spPr bwMode="auto">
            <a:xfrm>
              <a:off x="3581400" y="3962356"/>
              <a:ext cx="1676400" cy="304756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D09A6A8-A816-4A31-A43B-C8CB979115D9}"/>
              </a:ext>
            </a:extLst>
          </p:cNvPr>
          <p:cNvSpPr txBox="1"/>
          <p:nvPr/>
        </p:nvSpPr>
        <p:spPr>
          <a:xfrm>
            <a:off x="4106136" y="5916441"/>
            <a:ext cx="741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Would a ‘</a:t>
            </a:r>
            <a:r>
              <a:rPr lang="en-US" b="1" dirty="0"/>
              <a:t>ping</a:t>
            </a:r>
            <a:r>
              <a:rPr lang="en-US" dirty="0"/>
              <a:t>’ from a </a:t>
            </a:r>
            <a:r>
              <a:rPr lang="en-US" b="1" dirty="0"/>
              <a:t>PC</a:t>
            </a:r>
            <a:r>
              <a:rPr lang="en-US" dirty="0"/>
              <a:t> on the </a:t>
            </a:r>
            <a:r>
              <a:rPr lang="en-US" b="1" dirty="0"/>
              <a:t>LAN on R1 </a:t>
            </a:r>
            <a:r>
              <a:rPr lang="en-US" dirty="0"/>
              <a:t>to a </a:t>
            </a:r>
            <a:r>
              <a:rPr lang="en-US" b="1" dirty="0"/>
              <a:t>PC</a:t>
            </a:r>
            <a:r>
              <a:rPr lang="en-US" dirty="0"/>
              <a:t> on the </a:t>
            </a:r>
            <a:r>
              <a:rPr lang="en-US" b="1" dirty="0"/>
              <a:t>LAN on R2 </a:t>
            </a:r>
            <a:r>
              <a:rPr lang="en-US" dirty="0"/>
              <a:t>work?</a:t>
            </a:r>
          </a:p>
        </p:txBody>
      </p:sp>
    </p:spTree>
    <p:extLst>
      <p:ext uri="{BB962C8B-B14F-4D97-AF65-F5344CB8AC3E}">
        <p14:creationId xmlns:p14="http://schemas.microsoft.com/office/powerpoint/2010/main" val="138827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Example of Static Route using Exit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7" name="Content Placeholder 1">
            <a:extLst>
              <a:ext uri="{FF2B5EF4-FFF2-40B4-BE49-F238E27FC236}">
                <a16:creationId xmlns:a16="http://schemas.microsoft.com/office/drawing/2014/main" id="{64A8C108-9EBA-40A3-9636-6FF7174EB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9693" b="19693"/>
          <a:stretch/>
        </p:blipFill>
        <p:spPr>
          <a:xfrm>
            <a:off x="459675" y="2879448"/>
            <a:ext cx="7131190" cy="391664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007788-3D93-4A6E-974C-1C797D0CD9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54"/>
          <a:stretch/>
        </p:blipFill>
        <p:spPr>
          <a:xfrm>
            <a:off x="4874560" y="1118347"/>
            <a:ext cx="7244012" cy="261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Static Route : The line explained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6" name="Picture 32" descr="stat05.jpg">
            <a:extLst>
              <a:ext uri="{FF2B5EF4-FFF2-40B4-BE49-F238E27FC236}">
                <a16:creationId xmlns:a16="http://schemas.microsoft.com/office/drawing/2014/main" id="{D592D8C2-963F-4F68-A0B6-BC9F337BE7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6116" y="1152222"/>
            <a:ext cx="7155099" cy="244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45431C-5DBE-4AF5-BDAE-695BC9378D2C}"/>
              </a:ext>
            </a:extLst>
          </p:cNvPr>
          <p:cNvSpPr/>
          <p:nvPr/>
        </p:nvSpPr>
        <p:spPr>
          <a:xfrm>
            <a:off x="3008243" y="2882347"/>
            <a:ext cx="231914" cy="212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ECBAA8-6350-4972-A5D1-EFC077CA659F}"/>
              </a:ext>
            </a:extLst>
          </p:cNvPr>
          <p:cNvCxnSpPr/>
          <p:nvPr/>
        </p:nvCxnSpPr>
        <p:spPr>
          <a:xfrm>
            <a:off x="1583700" y="2961862"/>
            <a:ext cx="12721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4A838D-4B79-4156-B2CF-794E42A785C7}"/>
              </a:ext>
            </a:extLst>
          </p:cNvPr>
          <p:cNvSpPr/>
          <p:nvPr/>
        </p:nvSpPr>
        <p:spPr>
          <a:xfrm>
            <a:off x="3995529" y="2882347"/>
            <a:ext cx="1292087" cy="212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F5CF88-A549-4D8A-97CF-10A7BE1179B5}"/>
              </a:ext>
            </a:extLst>
          </p:cNvPr>
          <p:cNvSpPr/>
          <p:nvPr/>
        </p:nvSpPr>
        <p:spPr>
          <a:xfrm>
            <a:off x="5380383" y="2882346"/>
            <a:ext cx="245165" cy="212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159C9E-D1C8-40FB-95ED-B78E6EA50012}"/>
              </a:ext>
            </a:extLst>
          </p:cNvPr>
          <p:cNvSpPr/>
          <p:nvPr/>
        </p:nvSpPr>
        <p:spPr>
          <a:xfrm>
            <a:off x="5725580" y="2888970"/>
            <a:ext cx="231914" cy="212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D0FB91-E076-4C61-AA63-A9602C6E9496}"/>
              </a:ext>
            </a:extLst>
          </p:cNvPr>
          <p:cNvSpPr/>
          <p:nvPr/>
        </p:nvSpPr>
        <p:spPr>
          <a:xfrm>
            <a:off x="6553840" y="2882345"/>
            <a:ext cx="1292087" cy="212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E2410F-AEAA-4667-AA26-2A473153928A}"/>
              </a:ext>
            </a:extLst>
          </p:cNvPr>
          <p:cNvSpPr txBox="1"/>
          <p:nvPr/>
        </p:nvSpPr>
        <p:spPr>
          <a:xfrm>
            <a:off x="1579692" y="3686748"/>
            <a:ext cx="151329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Type of route:</a:t>
            </a:r>
          </a:p>
          <a:p>
            <a:r>
              <a:rPr lang="en-US" dirty="0"/>
              <a:t>S - Static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36AB6B-B25A-4029-8E71-9546F9E9E46D}"/>
              </a:ext>
            </a:extLst>
          </p:cNvPr>
          <p:cNvSpPr txBox="1"/>
          <p:nvPr/>
        </p:nvSpPr>
        <p:spPr>
          <a:xfrm>
            <a:off x="3335606" y="3686748"/>
            <a:ext cx="129554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  <a:br>
              <a:rPr lang="en-US" dirty="0"/>
            </a:br>
            <a:r>
              <a:rPr lang="en-US" dirty="0"/>
              <a:t>Network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5FBE6F-71C6-4C27-AF6F-05A06BE29E8F}"/>
              </a:ext>
            </a:extLst>
          </p:cNvPr>
          <p:cNvSpPr txBox="1"/>
          <p:nvPr/>
        </p:nvSpPr>
        <p:spPr>
          <a:xfrm>
            <a:off x="4430584" y="4326455"/>
            <a:ext cx="159210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Administrative</a:t>
            </a:r>
          </a:p>
          <a:p>
            <a:r>
              <a:rPr lang="en-US" dirty="0"/>
              <a:t>Distance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0C364-3C04-43D3-B012-13E739D15A98}"/>
              </a:ext>
            </a:extLst>
          </p:cNvPr>
          <p:cNvSpPr txBox="1"/>
          <p:nvPr/>
        </p:nvSpPr>
        <p:spPr>
          <a:xfrm>
            <a:off x="5875609" y="3804074"/>
            <a:ext cx="135646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Cost of Path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752E13-56A0-4DF4-8B51-253E6BF95018}"/>
              </a:ext>
            </a:extLst>
          </p:cNvPr>
          <p:cNvSpPr txBox="1"/>
          <p:nvPr/>
        </p:nvSpPr>
        <p:spPr>
          <a:xfrm>
            <a:off x="7560849" y="3911554"/>
            <a:ext cx="190379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Next Hop IP</a:t>
            </a:r>
          </a:p>
          <a:p>
            <a:r>
              <a:rPr lang="en-US" dirty="0"/>
              <a:t>Or, Exit Interface</a:t>
            </a:r>
          </a:p>
          <a:p>
            <a:r>
              <a:rPr lang="en-US" dirty="0"/>
              <a:t>Or, Fully Specified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1EFB0B-207D-44EB-B65D-43D188642BA2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2336342" y="3094382"/>
            <a:ext cx="787858" cy="592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17375A-5B88-47F9-B1E5-7E3B12FCCD5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3983380" y="3094382"/>
            <a:ext cx="658193" cy="592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100E0E-3426-4DC4-943B-3D2AA7ABD62D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flipH="1">
            <a:off x="5226636" y="3094381"/>
            <a:ext cx="276330" cy="1232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5B070E-0555-463B-9EB6-224EFAFB3E2E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5841537" y="3101005"/>
            <a:ext cx="712303" cy="7030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BA1719-116C-4A29-8D77-0D5DF9EC89BF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7199884" y="3094380"/>
            <a:ext cx="1312861" cy="817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B2C809AC-0F36-4BC7-99F5-724BC276C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991" y="5719103"/>
            <a:ext cx="7445383" cy="8222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DF2431D-77CB-4257-8D6E-34A8EBF8908D}"/>
              </a:ext>
            </a:extLst>
          </p:cNvPr>
          <p:cNvSpPr txBox="1"/>
          <p:nvPr/>
        </p:nvSpPr>
        <p:spPr>
          <a:xfrm>
            <a:off x="3008243" y="5374764"/>
            <a:ext cx="636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Routing table record if it was configured with Exit Interface</a:t>
            </a:r>
          </a:p>
        </p:txBody>
      </p:sp>
    </p:spTree>
    <p:extLst>
      <p:ext uri="{BB962C8B-B14F-4D97-AF65-F5344CB8AC3E}">
        <p14:creationId xmlns:p14="http://schemas.microsoft.com/office/powerpoint/2010/main" val="391759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Configuring R2 and R3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3" descr="top03.jpg">
            <a:extLst>
              <a:ext uri="{FF2B5EF4-FFF2-40B4-BE49-F238E27FC236}">
                <a16:creationId xmlns:a16="http://schemas.microsoft.com/office/drawing/2014/main" id="{1E75EE6C-CC5F-489B-9B2A-432C11DEF6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6357" y="2044148"/>
            <a:ext cx="6372225" cy="290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10">
            <a:extLst>
              <a:ext uri="{FF2B5EF4-FFF2-40B4-BE49-F238E27FC236}">
                <a16:creationId xmlns:a16="http://schemas.microsoft.com/office/drawing/2014/main" id="{DC400A3E-D646-4EBC-97A0-786A0546F7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11757" y="1358348"/>
            <a:ext cx="1447800" cy="137160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triangle" w="med" len="med"/>
          </a:ln>
        </p:spPr>
      </p:cxnSp>
      <p:pic>
        <p:nvPicPr>
          <p:cNvPr id="7" name="Picture 6" descr="stat10.jpg">
            <a:extLst>
              <a:ext uri="{FF2B5EF4-FFF2-40B4-BE49-F238E27FC236}">
                <a16:creationId xmlns:a16="http://schemas.microsoft.com/office/drawing/2014/main" id="{4109F266-C648-428C-9B45-B7E5344D50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49557" y="1277385"/>
            <a:ext cx="86868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E587793D-A68B-49CA-AEA1-077C8F512E5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07157" y="4406348"/>
            <a:ext cx="1600200" cy="9144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triangle" w="med" len="med"/>
          </a:ln>
        </p:spPr>
      </p:cxnSp>
      <p:pic>
        <p:nvPicPr>
          <p:cNvPr id="9" name="Picture 7" descr="stat11.jpg">
            <a:extLst>
              <a:ext uri="{FF2B5EF4-FFF2-40B4-BE49-F238E27FC236}">
                <a16:creationId xmlns:a16="http://schemas.microsoft.com/office/drawing/2014/main" id="{03C7ECCB-2494-45C3-A4C9-F94AB0F7A7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49557" y="5015948"/>
            <a:ext cx="86868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2931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Verifying Next Hop Static Routes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grpSp>
        <p:nvGrpSpPr>
          <p:cNvPr id="7" name="Group 12">
            <a:extLst>
              <a:ext uri="{FF2B5EF4-FFF2-40B4-BE49-F238E27FC236}">
                <a16:creationId xmlns:a16="http://schemas.microsoft.com/office/drawing/2014/main" id="{B3B9C7A2-F66C-456A-B447-CBA1535E1FD2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920750"/>
            <a:ext cx="8001000" cy="2008188"/>
            <a:chOff x="228600" y="762000"/>
            <a:chExt cx="8001000" cy="2007933"/>
          </a:xfrm>
        </p:grpSpPr>
        <p:pic>
          <p:nvPicPr>
            <p:cNvPr id="8" name="Picture 7" descr="stat12.jpg">
              <a:extLst>
                <a:ext uri="{FF2B5EF4-FFF2-40B4-BE49-F238E27FC236}">
                  <a16:creationId xmlns:a16="http://schemas.microsoft.com/office/drawing/2014/main" id="{9C047425-6FF2-48B2-9005-61AD6452A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" y="762000"/>
              <a:ext cx="8001000" cy="2007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480D3249-CF2B-4C89-BF99-4FF398185582}"/>
                </a:ext>
              </a:extLst>
            </p:cNvPr>
            <p:cNvSpPr/>
            <p:nvPr/>
          </p:nvSpPr>
          <p:spPr bwMode="auto">
            <a:xfrm>
              <a:off x="304800" y="1523903"/>
              <a:ext cx="5486400" cy="228571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Rounded Rectangle 11">
              <a:extLst>
                <a:ext uri="{FF2B5EF4-FFF2-40B4-BE49-F238E27FC236}">
                  <a16:creationId xmlns:a16="http://schemas.microsoft.com/office/drawing/2014/main" id="{FA045FF9-EA4B-480D-90FD-F55BB67F2B56}"/>
                </a:ext>
              </a:extLst>
            </p:cNvPr>
            <p:cNvSpPr/>
            <p:nvPr/>
          </p:nvSpPr>
          <p:spPr bwMode="auto">
            <a:xfrm>
              <a:off x="304800" y="2209616"/>
              <a:ext cx="5562600" cy="533332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1" name="Group 18">
            <a:extLst>
              <a:ext uri="{FF2B5EF4-FFF2-40B4-BE49-F238E27FC236}">
                <a16:creationId xmlns:a16="http://schemas.microsoft.com/office/drawing/2014/main" id="{7C64F669-290A-4A0E-9E32-A123C097956D}"/>
              </a:ext>
            </a:extLst>
          </p:cNvPr>
          <p:cNvGrpSpPr>
            <a:grpSpLocks/>
          </p:cNvGrpSpPr>
          <p:nvPr/>
        </p:nvGrpSpPr>
        <p:grpSpPr bwMode="auto">
          <a:xfrm>
            <a:off x="2400300" y="2901950"/>
            <a:ext cx="8001000" cy="2025650"/>
            <a:chOff x="533400" y="2743200"/>
            <a:chExt cx="8001000" cy="2025829"/>
          </a:xfrm>
        </p:grpSpPr>
        <p:pic>
          <p:nvPicPr>
            <p:cNvPr id="12" name="Picture 8" descr="stat13.jpg">
              <a:extLst>
                <a:ext uri="{FF2B5EF4-FFF2-40B4-BE49-F238E27FC236}">
                  <a16:creationId xmlns:a16="http://schemas.microsoft.com/office/drawing/2014/main" id="{31D69B95-1996-41F5-B670-B42622430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3400" y="2743200"/>
              <a:ext cx="8001000" cy="2025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ounded Rectangle 13">
              <a:extLst>
                <a:ext uri="{FF2B5EF4-FFF2-40B4-BE49-F238E27FC236}">
                  <a16:creationId xmlns:a16="http://schemas.microsoft.com/office/drawing/2014/main" id="{99829406-82A6-464F-909B-A5F32A9F2473}"/>
                </a:ext>
              </a:extLst>
            </p:cNvPr>
            <p:cNvSpPr/>
            <p:nvPr/>
          </p:nvSpPr>
          <p:spPr bwMode="auto">
            <a:xfrm>
              <a:off x="609600" y="3962508"/>
              <a:ext cx="5486400" cy="22862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Rounded Rectangle 14">
              <a:extLst>
                <a:ext uri="{FF2B5EF4-FFF2-40B4-BE49-F238E27FC236}">
                  <a16:creationId xmlns:a16="http://schemas.microsoft.com/office/drawing/2014/main" id="{3F174571-54CD-4A5E-B119-DD517297DAFF}"/>
                </a:ext>
              </a:extLst>
            </p:cNvPr>
            <p:cNvSpPr/>
            <p:nvPr/>
          </p:nvSpPr>
          <p:spPr bwMode="auto">
            <a:xfrm>
              <a:off x="609600" y="4419748"/>
              <a:ext cx="5715000" cy="304827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5" name="Group 17">
            <a:extLst>
              <a:ext uri="{FF2B5EF4-FFF2-40B4-BE49-F238E27FC236}">
                <a16:creationId xmlns:a16="http://schemas.microsoft.com/office/drawing/2014/main" id="{D0907C2E-00F2-40CE-98F0-8783D02EC5C0}"/>
              </a:ext>
            </a:extLst>
          </p:cNvPr>
          <p:cNvGrpSpPr>
            <a:grpSpLocks/>
          </p:cNvGrpSpPr>
          <p:nvPr/>
        </p:nvGrpSpPr>
        <p:grpSpPr bwMode="auto">
          <a:xfrm>
            <a:off x="2781300" y="4883150"/>
            <a:ext cx="8001000" cy="1974850"/>
            <a:chOff x="914400" y="4724400"/>
            <a:chExt cx="8001000" cy="1975184"/>
          </a:xfrm>
        </p:grpSpPr>
        <p:pic>
          <p:nvPicPr>
            <p:cNvPr id="16" name="Picture 9" descr="stat14.jpg">
              <a:extLst>
                <a:ext uri="{FF2B5EF4-FFF2-40B4-BE49-F238E27FC236}">
                  <a16:creationId xmlns:a16="http://schemas.microsoft.com/office/drawing/2014/main" id="{EE1C6D2A-84A4-46E1-B3ED-C59A51451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14400" y="4724400"/>
              <a:ext cx="8001000" cy="197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ounded Rectangle 15">
              <a:extLst>
                <a:ext uri="{FF2B5EF4-FFF2-40B4-BE49-F238E27FC236}">
                  <a16:creationId xmlns:a16="http://schemas.microsoft.com/office/drawing/2014/main" id="{CC36B967-7B96-4B7C-848B-7B9E6A2118E8}"/>
                </a:ext>
              </a:extLst>
            </p:cNvPr>
            <p:cNvSpPr/>
            <p:nvPr/>
          </p:nvSpPr>
          <p:spPr bwMode="auto">
            <a:xfrm>
              <a:off x="990600" y="5410316"/>
              <a:ext cx="5486400" cy="762129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34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The Disadvantage of using Next Hop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5414681"/>
          </a:xfrm>
        </p:spPr>
        <p:txBody>
          <a:bodyPr anchor="t">
            <a:normAutofit/>
          </a:bodyPr>
          <a:lstStyle/>
          <a:p>
            <a:r>
              <a:rPr lang="en-US" sz="2000" dirty="0"/>
              <a:t>Before any packet is forwarded by a router, the routing table process must determine the exit interface to use to forward the packet.</a:t>
            </a:r>
          </a:p>
          <a:p>
            <a:r>
              <a:rPr lang="en-US" sz="2000" dirty="0"/>
              <a:t>When the router has to perform multiple lookups in the routing table before forwarding a packet, it is performing a process known as a </a:t>
            </a:r>
            <a:r>
              <a:rPr lang="en-US" sz="2000" b="1" dirty="0"/>
              <a:t>Recursive Route Lookup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6" name="Picture 3" descr="stat12.jpg">
            <a:extLst>
              <a:ext uri="{FF2B5EF4-FFF2-40B4-BE49-F238E27FC236}">
                <a16:creationId xmlns:a16="http://schemas.microsoft.com/office/drawing/2014/main" id="{3652FF6D-E5AB-4537-ABE2-7EE985FB5B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076" y="3054626"/>
            <a:ext cx="8839200" cy="221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8">
            <a:extLst>
              <a:ext uri="{FF2B5EF4-FFF2-40B4-BE49-F238E27FC236}">
                <a16:creationId xmlns:a16="http://schemas.microsoft.com/office/drawing/2014/main" id="{3419EB64-8C34-4A6A-8AB1-780FA85C2EDF}"/>
              </a:ext>
            </a:extLst>
          </p:cNvPr>
          <p:cNvGrpSpPr>
            <a:grpSpLocks/>
          </p:cNvGrpSpPr>
          <p:nvPr/>
        </p:nvGrpSpPr>
        <p:grpSpPr bwMode="auto">
          <a:xfrm>
            <a:off x="2266276" y="4807226"/>
            <a:ext cx="7543800" cy="381000"/>
            <a:chOff x="228600" y="3581400"/>
            <a:chExt cx="7543800" cy="381000"/>
          </a:xfrm>
        </p:grpSpPr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5AF15F4D-85E8-421C-85C9-9C56015C778F}"/>
                </a:ext>
              </a:extLst>
            </p:cNvPr>
            <p:cNvSpPr/>
            <p:nvPr/>
          </p:nvSpPr>
          <p:spPr bwMode="auto">
            <a:xfrm>
              <a:off x="228600" y="3733800"/>
              <a:ext cx="6172200" cy="22860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9" name="Straight Arrow Connector 7">
              <a:extLst>
                <a:ext uri="{FF2B5EF4-FFF2-40B4-BE49-F238E27FC236}">
                  <a16:creationId xmlns:a16="http://schemas.microsoft.com/office/drawing/2014/main" id="{D170D357-33D6-4B4A-9F44-F0E0529523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6477000" y="3581400"/>
              <a:ext cx="1295400" cy="304800"/>
            </a:xfrm>
            <a:prstGeom prst="straightConnector1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15">
            <a:extLst>
              <a:ext uri="{FF2B5EF4-FFF2-40B4-BE49-F238E27FC236}">
                <a16:creationId xmlns:a16="http://schemas.microsoft.com/office/drawing/2014/main" id="{AEB99B72-6A80-4C27-B2D7-FEDB50D1DE56}"/>
              </a:ext>
            </a:extLst>
          </p:cNvPr>
          <p:cNvGrpSpPr>
            <a:grpSpLocks/>
          </p:cNvGrpSpPr>
          <p:nvPr/>
        </p:nvGrpSpPr>
        <p:grpSpPr bwMode="auto">
          <a:xfrm>
            <a:off x="2266276" y="3664226"/>
            <a:ext cx="8153400" cy="762000"/>
            <a:chOff x="228600" y="2438400"/>
            <a:chExt cx="8153400" cy="762000"/>
          </a:xfrm>
        </p:grpSpPr>
        <p:sp>
          <p:nvSpPr>
            <p:cNvPr id="11" name="Rounded Rectangle 9">
              <a:extLst>
                <a:ext uri="{FF2B5EF4-FFF2-40B4-BE49-F238E27FC236}">
                  <a16:creationId xmlns:a16="http://schemas.microsoft.com/office/drawing/2014/main" id="{A8256A22-8F29-4928-8C14-92A406AD89CD}"/>
                </a:ext>
              </a:extLst>
            </p:cNvPr>
            <p:cNvSpPr/>
            <p:nvPr/>
          </p:nvSpPr>
          <p:spPr bwMode="auto">
            <a:xfrm>
              <a:off x="228600" y="2971800"/>
              <a:ext cx="8153400" cy="22860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3DA0C8F-E97D-4AC6-93FD-F13D94FE81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7086600" y="2438400"/>
              <a:ext cx="1295400" cy="457200"/>
            </a:xfrm>
            <a:prstGeom prst="straightConnector1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108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Configuring a Fully Specified Static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5414681"/>
          </a:xfrm>
        </p:spPr>
        <p:txBody>
          <a:bodyPr anchor="t">
            <a:normAutofit/>
          </a:bodyPr>
          <a:lstStyle/>
          <a:p>
            <a:r>
              <a:rPr lang="en-US" sz="2000" dirty="0"/>
              <a:t>Both the </a:t>
            </a:r>
            <a:r>
              <a:rPr lang="en-US" sz="2000" b="1" dirty="0"/>
              <a:t>output interface </a:t>
            </a:r>
            <a:r>
              <a:rPr lang="en-US" sz="2000" dirty="0"/>
              <a:t>and the </a:t>
            </a:r>
            <a:r>
              <a:rPr lang="en-US" sz="2000" b="1" dirty="0"/>
              <a:t>next-hop IP </a:t>
            </a:r>
            <a:r>
              <a:rPr lang="en-US" sz="2000" dirty="0"/>
              <a:t>address are specified. </a:t>
            </a:r>
          </a:p>
          <a:p>
            <a:r>
              <a:rPr lang="en-US" sz="2000" dirty="0"/>
              <a:t>It’s used when the output interface is a </a:t>
            </a:r>
            <a:r>
              <a:rPr lang="en-US" sz="2000" b="1" dirty="0"/>
              <a:t>multi-access interface </a:t>
            </a:r>
            <a:r>
              <a:rPr lang="en-US" sz="2000" dirty="0"/>
              <a:t>and it is necessary to explicitly identify the next hop else, the Router will have difficulty determining the destination MAC address.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E21128-F76F-4647-B1D9-9C46B67C6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80" y="2472989"/>
            <a:ext cx="8215116" cy="3228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F89E3B-4657-441C-85F1-7625FC8D875D}"/>
              </a:ext>
            </a:extLst>
          </p:cNvPr>
          <p:cNvSpPr txBox="1"/>
          <p:nvPr/>
        </p:nvSpPr>
        <p:spPr>
          <a:xfrm>
            <a:off x="934733" y="3447992"/>
            <a:ext cx="2661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Network 1: 100.10.10.0/24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612A1-7250-4E14-9425-4779464DAF47}"/>
              </a:ext>
            </a:extLst>
          </p:cNvPr>
          <p:cNvSpPr txBox="1"/>
          <p:nvPr/>
        </p:nvSpPr>
        <p:spPr>
          <a:xfrm>
            <a:off x="4973731" y="3962409"/>
            <a:ext cx="2775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Network 2: 192.168.10.0/24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20A83-E979-4AF4-A8AB-519E6CD2FE71}"/>
              </a:ext>
            </a:extLst>
          </p:cNvPr>
          <p:cNvSpPr txBox="1"/>
          <p:nvPr/>
        </p:nvSpPr>
        <p:spPr>
          <a:xfrm>
            <a:off x="8174131" y="5336115"/>
            <a:ext cx="2661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Network 3: 200.20.20.0/24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77AF90-9D8C-43FC-950D-FA3887110004}"/>
              </a:ext>
            </a:extLst>
          </p:cNvPr>
          <p:cNvCxnSpPr/>
          <p:nvPr/>
        </p:nvCxnSpPr>
        <p:spPr>
          <a:xfrm flipV="1">
            <a:off x="7214347" y="4249281"/>
            <a:ext cx="719418" cy="302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6CA068-D2F0-4D71-B220-B8119614D9AA}"/>
              </a:ext>
            </a:extLst>
          </p:cNvPr>
          <p:cNvCxnSpPr>
            <a:cxnSpLocks/>
          </p:cNvCxnSpPr>
          <p:nvPr/>
        </p:nvCxnSpPr>
        <p:spPr>
          <a:xfrm flipH="1">
            <a:off x="5398994" y="3144312"/>
            <a:ext cx="638735" cy="303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F9EC2E-B184-4CE1-A81E-2C7BFB301282}"/>
              </a:ext>
            </a:extLst>
          </p:cNvPr>
          <p:cNvCxnSpPr/>
          <p:nvPr/>
        </p:nvCxnSpPr>
        <p:spPr>
          <a:xfrm flipV="1">
            <a:off x="4074459" y="3447992"/>
            <a:ext cx="228600" cy="263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153D68-1FD7-4E68-8BF5-BB326F570485}"/>
              </a:ext>
            </a:extLst>
          </p:cNvPr>
          <p:cNvCxnSpPr/>
          <p:nvPr/>
        </p:nvCxnSpPr>
        <p:spPr>
          <a:xfrm>
            <a:off x="8942294" y="3200410"/>
            <a:ext cx="154641" cy="247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85DB37-0988-4DEC-AEFC-BDCEE0ED6061}"/>
              </a:ext>
            </a:extLst>
          </p:cNvPr>
          <p:cNvCxnSpPr/>
          <p:nvPr/>
        </p:nvCxnSpPr>
        <p:spPr>
          <a:xfrm flipH="1">
            <a:off x="8895229" y="4551840"/>
            <a:ext cx="201706" cy="80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89C0A1D-A900-4448-8FA7-4E0C093A66D4}"/>
              </a:ext>
            </a:extLst>
          </p:cNvPr>
          <p:cNvSpPr/>
          <p:nvPr/>
        </p:nvSpPr>
        <p:spPr>
          <a:xfrm>
            <a:off x="1484310" y="5781803"/>
            <a:ext cx="10214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Branch-2(config)#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route 200.20.20.0 255.255.255.0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fa0/0 192.168.10.12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0F53D9-937A-4A7A-8818-1EF59032C488}"/>
              </a:ext>
            </a:extLst>
          </p:cNvPr>
          <p:cNvSpPr txBox="1"/>
          <p:nvPr/>
        </p:nvSpPr>
        <p:spPr>
          <a:xfrm>
            <a:off x="9146833" y="6092656"/>
            <a:ext cx="168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Recommended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9DFC9C-1222-4B24-A994-83BE95806F19}"/>
              </a:ext>
            </a:extLst>
          </p:cNvPr>
          <p:cNvCxnSpPr/>
          <p:nvPr/>
        </p:nvCxnSpPr>
        <p:spPr>
          <a:xfrm flipH="1">
            <a:off x="4074459" y="3711532"/>
            <a:ext cx="719417" cy="20702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85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A43A-3F5F-43E8-BEE5-3410751FE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Layer:</a:t>
            </a:r>
            <a:br>
              <a:rPr lang="en-US" dirty="0"/>
            </a:br>
            <a:r>
              <a:rPr lang="en-US" dirty="0"/>
              <a:t>IPv4 Static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AB873-690E-4A75-BC33-FCED2A0B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12 | Part 4 | CSE421 – Computer Networks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4885E-7D8C-4D12-A892-1DF776D7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Configuring a Summary Static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648201"/>
            <a:ext cx="10018713" cy="1833279"/>
          </a:xfrm>
        </p:spPr>
        <p:txBody>
          <a:bodyPr anchor="t">
            <a:normAutofit/>
          </a:bodyPr>
          <a:lstStyle/>
          <a:p>
            <a:r>
              <a:rPr lang="en-US" dirty="0"/>
              <a:t>R3 has three static routes configured.</a:t>
            </a:r>
          </a:p>
          <a:p>
            <a:r>
              <a:rPr lang="en-US" dirty="0"/>
              <a:t>All three routes are forwarding traffic out the same </a:t>
            </a:r>
            <a:r>
              <a:rPr lang="en-US" b="1" dirty="0"/>
              <a:t>Serial 0/0/1 </a:t>
            </a:r>
            <a:r>
              <a:rPr lang="en-US" dirty="0"/>
              <a:t>interface.</a:t>
            </a:r>
          </a:p>
          <a:p>
            <a:r>
              <a:rPr lang="en-US" dirty="0"/>
              <a:t>Can be summarized to </a:t>
            </a:r>
            <a:r>
              <a:rPr lang="en-US" b="1" dirty="0"/>
              <a:t>172.16.0.0 / 22 (255.255.252.0)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7" name="Picture 10" descr="top01.jpg">
            <a:extLst>
              <a:ext uri="{FF2B5EF4-FFF2-40B4-BE49-F238E27FC236}">
                <a16:creationId xmlns:a16="http://schemas.microsoft.com/office/drawing/2014/main" id="{2EF01C74-70ED-4075-8977-4D15D2E6B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23" y="1066799"/>
            <a:ext cx="708660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A534F510-0E8E-47F8-8690-C198DA5401C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8455023" y="2362199"/>
            <a:ext cx="1447800" cy="1143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9" name="Group 17">
            <a:extLst>
              <a:ext uri="{FF2B5EF4-FFF2-40B4-BE49-F238E27FC236}">
                <a16:creationId xmlns:a16="http://schemas.microsoft.com/office/drawing/2014/main" id="{A093B237-F31F-4FBA-9616-A72B5DF8BCAB}"/>
              </a:ext>
            </a:extLst>
          </p:cNvPr>
          <p:cNvGrpSpPr>
            <a:grpSpLocks/>
          </p:cNvGrpSpPr>
          <p:nvPr/>
        </p:nvGrpSpPr>
        <p:grpSpPr bwMode="auto">
          <a:xfrm>
            <a:off x="7007223" y="1142999"/>
            <a:ext cx="4495800" cy="1066800"/>
            <a:chOff x="914400" y="4724400"/>
            <a:chExt cx="8001000" cy="1975184"/>
          </a:xfrm>
        </p:grpSpPr>
        <p:pic>
          <p:nvPicPr>
            <p:cNvPr id="10" name="Picture 9" descr="stat14.jpg">
              <a:extLst>
                <a:ext uri="{FF2B5EF4-FFF2-40B4-BE49-F238E27FC236}">
                  <a16:creationId xmlns:a16="http://schemas.microsoft.com/office/drawing/2014/main" id="{29BAB015-11F2-4A9C-887A-FD68E9342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4400" y="4724400"/>
              <a:ext cx="8001000" cy="197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3EABAEE-0D3E-475E-BEC8-A0945DDE6A5C}"/>
                </a:ext>
              </a:extLst>
            </p:cNvPr>
            <p:cNvSpPr/>
            <p:nvPr/>
          </p:nvSpPr>
          <p:spPr bwMode="auto">
            <a:xfrm>
              <a:off x="990600" y="5410316"/>
              <a:ext cx="5486400" cy="762129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6C3E1EFC-C023-4D82-AE5B-82171F406582}"/>
              </a:ext>
            </a:extLst>
          </p:cNvPr>
          <p:cNvSpPr/>
          <p:nvPr/>
        </p:nvSpPr>
        <p:spPr bwMode="auto">
          <a:xfrm>
            <a:off x="5864223" y="1904999"/>
            <a:ext cx="1295400" cy="457200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8BAA9B-EE53-488F-9E91-5910EF021A00}"/>
              </a:ext>
            </a:extLst>
          </p:cNvPr>
          <p:cNvSpPr/>
          <p:nvPr/>
        </p:nvSpPr>
        <p:spPr bwMode="auto">
          <a:xfrm>
            <a:off x="5788023" y="3047999"/>
            <a:ext cx="1295400" cy="457200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976331-5BAA-4BEF-A84A-77E3657D844B}"/>
              </a:ext>
            </a:extLst>
          </p:cNvPr>
          <p:cNvSpPr/>
          <p:nvPr/>
        </p:nvSpPr>
        <p:spPr bwMode="auto">
          <a:xfrm>
            <a:off x="4416423" y="4038599"/>
            <a:ext cx="1295400" cy="457200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0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Verifying Summary Static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157367"/>
            <a:ext cx="10018713" cy="1324114"/>
          </a:xfrm>
        </p:spPr>
        <p:txBody>
          <a:bodyPr anchor="t"/>
          <a:lstStyle/>
          <a:p>
            <a:r>
              <a:rPr lang="en-US" dirty="0"/>
              <a:t>Any packet with a destination IP address belonging to </a:t>
            </a:r>
            <a:r>
              <a:rPr lang="en-US" b="1" dirty="0"/>
              <a:t>the 172.16.1.0/24, 172.16.2.0/24, or 172.16.3.0/24 </a:t>
            </a:r>
            <a:r>
              <a:rPr lang="en-US" dirty="0"/>
              <a:t>network matches this summarized route.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7" descr="stat14.jpg">
            <a:extLst>
              <a:ext uri="{FF2B5EF4-FFF2-40B4-BE49-F238E27FC236}">
                <a16:creationId xmlns:a16="http://schemas.microsoft.com/office/drawing/2014/main" id="{BC9B0181-7223-4A7C-8170-846F01055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359" y="991767"/>
            <a:ext cx="8686800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2">
            <a:extLst>
              <a:ext uri="{FF2B5EF4-FFF2-40B4-BE49-F238E27FC236}">
                <a16:creationId xmlns:a16="http://schemas.microsoft.com/office/drawing/2014/main" id="{3B70F06E-5BDA-450D-A9BF-DC3413E4BBC6}"/>
              </a:ext>
            </a:extLst>
          </p:cNvPr>
          <p:cNvGrpSpPr>
            <a:grpSpLocks/>
          </p:cNvGrpSpPr>
          <p:nvPr/>
        </p:nvGrpSpPr>
        <p:grpSpPr bwMode="auto">
          <a:xfrm>
            <a:off x="2131359" y="1296567"/>
            <a:ext cx="8686800" cy="3589338"/>
            <a:chOff x="228600" y="1600200"/>
            <a:chExt cx="8686800" cy="35898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972F93-5888-4BD9-9DB0-40D416A2EA79}"/>
                </a:ext>
              </a:extLst>
            </p:cNvPr>
            <p:cNvSpPr txBox="1"/>
            <p:nvPr/>
          </p:nvSpPr>
          <p:spPr>
            <a:xfrm>
              <a:off x="6705600" y="1600200"/>
              <a:ext cx="1600200" cy="457265"/>
            </a:xfrm>
            <a:prstGeom prst="rect">
              <a:avLst/>
            </a:prstGeom>
            <a:solidFill>
              <a:srgbClr val="800000"/>
            </a:solidFill>
            <a:ln w="25400">
              <a:solidFill>
                <a:srgbClr val="FF0000"/>
              </a:solidFill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BEFORE</a:t>
              </a:r>
            </a:p>
          </p:txBody>
        </p:sp>
        <p:pic>
          <p:nvPicPr>
            <p:cNvPr id="8" name="Picture 9" descr="stat23.jpg">
              <a:extLst>
                <a:ext uri="{FF2B5EF4-FFF2-40B4-BE49-F238E27FC236}">
                  <a16:creationId xmlns:a16="http://schemas.microsoft.com/office/drawing/2014/main" id="{E3AD75A1-7799-4147-B18B-F260EE69D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3505200"/>
              <a:ext cx="8686800" cy="1684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1E8B45-51FC-4A30-84FF-C77C930E145A}"/>
                </a:ext>
              </a:extLst>
            </p:cNvPr>
            <p:cNvSpPr txBox="1"/>
            <p:nvPr/>
          </p:nvSpPr>
          <p:spPr>
            <a:xfrm>
              <a:off x="6781800" y="3734101"/>
              <a:ext cx="1600200" cy="457265"/>
            </a:xfrm>
            <a:prstGeom prst="rect">
              <a:avLst/>
            </a:prstGeom>
            <a:solidFill>
              <a:srgbClr val="800000"/>
            </a:solidFill>
            <a:ln w="25400">
              <a:solidFill>
                <a:srgbClr val="FF0000"/>
              </a:solidFill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AFTER</a:t>
              </a:r>
            </a:p>
          </p:txBody>
        </p:sp>
      </p:grpSp>
      <p:pic>
        <p:nvPicPr>
          <p:cNvPr id="10" name="Picture 9" descr="stat22.jpg">
            <a:extLst>
              <a:ext uri="{FF2B5EF4-FFF2-40B4-BE49-F238E27FC236}">
                <a16:creationId xmlns:a16="http://schemas.microsoft.com/office/drawing/2014/main" id="{FC4C651E-06B4-4883-90C2-99FA71A58F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359" y="2376067"/>
            <a:ext cx="8686800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3">
            <a:extLst>
              <a:ext uri="{FF2B5EF4-FFF2-40B4-BE49-F238E27FC236}">
                <a16:creationId xmlns:a16="http://schemas.microsoft.com/office/drawing/2014/main" id="{0CC0EDDA-0EC0-40D5-8A1A-1C6BEF27A714}"/>
              </a:ext>
            </a:extLst>
          </p:cNvPr>
          <p:cNvSpPr/>
          <p:nvPr/>
        </p:nvSpPr>
        <p:spPr bwMode="auto">
          <a:xfrm>
            <a:off x="2207559" y="4039767"/>
            <a:ext cx="5943600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103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Learning About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7C9079-574E-4F93-AF5A-59B962172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16" y="1499346"/>
            <a:ext cx="7757100" cy="359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47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Configuring Default Static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5414681"/>
          </a:xfrm>
        </p:spPr>
        <p:txBody>
          <a:bodyPr anchor="t"/>
          <a:lstStyle/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**Note: A static route usually always points towards the specific network, while default static route points towards outside the network where a border router is connected to the internet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12" name="Picture 5" descr="stat24.jpg">
            <a:extLst>
              <a:ext uri="{FF2B5EF4-FFF2-40B4-BE49-F238E27FC236}">
                <a16:creationId xmlns:a16="http://schemas.microsoft.com/office/drawing/2014/main" id="{1EC0653E-2B4F-4B5A-90F8-79571C9B9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76" y="1096380"/>
            <a:ext cx="88392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0">
            <a:extLst>
              <a:ext uri="{FF2B5EF4-FFF2-40B4-BE49-F238E27FC236}">
                <a16:creationId xmlns:a16="http://schemas.microsoft.com/office/drawing/2014/main" id="{2C45E221-CA5A-4A67-A82C-9BF63C932C07}"/>
              </a:ext>
            </a:extLst>
          </p:cNvPr>
          <p:cNvGrpSpPr>
            <a:grpSpLocks/>
          </p:cNvGrpSpPr>
          <p:nvPr/>
        </p:nvGrpSpPr>
        <p:grpSpPr bwMode="auto">
          <a:xfrm>
            <a:off x="3637876" y="1477380"/>
            <a:ext cx="7162800" cy="1797050"/>
            <a:chOff x="1600200" y="1600200"/>
            <a:chExt cx="7162800" cy="179645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082D28-35E4-49E7-916B-576AF4BB6DC7}"/>
                </a:ext>
              </a:extLst>
            </p:cNvPr>
            <p:cNvSpPr txBox="1"/>
            <p:nvPr/>
          </p:nvSpPr>
          <p:spPr>
            <a:xfrm>
              <a:off x="1600200" y="1600200"/>
              <a:ext cx="7162800" cy="399917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rgbClr val="00B0F0"/>
              </a:solidFill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charset="0"/>
                  <a:cs typeface="Courier New" charset="0"/>
                </a:rPr>
                <a:t>ip route 10.100.1.0 255.255.255.0 192.168.1.2</a:t>
              </a:r>
            </a:p>
          </p:txBody>
        </p:sp>
        <p:sp>
          <p:nvSpPr>
            <p:cNvPr id="15" name="Right Arrow 7">
              <a:extLst>
                <a:ext uri="{FF2B5EF4-FFF2-40B4-BE49-F238E27FC236}">
                  <a16:creationId xmlns:a16="http://schemas.microsoft.com/office/drawing/2014/main" id="{CB885C65-A3B0-4B2C-A235-7D05B0C24453}"/>
                </a:ext>
              </a:extLst>
            </p:cNvPr>
            <p:cNvSpPr/>
            <p:nvPr/>
          </p:nvSpPr>
          <p:spPr bwMode="auto">
            <a:xfrm rot="2252163">
              <a:off x="4756150" y="3015780"/>
              <a:ext cx="3024188" cy="380874"/>
            </a:xfrm>
            <a:prstGeom prst="rightArrow">
              <a:avLst/>
            </a:prstGeom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id="{54252555-9885-40AE-91BC-7E8BE44211EF}"/>
              </a:ext>
            </a:extLst>
          </p:cNvPr>
          <p:cNvGrpSpPr>
            <a:grpSpLocks/>
          </p:cNvGrpSpPr>
          <p:nvPr/>
        </p:nvGrpSpPr>
        <p:grpSpPr bwMode="auto">
          <a:xfrm>
            <a:off x="2342476" y="3714168"/>
            <a:ext cx="5715000" cy="1363662"/>
            <a:chOff x="304800" y="3836926"/>
            <a:chExt cx="5715000" cy="13637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DEE60D-A15D-4C8D-9E0C-F3DB4B4CA8F3}"/>
                </a:ext>
              </a:extLst>
            </p:cNvPr>
            <p:cNvSpPr txBox="1"/>
            <p:nvPr/>
          </p:nvSpPr>
          <p:spPr>
            <a:xfrm>
              <a:off x="304800" y="4800624"/>
              <a:ext cx="5715000" cy="400086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rgbClr val="00B0F0"/>
              </a:solidFill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FF00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charset="0"/>
                  <a:cs typeface="Courier New" charset="0"/>
                </a:rPr>
                <a:t>ip route 0.0.0.0 0.0.0.0 192.168.1.1</a:t>
              </a:r>
            </a:p>
          </p:txBody>
        </p:sp>
        <p:sp>
          <p:nvSpPr>
            <p:cNvPr id="18" name="Right Arrow 9">
              <a:extLst>
                <a:ext uri="{FF2B5EF4-FFF2-40B4-BE49-F238E27FC236}">
                  <a16:creationId xmlns:a16="http://schemas.microsoft.com/office/drawing/2014/main" id="{8897E4A3-6A80-4E96-BD9F-FAB702041C75}"/>
                </a:ext>
              </a:extLst>
            </p:cNvPr>
            <p:cNvSpPr/>
            <p:nvPr/>
          </p:nvSpPr>
          <p:spPr bwMode="auto">
            <a:xfrm rot="12887824">
              <a:off x="1379538" y="3836926"/>
              <a:ext cx="2189162" cy="381034"/>
            </a:xfrm>
            <a:prstGeom prst="rightArrow">
              <a:avLst/>
            </a:prstGeom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54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Verifying Default Static Route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17" descr="stat25.jpg">
            <a:extLst>
              <a:ext uri="{FF2B5EF4-FFF2-40B4-BE49-F238E27FC236}">
                <a16:creationId xmlns:a16="http://schemas.microsoft.com/office/drawing/2014/main" id="{5F3706DF-19D9-4089-AAE3-B1B7A2143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67" y="2093912"/>
            <a:ext cx="8763000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426BCE51-25C4-48EA-94E0-F38671777557}"/>
              </a:ext>
            </a:extLst>
          </p:cNvPr>
          <p:cNvSpPr/>
          <p:nvPr/>
        </p:nvSpPr>
        <p:spPr bwMode="auto">
          <a:xfrm>
            <a:off x="2181367" y="3313112"/>
            <a:ext cx="6781800" cy="304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0D7A4854-E0E3-4967-82BD-4B19357D7776}"/>
              </a:ext>
            </a:extLst>
          </p:cNvPr>
          <p:cNvSpPr/>
          <p:nvPr/>
        </p:nvSpPr>
        <p:spPr bwMode="auto">
          <a:xfrm>
            <a:off x="2181367" y="4379912"/>
            <a:ext cx="4419600" cy="304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2223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Configuring a Floating Static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110" y="4666134"/>
            <a:ext cx="11102454" cy="1973502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Branch(config)#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route 209.165.200.224 255.255.255.240 S0/0/0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Branch(config)#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route 209.165.200.224 255.255.255.240 S0/0/1 5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*In other words, the AD has to be </a:t>
            </a:r>
            <a:r>
              <a:rPr lang="en-US" sz="1600" b="1" dirty="0">
                <a:cs typeface="Courier New" panose="02070309020205020404" pitchFamily="49" charset="0"/>
              </a:rPr>
              <a:t>more than </a:t>
            </a:r>
            <a:r>
              <a:rPr lang="en-US" sz="1600" dirty="0">
                <a:cs typeface="Courier New" panose="02070309020205020404" pitchFamily="49" charset="0"/>
              </a:rPr>
              <a:t>the AD of </a:t>
            </a:r>
            <a:r>
              <a:rPr lang="en-US" sz="1600" dirty="0" err="1">
                <a:cs typeface="Courier New" panose="02070309020205020404" pitchFamily="49" charset="0"/>
              </a:rPr>
              <a:t>sthe</a:t>
            </a:r>
            <a:r>
              <a:rPr lang="en-US" sz="1600" dirty="0">
                <a:cs typeface="Courier New" panose="02070309020205020404" pitchFamily="49" charset="0"/>
              </a:rPr>
              <a:t> primary route.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** A primary route may be set to have other AD values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**There can be </a:t>
            </a:r>
            <a:r>
              <a:rPr lang="en-US" sz="1600" b="1" dirty="0">
                <a:cs typeface="Courier New" panose="02070309020205020404" pitchFamily="49" charset="0"/>
              </a:rPr>
              <a:t>more than one </a:t>
            </a:r>
            <a:r>
              <a:rPr lang="en-US" sz="1600" dirty="0">
                <a:cs typeface="Courier New" panose="02070309020205020404" pitchFamily="49" charset="0"/>
              </a:rPr>
              <a:t>back up route, or, </a:t>
            </a:r>
            <a:r>
              <a:rPr lang="en-US" sz="1600" b="1" dirty="0">
                <a:cs typeface="Courier New" panose="02070309020205020404" pitchFamily="49" charset="0"/>
              </a:rPr>
              <a:t>a back up </a:t>
            </a:r>
            <a:r>
              <a:rPr lang="en-US" sz="1600" dirty="0">
                <a:cs typeface="Courier New" panose="02070309020205020404" pitchFamily="49" charset="0"/>
              </a:rPr>
              <a:t>of the back up route.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6" name="Picture 5" descr="Routing and Switching Essentials - Mozilla Firefox">
            <a:extLst>
              <a:ext uri="{FF2B5EF4-FFF2-40B4-BE49-F238E27FC236}">
                <a16:creationId xmlns:a16="http://schemas.microsoft.com/office/drawing/2014/main" id="{811949FC-40B7-4958-8514-3D2A631DD7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3366" y="1018310"/>
            <a:ext cx="4800600" cy="36478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457D39-B2B6-4CE0-BBBD-205EB52E02BC}"/>
              </a:ext>
            </a:extLst>
          </p:cNvPr>
          <p:cNvSpPr/>
          <p:nvPr/>
        </p:nvSpPr>
        <p:spPr>
          <a:xfrm>
            <a:off x="10911385" y="5149954"/>
            <a:ext cx="297977" cy="300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347A7-4753-4E6C-941D-95850C54B6D4}"/>
              </a:ext>
            </a:extLst>
          </p:cNvPr>
          <p:cNvSpPr txBox="1"/>
          <p:nvPr/>
        </p:nvSpPr>
        <p:spPr>
          <a:xfrm>
            <a:off x="10824111" y="541608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 &gt; 1</a:t>
            </a:r>
          </a:p>
        </p:txBody>
      </p:sp>
    </p:spTree>
    <p:extLst>
      <p:ext uri="{BB962C8B-B14F-4D97-AF65-F5344CB8AC3E}">
        <p14:creationId xmlns:p14="http://schemas.microsoft.com/office/powerpoint/2010/main" val="634958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Configuring Floating Default Static Route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635FE-9234-4167-87FE-5A91275AB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52" y="1163781"/>
            <a:ext cx="7103027" cy="493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61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Automatically Installed Host Routes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80C907-E3C3-4845-9B9D-BA7729544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529" y="990950"/>
            <a:ext cx="7552274" cy="580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53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Configure IPv4 Static Host Routes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F0819C-8685-4750-B4AA-C44F99F31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787" y="1641577"/>
            <a:ext cx="880375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58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Commands to Verify Static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5414681"/>
          </a:xfrm>
        </p:spPr>
        <p:txBody>
          <a:bodyPr anchor="t"/>
          <a:lstStyle/>
          <a:p>
            <a:r>
              <a:rPr lang="en-US" dirty="0"/>
              <a:t>Along with </a:t>
            </a:r>
            <a:r>
              <a:rPr lang="en-US" b="1" dirty="0"/>
              <a:t>ping</a:t>
            </a:r>
            <a:r>
              <a:rPr lang="en-US" dirty="0"/>
              <a:t> and </a:t>
            </a:r>
            <a:r>
              <a:rPr lang="en-US" b="1" dirty="0"/>
              <a:t>traceroute</a:t>
            </a:r>
            <a:r>
              <a:rPr lang="en-US" dirty="0"/>
              <a:t>, useful commands to verify static routes include: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route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route static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route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9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Example Network for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5414681"/>
          </a:xfrm>
        </p:spPr>
        <p:txBody>
          <a:bodyPr anchor="t"/>
          <a:lstStyle/>
          <a:p>
            <a:r>
              <a:rPr lang="en-US" dirty="0"/>
              <a:t>Try to configure the following on Cisco Packet Tracer</a:t>
            </a:r>
          </a:p>
          <a:p>
            <a:pPr lvl="1"/>
            <a:r>
              <a:rPr lang="en-US" dirty="0"/>
              <a:t>**Use the power of Google to search and find how to configure if you get stuck.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ABD6C7-899B-40B7-A377-E8F33F63A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469" y="2136207"/>
            <a:ext cx="9715500" cy="3209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BC0212-B64A-40A2-946D-9C6B02C7E291}"/>
              </a:ext>
            </a:extLst>
          </p:cNvPr>
          <p:cNvSpPr txBox="1"/>
          <p:nvPr/>
        </p:nvSpPr>
        <p:spPr>
          <a:xfrm>
            <a:off x="1835524" y="431267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1.1.2.0/24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11031-A69C-4CB3-88C0-40786D51B4D1}"/>
              </a:ext>
            </a:extLst>
          </p:cNvPr>
          <p:cNvSpPr txBox="1"/>
          <p:nvPr/>
        </p:nvSpPr>
        <p:spPr>
          <a:xfrm>
            <a:off x="3399866" y="273712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1.1.3.0/24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7CA07-EB70-4F67-A0AF-A06543229C3D}"/>
              </a:ext>
            </a:extLst>
          </p:cNvPr>
          <p:cNvSpPr txBox="1"/>
          <p:nvPr/>
        </p:nvSpPr>
        <p:spPr>
          <a:xfrm>
            <a:off x="10223561" y="431267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1.1.4.0/24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53E03-0E61-40BD-A8CB-AC05546EA412}"/>
              </a:ext>
            </a:extLst>
          </p:cNvPr>
          <p:cNvSpPr txBox="1"/>
          <p:nvPr/>
        </p:nvSpPr>
        <p:spPr>
          <a:xfrm>
            <a:off x="4499847" y="3244091"/>
            <a:ext cx="101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 - 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51BD7-4E43-48E6-B213-9809793F5AF6}"/>
              </a:ext>
            </a:extLst>
          </p:cNvPr>
          <p:cNvSpPr txBox="1"/>
          <p:nvPr/>
        </p:nvSpPr>
        <p:spPr>
          <a:xfrm>
            <a:off x="6042593" y="4855495"/>
            <a:ext cx="97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 - 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5A2BD-E2AA-4D99-9D76-A52E3B2EC964}"/>
              </a:ext>
            </a:extLst>
          </p:cNvPr>
          <p:cNvSpPr txBox="1"/>
          <p:nvPr/>
        </p:nvSpPr>
        <p:spPr>
          <a:xfrm>
            <a:off x="7283347" y="3177318"/>
            <a:ext cx="101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 - 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BA2A60-3A03-4E61-8D40-0B4ECE4111DF}"/>
              </a:ext>
            </a:extLst>
          </p:cNvPr>
          <p:cNvSpPr txBox="1"/>
          <p:nvPr/>
        </p:nvSpPr>
        <p:spPr>
          <a:xfrm>
            <a:off x="4348240" y="344981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2.2.1.0/30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A99E94-4D69-481E-8B4E-441A99AEDD0E}"/>
              </a:ext>
            </a:extLst>
          </p:cNvPr>
          <p:cNvSpPr txBox="1"/>
          <p:nvPr/>
        </p:nvSpPr>
        <p:spPr>
          <a:xfrm>
            <a:off x="5998187" y="502671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2.2.2.0/30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58AE3-5A28-4B7D-9DE8-B5BF9E4202E2}"/>
              </a:ext>
            </a:extLst>
          </p:cNvPr>
          <p:cNvSpPr txBox="1"/>
          <p:nvPr/>
        </p:nvSpPr>
        <p:spPr>
          <a:xfrm>
            <a:off x="7736420" y="337183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2.2.3.0/30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6253D6-E1B6-4615-8B6F-5D4BFB9E06B1}"/>
              </a:ext>
            </a:extLst>
          </p:cNvPr>
          <p:cNvSpPr txBox="1"/>
          <p:nvPr/>
        </p:nvSpPr>
        <p:spPr>
          <a:xfrm>
            <a:off x="4159656" y="426783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S0/1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1A2C56-7EFB-4C51-8F77-B1310752DCD1}"/>
              </a:ext>
            </a:extLst>
          </p:cNvPr>
          <p:cNvSpPr txBox="1"/>
          <p:nvPr/>
        </p:nvSpPr>
        <p:spPr>
          <a:xfrm>
            <a:off x="5564841" y="255245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S0/0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ABD5F-6335-4A75-8130-5B5F55FCDA0A}"/>
              </a:ext>
            </a:extLst>
          </p:cNvPr>
          <p:cNvSpPr txBox="1"/>
          <p:nvPr/>
        </p:nvSpPr>
        <p:spPr>
          <a:xfrm>
            <a:off x="6773743" y="258610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S0/1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66C1DA-9526-442F-9F42-4B27CE63DC5F}"/>
              </a:ext>
            </a:extLst>
          </p:cNvPr>
          <p:cNvSpPr txBox="1"/>
          <p:nvPr/>
        </p:nvSpPr>
        <p:spPr>
          <a:xfrm>
            <a:off x="7792967" y="471033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S0/0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2258A-1308-4CF8-B188-0AE595A68FE4}"/>
              </a:ext>
            </a:extLst>
          </p:cNvPr>
          <p:cNvSpPr txBox="1"/>
          <p:nvPr/>
        </p:nvSpPr>
        <p:spPr>
          <a:xfrm>
            <a:off x="8401169" y="411257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S0/1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AA23B1-A08B-492D-9A32-B0550CA7113E}"/>
              </a:ext>
            </a:extLst>
          </p:cNvPr>
          <p:cNvSpPr txBox="1"/>
          <p:nvPr/>
        </p:nvSpPr>
        <p:spPr>
          <a:xfrm>
            <a:off x="4740948" y="489499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S0/0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48B55-FF30-4C33-9BAF-F1AACF284F0F}"/>
              </a:ext>
            </a:extLst>
          </p:cNvPr>
          <p:cNvSpPr txBox="1"/>
          <p:nvPr/>
        </p:nvSpPr>
        <p:spPr>
          <a:xfrm>
            <a:off x="5950962" y="273712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B9FCE5-1DF5-406A-A410-3B5B48F85EB7}"/>
              </a:ext>
            </a:extLst>
          </p:cNvPr>
          <p:cNvSpPr txBox="1"/>
          <p:nvPr/>
        </p:nvSpPr>
        <p:spPr>
          <a:xfrm>
            <a:off x="7961164" y="41784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ECB051-FC86-456B-A752-818D02E4055A}"/>
              </a:ext>
            </a:extLst>
          </p:cNvPr>
          <p:cNvSpPr txBox="1"/>
          <p:nvPr/>
        </p:nvSpPr>
        <p:spPr>
          <a:xfrm>
            <a:off x="5635226" y="206630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F0/1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6887C-694E-43FB-AC6E-E8624D9AEEA2}"/>
              </a:ext>
            </a:extLst>
          </p:cNvPr>
          <p:cNvSpPr txBox="1"/>
          <p:nvPr/>
        </p:nvSpPr>
        <p:spPr>
          <a:xfrm>
            <a:off x="6800516" y="202009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S0/2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806AE3-0B2E-4648-942E-19FC13F42340}"/>
              </a:ext>
            </a:extLst>
          </p:cNvPr>
          <p:cNvSpPr txBox="1"/>
          <p:nvPr/>
        </p:nvSpPr>
        <p:spPr>
          <a:xfrm>
            <a:off x="3655544" y="480698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F0/1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6C086-5235-4C5A-AE07-8B8A92264D11}"/>
              </a:ext>
            </a:extLst>
          </p:cNvPr>
          <p:cNvSpPr txBox="1"/>
          <p:nvPr/>
        </p:nvSpPr>
        <p:spPr>
          <a:xfrm>
            <a:off x="8890923" y="472935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F0/0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1F077-8EBC-4499-B21E-D4B51FB4C20C}"/>
              </a:ext>
            </a:extLst>
          </p:cNvPr>
          <p:cNvSpPr txBox="1"/>
          <p:nvPr/>
        </p:nvSpPr>
        <p:spPr>
          <a:xfrm>
            <a:off x="4960137" y="45478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2A3FA-F6B4-4876-AF49-6C4E0F8EEB1E}"/>
              </a:ext>
            </a:extLst>
          </p:cNvPr>
          <p:cNvSpPr txBox="1"/>
          <p:nvPr/>
        </p:nvSpPr>
        <p:spPr>
          <a:xfrm>
            <a:off x="6622136" y="275477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9FA274-8A0A-4E65-A742-9C4D657FBD74}"/>
              </a:ext>
            </a:extLst>
          </p:cNvPr>
          <p:cNvSpPr txBox="1"/>
          <p:nvPr/>
        </p:nvSpPr>
        <p:spPr>
          <a:xfrm>
            <a:off x="4559728" y="409802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F43A2D-A3E1-4DDB-A457-D1A8F750CA8E}"/>
              </a:ext>
            </a:extLst>
          </p:cNvPr>
          <p:cNvSpPr txBox="1"/>
          <p:nvPr/>
        </p:nvSpPr>
        <p:spPr>
          <a:xfrm>
            <a:off x="7779063" y="443765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209963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2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8" grpId="0"/>
      <p:bldP spid="29" grpId="0"/>
      <p:bldP spid="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3807940"/>
          </a:xfrm>
        </p:spPr>
        <p:txBody>
          <a:bodyPr>
            <a:normAutofit/>
          </a:bodyPr>
          <a:lstStyle/>
          <a:p>
            <a:r>
              <a:rPr lang="en-US" sz="7200" dirty="0"/>
              <a:t>The 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0C55-7AB9-4E53-B9EE-4AB12A0B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0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Learning About Remote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5414681"/>
          </a:xfrm>
        </p:spPr>
        <p:txBody>
          <a:bodyPr anchor="t"/>
          <a:lstStyle/>
          <a:p>
            <a:r>
              <a:rPr lang="en-US" dirty="0"/>
              <a:t>A router can learn about remote networks in one of two ways:</a:t>
            </a:r>
          </a:p>
          <a:p>
            <a:pPr lvl="1"/>
            <a:r>
              <a:rPr lang="en-US" b="1" dirty="0"/>
              <a:t>Manually -</a:t>
            </a:r>
            <a:r>
              <a:rPr lang="en-US" dirty="0"/>
              <a:t> Remote networks are manually entered into the route table using static routes.</a:t>
            </a:r>
          </a:p>
          <a:p>
            <a:pPr lvl="1"/>
            <a:r>
              <a:rPr lang="en-US" b="1" dirty="0"/>
              <a:t>Dynamically -</a:t>
            </a:r>
            <a:r>
              <a:rPr lang="en-US" dirty="0"/>
              <a:t> Remote routes are automatically learned using a dynamic routing protocol.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4" descr="Routing and Switching Essentials - Mozilla Firefox">
            <a:extLst>
              <a:ext uri="{FF2B5EF4-FFF2-40B4-BE49-F238E27FC236}">
                <a16:creationId xmlns:a16="http://schemas.microsoft.com/office/drawing/2014/main" id="{596D3A08-A31E-46AD-A782-CF46D5A1EC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8249" y="3009649"/>
            <a:ext cx="7850833" cy="349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1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Standard Static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5414681"/>
          </a:xfrm>
        </p:spPr>
        <p:txBody>
          <a:bodyPr anchor="t">
            <a:normAutofit/>
          </a:bodyPr>
          <a:lstStyle/>
          <a:p>
            <a:r>
              <a:rPr lang="en-US" sz="2000" dirty="0"/>
              <a:t>Creating connections to specific </a:t>
            </a:r>
            <a:r>
              <a:rPr lang="en-US" sz="2000" b="1" dirty="0"/>
              <a:t>remote</a:t>
            </a:r>
            <a:r>
              <a:rPr lang="en-US" sz="2000" dirty="0"/>
              <a:t> networks.</a:t>
            </a:r>
          </a:p>
          <a:p>
            <a:r>
              <a:rPr lang="en-US" sz="2000" dirty="0"/>
              <a:t>All static routes </a:t>
            </a:r>
            <a:r>
              <a:rPr lang="en-US" sz="2000" b="1" dirty="0"/>
              <a:t>have a cost of “0” </a:t>
            </a:r>
            <a:r>
              <a:rPr lang="en-US" sz="2000" dirty="0"/>
              <a:t>because we manually configure all routes. There’s no need for the router to calculate/decide anything</a:t>
            </a:r>
          </a:p>
          <a:p>
            <a:r>
              <a:rPr lang="en-US" sz="2000" dirty="0"/>
              <a:t>Has a default </a:t>
            </a:r>
            <a:r>
              <a:rPr lang="en-US" sz="2000" b="1" dirty="0"/>
              <a:t>Administrative Distance (AD) </a:t>
            </a:r>
            <a:r>
              <a:rPr lang="en-US" sz="2000" dirty="0"/>
              <a:t>of </a:t>
            </a:r>
            <a:r>
              <a:rPr lang="en-US" sz="2000" b="1" dirty="0"/>
              <a:t>“1”</a:t>
            </a:r>
          </a:p>
          <a:p>
            <a:pPr lvl="1"/>
            <a:r>
              <a:rPr lang="en-US" sz="1800" b="1" dirty="0"/>
              <a:t>Administrative Distance </a:t>
            </a:r>
            <a:r>
              <a:rPr lang="en-US" sz="1800" dirty="0"/>
              <a:t>is the measure of trustworthiness of a link</a:t>
            </a:r>
          </a:p>
          <a:p>
            <a:pPr lvl="2"/>
            <a:r>
              <a:rPr lang="en-US" sz="1600" b="1" dirty="0"/>
              <a:t>Lower</a:t>
            </a:r>
            <a:r>
              <a:rPr lang="en-US" sz="1600" dirty="0"/>
              <a:t> is better</a:t>
            </a:r>
          </a:p>
          <a:p>
            <a:pPr lvl="2"/>
            <a:r>
              <a:rPr lang="en-US" sz="1600" dirty="0"/>
              <a:t>Used by the </a:t>
            </a:r>
            <a:r>
              <a:rPr lang="en-US" sz="1600" b="1" dirty="0"/>
              <a:t>Floating Static Route </a:t>
            </a:r>
            <a:r>
              <a:rPr lang="en-US" sz="1600" dirty="0"/>
              <a:t>and </a:t>
            </a:r>
            <a:r>
              <a:rPr lang="en-US" sz="1600" b="1" dirty="0"/>
              <a:t>Dynamic Routing Protocols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F4F614-D325-4A75-B065-8F92F56AF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720" y="4654405"/>
            <a:ext cx="6002081" cy="76327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E9D072-2A05-4618-BCDA-687AA872A2A0}"/>
              </a:ext>
            </a:extLst>
          </p:cNvPr>
          <p:cNvCxnSpPr/>
          <p:nvPr/>
        </p:nvCxnSpPr>
        <p:spPr>
          <a:xfrm flipH="1">
            <a:off x="5304916" y="4143472"/>
            <a:ext cx="649154" cy="732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C8EBCC-B69E-4DE3-93F5-85E564194A85}"/>
              </a:ext>
            </a:extLst>
          </p:cNvPr>
          <p:cNvSpPr txBox="1"/>
          <p:nvPr/>
        </p:nvSpPr>
        <p:spPr>
          <a:xfrm>
            <a:off x="5629493" y="377414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Configuring this router</a:t>
            </a:r>
          </a:p>
        </p:txBody>
      </p:sp>
    </p:spTree>
    <p:extLst>
      <p:ext uri="{BB962C8B-B14F-4D97-AF65-F5344CB8AC3E}">
        <p14:creationId xmlns:p14="http://schemas.microsoft.com/office/powerpoint/2010/main" val="317544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Default Static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5414681"/>
          </a:xfrm>
        </p:spPr>
        <p:txBody>
          <a:bodyPr anchor="t"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default path </a:t>
            </a:r>
            <a:r>
              <a:rPr lang="en-US" sz="2000" dirty="0"/>
              <a:t>for all IP packets that the router </a:t>
            </a:r>
            <a:r>
              <a:rPr lang="en-US" sz="2000" b="1" dirty="0"/>
              <a:t>does not have a learned </a:t>
            </a:r>
            <a:r>
              <a:rPr lang="en-US" sz="2000" dirty="0"/>
              <a:t>or static route to send them</a:t>
            </a:r>
          </a:p>
          <a:p>
            <a:r>
              <a:rPr lang="en-US" sz="2000" dirty="0"/>
              <a:t>Uses a special network address as destination: </a:t>
            </a:r>
            <a:r>
              <a:rPr lang="en-US" sz="2000" b="1" dirty="0"/>
              <a:t>0.0.0.0/0</a:t>
            </a:r>
          </a:p>
          <a:p>
            <a:pPr lvl="1"/>
            <a:r>
              <a:rPr lang="en-US" sz="1800" dirty="0"/>
              <a:t>Has a subnet mask of 0. Meaning, it will check zero bits and hence it will match all IPs!</a:t>
            </a:r>
          </a:p>
          <a:p>
            <a:r>
              <a:rPr lang="en-US" sz="2200" dirty="0"/>
              <a:t>Conventionally, always points towards the border/ISP Router.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9" name="Picture 5" descr="stat24.jpg">
            <a:extLst>
              <a:ext uri="{FF2B5EF4-FFF2-40B4-BE49-F238E27FC236}">
                <a16:creationId xmlns:a16="http://schemas.microsoft.com/office/drawing/2014/main" id="{2D1D0827-3719-46BA-A9F3-0CC6E2D26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40" y="3366168"/>
            <a:ext cx="6545215" cy="322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10F23250-89E5-4F08-93D0-DB260102D95B}"/>
              </a:ext>
            </a:extLst>
          </p:cNvPr>
          <p:cNvSpPr/>
          <p:nvPr/>
        </p:nvSpPr>
        <p:spPr bwMode="auto">
          <a:xfrm rot="12615136">
            <a:off x="5798166" y="5788982"/>
            <a:ext cx="1515690" cy="333392"/>
          </a:xfrm>
          <a:prstGeom prst="rightArrow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464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Floating Static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5414681"/>
          </a:xfrm>
        </p:spPr>
        <p:txBody>
          <a:bodyPr anchor="t">
            <a:normAutofit/>
          </a:bodyPr>
          <a:lstStyle/>
          <a:p>
            <a:r>
              <a:rPr lang="en-US" sz="2000" dirty="0"/>
              <a:t>Create a </a:t>
            </a:r>
            <a:r>
              <a:rPr lang="en-US" sz="2000" b="1" dirty="0"/>
              <a:t>backup route </a:t>
            </a:r>
            <a:r>
              <a:rPr lang="en-US" sz="2000" dirty="0"/>
              <a:t>in case a primary route link fails</a:t>
            </a:r>
          </a:p>
          <a:p>
            <a:r>
              <a:rPr lang="en-US" sz="2000" dirty="0"/>
              <a:t>Uses </a:t>
            </a:r>
            <a:r>
              <a:rPr lang="en-US" sz="2000" b="1" dirty="0"/>
              <a:t>Administrative Distance </a:t>
            </a:r>
            <a:r>
              <a:rPr lang="en-US" sz="2000" dirty="0"/>
              <a:t>(AD)</a:t>
            </a:r>
          </a:p>
          <a:p>
            <a:pPr lvl="1"/>
            <a:r>
              <a:rPr lang="en-US" sz="1600" dirty="0"/>
              <a:t>The primary path has the default AD of 1 (but, may be configured to have a higher value)</a:t>
            </a:r>
          </a:p>
          <a:p>
            <a:pPr lvl="1"/>
            <a:r>
              <a:rPr lang="en-US" sz="1600" dirty="0"/>
              <a:t>The value of AD of back up path is greater than the AD of primary path/route.</a:t>
            </a:r>
          </a:p>
          <a:p>
            <a:pPr lvl="1"/>
            <a:r>
              <a:rPr lang="en-US" sz="1600" dirty="0"/>
              <a:t>Since the AD of primary path is lower, it means that primary path is more trustworthy and hence ignore the back up path unless the primary path is down.</a:t>
            </a:r>
          </a:p>
          <a:p>
            <a:r>
              <a:rPr lang="en-US" sz="2000" dirty="0"/>
              <a:t>The static route “floats” and is not used</a:t>
            </a:r>
            <a:br>
              <a:rPr lang="en-US" sz="2000" dirty="0"/>
            </a:br>
            <a:r>
              <a:rPr lang="en-US" sz="2000" dirty="0"/>
              <a:t>when the route with the better</a:t>
            </a:r>
            <a:br>
              <a:rPr lang="en-US" sz="2000" dirty="0"/>
            </a:br>
            <a:r>
              <a:rPr lang="en-US" sz="2000" dirty="0"/>
              <a:t>administrative distance is active. </a:t>
            </a:r>
          </a:p>
          <a:p>
            <a:r>
              <a:rPr lang="en-US" sz="2000" dirty="0"/>
              <a:t>If the preferred route is lost the floating</a:t>
            </a:r>
            <a:br>
              <a:rPr lang="en-US" sz="2000" dirty="0"/>
            </a:br>
            <a:r>
              <a:rPr lang="en-US" sz="2000" dirty="0"/>
              <a:t>static route can take 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9" name="Picture 8" descr="Routing and Switching Essentials - Mozilla Firefox">
            <a:extLst>
              <a:ext uri="{FF2B5EF4-FFF2-40B4-BE49-F238E27FC236}">
                <a16:creationId xmlns:a16="http://schemas.microsoft.com/office/drawing/2014/main" id="{0C35EB3E-E9D7-4445-8011-DDD8E35BDE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8446" y="3009926"/>
            <a:ext cx="4844955" cy="368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0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A43A-3F5F-43E8-BEE5-3410751FE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Layer:</a:t>
            </a:r>
            <a:br>
              <a:rPr lang="en-US" dirty="0"/>
            </a:br>
            <a:r>
              <a:rPr lang="en-US" dirty="0"/>
              <a:t>IPv4 Static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AB873-690E-4A75-BC33-FCED2A0B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12 | </a:t>
            </a:r>
            <a:r>
              <a:rPr lang="en-US"/>
              <a:t>Part 2 </a:t>
            </a:r>
            <a:r>
              <a:rPr lang="en-US" dirty="0"/>
              <a:t>| CSE421 – Computer Networks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4885E-7D8C-4D12-A892-1DF776D7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Summary Static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5414681"/>
          </a:xfrm>
        </p:spPr>
        <p:txBody>
          <a:bodyPr anchor="t">
            <a:normAutofit/>
          </a:bodyPr>
          <a:lstStyle/>
          <a:p>
            <a:r>
              <a:rPr lang="en-US" sz="2000" dirty="0"/>
              <a:t>A summary route is a single route that can be used to represent multiple routes. </a:t>
            </a:r>
          </a:p>
          <a:p>
            <a:pPr lvl="1"/>
            <a:r>
              <a:rPr lang="en-US" sz="1600" dirty="0"/>
              <a:t>Generally a set of contiguous networks.</a:t>
            </a:r>
          </a:p>
          <a:p>
            <a:pPr lvl="1"/>
            <a:r>
              <a:rPr lang="en-US" sz="1600" dirty="0"/>
              <a:t>Have the same exit interface or next-hop IP address.</a:t>
            </a:r>
          </a:p>
          <a:p>
            <a:pPr lvl="1"/>
            <a:r>
              <a:rPr lang="en-US" sz="1600" dirty="0"/>
              <a:t>Creates smaller routing tables</a:t>
            </a:r>
          </a:p>
          <a:p>
            <a:pPr lvl="1"/>
            <a:r>
              <a:rPr lang="en-US" sz="1600" dirty="0"/>
              <a:t>More efficient routing table lookup process.</a:t>
            </a:r>
          </a:p>
          <a:p>
            <a:pPr lvl="1"/>
            <a:r>
              <a:rPr lang="en-US" sz="1800" dirty="0"/>
              <a:t>Reduce the number of routes advertise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9" name="Picture 8" descr="Routing and Switching Essentials - Mozilla Firefox">
            <a:extLst>
              <a:ext uri="{FF2B5EF4-FFF2-40B4-BE49-F238E27FC236}">
                <a16:creationId xmlns:a16="http://schemas.microsoft.com/office/drawing/2014/main" id="{78CFBC69-56AF-47C8-827B-34647C8611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262215"/>
            <a:ext cx="5652654" cy="40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22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5659</TotalTime>
  <Words>1526</Words>
  <Application>Microsoft Office PowerPoint</Application>
  <PresentationFormat>Widescreen</PresentationFormat>
  <Paragraphs>233</Paragraphs>
  <Slides>38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Corbel</vt:lpstr>
      <vt:lpstr>Courier New</vt:lpstr>
      <vt:lpstr>Parallax</vt:lpstr>
      <vt:lpstr>Bitmap Image</vt:lpstr>
      <vt:lpstr>Network Layer: IPv4 Static Routing</vt:lpstr>
      <vt:lpstr>Objectives</vt:lpstr>
      <vt:lpstr>Learning About Networks</vt:lpstr>
      <vt:lpstr>Learning About Remote Networks</vt:lpstr>
      <vt:lpstr>Standard Static Routing</vt:lpstr>
      <vt:lpstr>Default Static Routing</vt:lpstr>
      <vt:lpstr>Floating Static Routing</vt:lpstr>
      <vt:lpstr>Network Layer: IPv4 Static Routing</vt:lpstr>
      <vt:lpstr>Summary Static Routing</vt:lpstr>
      <vt:lpstr>Route Summarization</vt:lpstr>
      <vt:lpstr>Route Summarization</vt:lpstr>
      <vt:lpstr>Route Summarization Another Example</vt:lpstr>
      <vt:lpstr>Problem of Summary Static Routing</vt:lpstr>
      <vt:lpstr>Next Hop Options</vt:lpstr>
      <vt:lpstr>Network Layer: IPv4 Static Routing</vt:lpstr>
      <vt:lpstr>Configuration</vt:lpstr>
      <vt:lpstr>Static Route Command</vt:lpstr>
      <vt:lpstr>Static Route Configuration</vt:lpstr>
      <vt:lpstr>Adding a Static Route using Next Hop IP</vt:lpstr>
      <vt:lpstr>After adding the static route…</vt:lpstr>
      <vt:lpstr>Example of Static Route using Exit Interface</vt:lpstr>
      <vt:lpstr>Static Route : The line explained</vt:lpstr>
      <vt:lpstr>Configuring R2 and R3</vt:lpstr>
      <vt:lpstr>Verifying Next Hop Static Routes</vt:lpstr>
      <vt:lpstr>The Disadvantage of using Next Hop IP</vt:lpstr>
      <vt:lpstr>Configuring a Fully Specified Static Route</vt:lpstr>
      <vt:lpstr>Network Layer: IPv4 Static Routing</vt:lpstr>
      <vt:lpstr>Configuring a Summary Static Route</vt:lpstr>
      <vt:lpstr>Verifying Summary Static Route</vt:lpstr>
      <vt:lpstr>Configuring Default Static Route</vt:lpstr>
      <vt:lpstr>Verifying Default Static Route</vt:lpstr>
      <vt:lpstr>Configuring a Floating Static Route</vt:lpstr>
      <vt:lpstr>Configuring Floating Default Static Route</vt:lpstr>
      <vt:lpstr>Automatically Installed Host Routes</vt:lpstr>
      <vt:lpstr>Configure IPv4 Static Host Routes</vt:lpstr>
      <vt:lpstr>Commands to Verify Static Routes</vt:lpstr>
      <vt:lpstr>Example Network for routing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Models &amp; Protocol Architectures</dc:title>
  <dc:creator>Arif Shakil</dc:creator>
  <cp:lastModifiedBy>Arif Shakil</cp:lastModifiedBy>
  <cp:revision>276</cp:revision>
  <dcterms:created xsi:type="dcterms:W3CDTF">2020-06-17T13:03:26Z</dcterms:created>
  <dcterms:modified xsi:type="dcterms:W3CDTF">2020-08-01T20:06:39Z</dcterms:modified>
</cp:coreProperties>
</file>