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47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85" r:id="rId25"/>
    <p:sldId id="387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3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6" autoAdjust="0"/>
    <p:restoredTop sz="90485" autoAdjust="0"/>
  </p:normalViewPr>
  <p:slideViewPr>
    <p:cSldViewPr snapToGrid="0">
      <p:cViewPr varScale="1">
        <p:scale>
          <a:sx n="67" d="100"/>
          <a:sy n="67" d="100"/>
        </p:scale>
        <p:origin x="9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DAE472-837D-4DF7-8C04-4BDDB21CA99B}" type="slidenum">
              <a:rPr lang="zh-CN" altLang="en-US" sz="1200">
                <a:latin typeface="Times New Roman" pitchFamily="18" charset="0"/>
              </a:rPr>
              <a:pPr algn="r"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369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9065A-556B-4699-8EF2-C5A142D133E7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451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B9F8C-A0A2-4A22-9B14-F76A733EE8E4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7065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F11E2C-4171-49AF-9D7E-103EAF1EBB56}" type="slidenum">
              <a:rPr lang="zh-CN" altLang="en-US" sz="1200">
                <a:latin typeface="Times New Roman" pitchFamily="18" charset="0"/>
              </a:rPr>
              <a:pPr algn="r"/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809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5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692275" lvl="3" indent="-381000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Inefficient: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Updates consume bandwidth and router CPU resources.</a:t>
            </a:r>
          </a:p>
          <a:p>
            <a:pPr marL="1692275" lvl="3" indent="-381000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updates are </a:t>
            </a:r>
            <a:r>
              <a:rPr lang="en-US" dirty="0" smtClean="0">
                <a:solidFill>
                  <a:srgbClr val="FF0000"/>
                </a:solidFill>
              </a:rPr>
              <a:t>always sent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even there have been no changes for weeks or months.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E8DDC-0841-456A-9C1D-00868063EF55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2386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 eaLnBrk="1" hangingPunct="1">
              <a:buFont typeface="Tahoma" charset="0"/>
              <a:buNone/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about network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10.3.0.0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 the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Serial 0/0/0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interface with a metric of 1.</a:t>
            </a:r>
          </a:p>
          <a:p>
            <a:pPr lvl="1" eaLnBrk="1" hangingPunct="1">
              <a:buFont typeface="Tahoma" charset="0"/>
              <a:buNone/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about network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10.2.0.0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 the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Serial 0/0/1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interface with a metric of 1.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9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about network 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10.4.0.0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out the 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S0/0/0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interface with a metric of 1.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about network 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10.3.0.0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 the 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Fa0/0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interface with a metric of 1. 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472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A33185-A8CD-4BB4-8756-BB169153F735}" type="slidenum">
              <a:rPr lang="en-US" altLang="zh-TW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TW" b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4896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0FD071-FE82-4C94-9BF5-85E091A11B6E}" type="slidenum">
              <a:rPr lang="zh-CN" altLang="en-US" sz="1200">
                <a:latin typeface="Times New Roman" pitchFamily="18" charset="0"/>
              </a:rPr>
              <a:pPr algn="r"/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043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8F0BA-2852-4491-A098-9359A463DEE2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598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8AD-37D4-4BC5-AB5A-79A6D46B4D41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613C-DA9E-47CB-8D8B-2D6C38650F8D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6A1-86A2-4DF1-B932-968FDDBC46AF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41C-4406-41FF-B677-89FAF8A81FA6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F72-B053-4394-9A29-F293402040A3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7C04-4E39-4A4A-A2EB-289547464365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29B2-CDD3-4C8F-A677-69DC247E81BD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5067-ED02-4257-82D5-5D834F77C934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C8E4-6EAF-49B6-9533-113E0EC212F8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D144-030F-40D0-9205-6FF449AD295B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A527-D9DC-44DD-BBFC-B7AC1AFDC1B6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4AFF-6A00-4FBC-95A7-E4048AEFC13B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8217-61B1-4284-8493-1A5068F42F03}" type="datetime1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728B-1081-4840-98BB-C0EF45E421C9}" type="datetime1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965A-C94B-4421-9B18-213E5294FEB1}" type="datetime1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B7D-3F27-48FD-98CF-A896ECF307CC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EB3-5FEF-4D5B-A8BE-23CE748D91D6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DD9401-7CF0-4D97-9092-1881D60A112A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13 </a:t>
            </a:r>
            <a:r>
              <a:rPr lang="en-US" dirty="0"/>
              <a:t>| </a:t>
            </a:r>
            <a:r>
              <a:rPr lang="en-US" dirty="0" smtClean="0"/>
              <a:t>Part 1| CSE421 </a:t>
            </a:r>
            <a:r>
              <a:rPr lang="en-US" dirty="0"/>
              <a:t>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28400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 smtClean="0"/>
              <a:t>Network Layer</a:t>
            </a:r>
            <a:br>
              <a:rPr lang="en-US" dirty="0" smtClean="0"/>
            </a:br>
            <a:r>
              <a:rPr lang="en-US" sz="3200" dirty="0" smtClean="0"/>
              <a:t>Routing Algorithm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b="1" i="1" dirty="0" smtClean="0"/>
              <a:t>Distance Vector Routing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23"/>
    </mc:Choice>
    <mc:Fallback xmlns="">
      <p:transition spd="slow" advTm="171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3695701" y="1406525"/>
            <a:ext cx="4600575" cy="2651125"/>
            <a:chOff x="3162" y="1071"/>
            <a:chExt cx="2250" cy="1409"/>
          </a:xfrm>
        </p:grpSpPr>
        <p:sp>
          <p:nvSpPr>
            <p:cNvPr id="184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37719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81" name="Group 44"/>
            <p:cNvGrpSpPr>
              <a:grpSpLocks/>
            </p:cNvGrpSpPr>
            <p:nvPr/>
          </p:nvGrpSpPr>
          <p:grpSpPr bwMode="auto">
            <a:xfrm>
              <a:off x="3318" y="1748"/>
              <a:ext cx="156" cy="213"/>
              <a:chOff x="2979" y="2429"/>
              <a:chExt cx="158" cy="213"/>
            </a:xfrm>
          </p:grpSpPr>
          <p:sp>
            <p:nvSpPr>
              <p:cNvPr id="185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8" name="Text Box 46"/>
              <p:cNvSpPr txBox="1">
                <a:spLocks noChangeArrowheads="1"/>
              </p:cNvSpPr>
              <p:nvPr/>
            </p:nvSpPr>
            <p:spPr bwMode="auto">
              <a:xfrm>
                <a:off x="2979" y="2429"/>
                <a:ext cx="15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u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8482" name="Group 47"/>
            <p:cNvGrpSpPr>
              <a:grpSpLocks/>
            </p:cNvGrpSpPr>
            <p:nvPr/>
          </p:nvGrpSpPr>
          <p:grpSpPr bwMode="auto">
            <a:xfrm>
              <a:off x="4490" y="2132"/>
              <a:ext cx="151" cy="213"/>
              <a:chOff x="2982" y="2429"/>
              <a:chExt cx="153" cy="213"/>
            </a:xfrm>
          </p:grpSpPr>
          <p:sp>
            <p:nvSpPr>
              <p:cNvPr id="185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6" name="Text Box 49"/>
              <p:cNvSpPr txBox="1">
                <a:spLocks noChangeArrowheads="1"/>
              </p:cNvSpPr>
              <p:nvPr/>
            </p:nvSpPr>
            <p:spPr bwMode="auto">
              <a:xfrm>
                <a:off x="2982" y="2429"/>
                <a:ext cx="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y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8483" name="Group 50"/>
            <p:cNvGrpSpPr>
              <a:grpSpLocks/>
            </p:cNvGrpSpPr>
            <p:nvPr/>
          </p:nvGrpSpPr>
          <p:grpSpPr bwMode="auto">
            <a:xfrm>
              <a:off x="3793" y="2099"/>
              <a:ext cx="158" cy="245"/>
              <a:chOff x="2978" y="2399"/>
              <a:chExt cx="159" cy="245"/>
            </a:xfrm>
          </p:grpSpPr>
          <p:sp>
            <p:nvSpPr>
              <p:cNvPr id="185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Text Box 52"/>
              <p:cNvSpPr txBox="1">
                <a:spLocks noChangeArrowheads="1"/>
              </p:cNvSpPr>
              <p:nvPr/>
            </p:nvSpPr>
            <p:spPr bwMode="auto">
              <a:xfrm>
                <a:off x="2978" y="2399"/>
                <a:ext cx="159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18484" name="Group 53"/>
            <p:cNvGrpSpPr>
              <a:grpSpLocks/>
            </p:cNvGrpSpPr>
            <p:nvPr/>
          </p:nvGrpSpPr>
          <p:grpSpPr bwMode="auto">
            <a:xfrm>
              <a:off x="4470" y="1442"/>
              <a:ext cx="180" cy="213"/>
              <a:chOff x="2967" y="2429"/>
              <a:chExt cx="182" cy="213"/>
            </a:xfrm>
          </p:grpSpPr>
          <p:sp>
            <p:nvSpPr>
              <p:cNvPr id="185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2" name="Text Box 55"/>
              <p:cNvSpPr txBox="1">
                <a:spLocks noChangeArrowheads="1"/>
              </p:cNvSpPr>
              <p:nvPr/>
            </p:nvSpPr>
            <p:spPr bwMode="auto">
              <a:xfrm>
                <a:off x="2967" y="2429"/>
                <a:ext cx="18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w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8485" name="Group 56"/>
            <p:cNvGrpSpPr>
              <a:grpSpLocks/>
            </p:cNvGrpSpPr>
            <p:nvPr/>
          </p:nvGrpSpPr>
          <p:grpSpPr bwMode="auto">
            <a:xfrm>
              <a:off x="3801" y="1442"/>
              <a:ext cx="149" cy="213"/>
              <a:chOff x="2982" y="2429"/>
              <a:chExt cx="151" cy="213"/>
            </a:xfrm>
          </p:grpSpPr>
          <p:sp>
            <p:nvSpPr>
              <p:cNvPr id="184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Text Box 58"/>
              <p:cNvSpPr txBox="1">
                <a:spLocks noChangeArrowheads="1"/>
              </p:cNvSpPr>
              <p:nvPr/>
            </p:nvSpPr>
            <p:spPr bwMode="auto">
              <a:xfrm>
                <a:off x="2982" y="2429"/>
                <a:ext cx="15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v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8486" name="Group 59"/>
            <p:cNvGrpSpPr>
              <a:grpSpLocks/>
            </p:cNvGrpSpPr>
            <p:nvPr/>
          </p:nvGrpSpPr>
          <p:grpSpPr bwMode="auto">
            <a:xfrm>
              <a:off x="5061" y="1760"/>
              <a:ext cx="157" cy="245"/>
              <a:chOff x="2977" y="2399"/>
              <a:chExt cx="158" cy="245"/>
            </a:xfrm>
          </p:grpSpPr>
          <p:sp>
            <p:nvSpPr>
              <p:cNvPr id="184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Text Box 61"/>
              <p:cNvSpPr txBox="1">
                <a:spLocks noChangeArrowheads="1"/>
              </p:cNvSpPr>
              <p:nvPr/>
            </p:nvSpPr>
            <p:spPr bwMode="auto">
              <a:xfrm>
                <a:off x="2977" y="2399"/>
                <a:ext cx="158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z</a:t>
                </a:r>
              </a:p>
            </p:txBody>
          </p:sp>
        </p:grpSp>
        <p:sp>
          <p:nvSpPr>
            <p:cNvPr id="18487" name="Text Box 62"/>
            <p:cNvSpPr txBox="1">
              <a:spLocks noChangeArrowheads="1"/>
            </p:cNvSpPr>
            <p:nvPr/>
          </p:nvSpPr>
          <p:spPr bwMode="auto">
            <a:xfrm>
              <a:off x="3517" y="1571"/>
              <a:ext cx="14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88" name="Text Box 63"/>
            <p:cNvSpPr txBox="1">
              <a:spLocks noChangeArrowheads="1"/>
            </p:cNvSpPr>
            <p:nvPr/>
          </p:nvSpPr>
          <p:spPr bwMode="auto">
            <a:xfrm>
              <a:off x="3865" y="1790"/>
              <a:ext cx="14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89" name="Text Box 64"/>
            <p:cNvSpPr txBox="1">
              <a:spLocks noChangeArrowheads="1"/>
            </p:cNvSpPr>
            <p:nvPr/>
          </p:nvSpPr>
          <p:spPr bwMode="auto">
            <a:xfrm>
              <a:off x="3433" y="2003"/>
              <a:ext cx="14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90" name="Text Box 65"/>
            <p:cNvSpPr txBox="1">
              <a:spLocks noChangeArrowheads="1"/>
            </p:cNvSpPr>
            <p:nvPr/>
          </p:nvSpPr>
          <p:spPr bwMode="auto">
            <a:xfrm>
              <a:off x="4252" y="1883"/>
              <a:ext cx="14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91" name="Text Box 66"/>
            <p:cNvSpPr txBox="1">
              <a:spLocks noChangeArrowheads="1"/>
            </p:cNvSpPr>
            <p:nvPr/>
          </p:nvSpPr>
          <p:spPr bwMode="auto">
            <a:xfrm>
              <a:off x="4189" y="2237"/>
              <a:ext cx="14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92" name="Text Box 67"/>
            <p:cNvSpPr txBox="1">
              <a:spLocks noChangeArrowheads="1"/>
            </p:cNvSpPr>
            <p:nvPr/>
          </p:nvSpPr>
          <p:spPr bwMode="auto">
            <a:xfrm>
              <a:off x="4549" y="1808"/>
              <a:ext cx="14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93" name="Text Box 68"/>
            <p:cNvSpPr txBox="1">
              <a:spLocks noChangeArrowheads="1"/>
            </p:cNvSpPr>
            <p:nvPr/>
          </p:nvSpPr>
          <p:spPr bwMode="auto">
            <a:xfrm>
              <a:off x="4906" y="2072"/>
              <a:ext cx="14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94" name="Text Box 69"/>
            <p:cNvSpPr txBox="1">
              <a:spLocks noChangeArrowheads="1"/>
            </p:cNvSpPr>
            <p:nvPr/>
          </p:nvSpPr>
          <p:spPr bwMode="auto">
            <a:xfrm>
              <a:off x="4881" y="1535"/>
              <a:ext cx="1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95" name="Text Box 70"/>
            <p:cNvSpPr txBox="1">
              <a:spLocks noChangeArrowheads="1"/>
            </p:cNvSpPr>
            <p:nvPr/>
          </p:nvSpPr>
          <p:spPr bwMode="auto">
            <a:xfrm>
              <a:off x="4147" y="1385"/>
              <a:ext cx="14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96" name="Text Box 71"/>
            <p:cNvSpPr txBox="1">
              <a:spLocks noChangeArrowheads="1"/>
            </p:cNvSpPr>
            <p:nvPr/>
          </p:nvSpPr>
          <p:spPr bwMode="auto">
            <a:xfrm>
              <a:off x="3795" y="1118"/>
              <a:ext cx="1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437" name="Text Box 72"/>
          <p:cNvSpPr txBox="1">
            <a:spLocks noChangeArrowheads="1"/>
          </p:cNvSpPr>
          <p:nvPr/>
        </p:nvSpPr>
        <p:spPr bwMode="auto">
          <a:xfrm>
            <a:off x="2273300" y="4006851"/>
            <a:ext cx="78549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latin typeface="Arial" charset="0"/>
                <a:ea typeface="宋体" pitchFamily="2" charset="-122"/>
              </a:rPr>
              <a:t>Graph: G = (N,E)</a:t>
            </a:r>
          </a:p>
          <a:p>
            <a:pPr eaLnBrk="1" hangingPunct="1"/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 eaLnBrk="1" hangingPunct="1"/>
            <a:r>
              <a:rPr lang="en-US" altLang="zh-CN" sz="2000" dirty="0">
                <a:latin typeface="Arial" charset="0"/>
                <a:ea typeface="宋体" pitchFamily="2" charset="-122"/>
              </a:rPr>
              <a:t>N = set of routers = { u, v, w, x, y, z }</a:t>
            </a:r>
          </a:p>
          <a:p>
            <a:pPr eaLnBrk="1" hangingPunct="1"/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 eaLnBrk="1" hangingPunct="1"/>
            <a:r>
              <a:rPr lang="en-US" altLang="zh-CN" sz="2000" dirty="0">
                <a:latin typeface="Arial" charset="0"/>
                <a:ea typeface="宋体" pitchFamily="2" charset="-122"/>
              </a:rPr>
              <a:t>E = set of links ={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u,v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u,x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</a:t>
            </a:r>
            <a:r>
              <a:rPr lang="en-US" altLang="zh-CN" sz="2000" dirty="0" smtClean="0">
                <a:latin typeface="Arial" charset="0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Arial" charset="0"/>
                <a:ea typeface="宋体" pitchFamily="2" charset="-122"/>
              </a:rPr>
              <a:t>u,w</a:t>
            </a:r>
            <a:r>
              <a:rPr lang="en-US" altLang="zh-CN" sz="2000" dirty="0" smtClean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v,x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v,w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x,w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x,y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w,y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w,z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), (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y,z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) }</a:t>
            </a:r>
          </a:p>
          <a:p>
            <a:pPr eaLnBrk="1" hangingPunct="1"/>
            <a:endParaRPr lang="en-US" altLang="zh-CN" sz="2000" dirty="0">
              <a:latin typeface="Arial" charset="0"/>
              <a:ea typeface="宋体" pitchFamily="2" charset="-122"/>
            </a:endParaRPr>
          </a:p>
        </p:txBody>
      </p:sp>
      <p:sp>
        <p:nvSpPr>
          <p:cNvPr id="18438" name="Rectangle 73"/>
          <p:cNvSpPr>
            <a:spLocks noGrp="1" noChangeArrowheads="1"/>
          </p:cNvSpPr>
          <p:nvPr>
            <p:ph type="title" idx="4294967295"/>
          </p:nvPr>
        </p:nvSpPr>
        <p:spPr>
          <a:xfrm>
            <a:off x="1728858" y="490200"/>
            <a:ext cx="10018713" cy="6492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ea typeface="宋体" pitchFamily="2" charset="-122"/>
              </a:rPr>
              <a:t>Graph abstraction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32"/>
    </mc:Choice>
    <mc:Fallback xmlns="">
      <p:transition spd="slow" advTm="4923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667" y="102396"/>
            <a:ext cx="10018713" cy="118348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itchFamily="2" charset="-122"/>
              </a:rPr>
              <a:t>Graph abstraction: costs</a:t>
            </a:r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21514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20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25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30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35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40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45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37719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55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2158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u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556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21579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y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557" name="Group 51"/>
            <p:cNvGrpSpPr>
              <a:grpSpLocks/>
            </p:cNvGrpSpPr>
            <p:nvPr/>
          </p:nvGrpSpPr>
          <p:grpSpPr bwMode="auto">
            <a:xfrm>
              <a:off x="3774" y="2099"/>
              <a:ext cx="204" cy="291"/>
              <a:chOff x="2955" y="2399"/>
              <a:chExt cx="205" cy="291"/>
            </a:xfrm>
          </p:grpSpPr>
          <p:sp>
            <p:nvSpPr>
              <p:cNvPr id="21577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Text Box 53"/>
              <p:cNvSpPr txBox="1">
                <a:spLocks noChangeArrowheads="1"/>
              </p:cNvSpPr>
              <p:nvPr/>
            </p:nvSpPr>
            <p:spPr bwMode="auto">
              <a:xfrm>
                <a:off x="2955" y="2399"/>
                <a:ext cx="2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21558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1575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w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559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1573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4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v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1560" name="Group 60"/>
            <p:cNvGrpSpPr>
              <a:grpSpLocks/>
            </p:cNvGrpSpPr>
            <p:nvPr/>
          </p:nvGrpSpPr>
          <p:grpSpPr bwMode="auto">
            <a:xfrm>
              <a:off x="5028" y="1760"/>
              <a:ext cx="202" cy="291"/>
              <a:chOff x="2954" y="2399"/>
              <a:chExt cx="204" cy="291"/>
            </a:xfrm>
          </p:grpSpPr>
          <p:sp>
            <p:nvSpPr>
              <p:cNvPr id="21571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Text Box 62"/>
              <p:cNvSpPr txBox="1">
                <a:spLocks noChangeArrowheads="1"/>
              </p:cNvSpPr>
              <p:nvPr/>
            </p:nvSpPr>
            <p:spPr bwMode="auto">
              <a:xfrm>
                <a:off x="2954" y="2399"/>
                <a:ext cx="2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z</a:t>
                </a:r>
              </a:p>
            </p:txBody>
          </p:sp>
        </p:grpSp>
        <p:sp>
          <p:nvSpPr>
            <p:cNvPr id="21561" name="Text Box 63"/>
            <p:cNvSpPr txBox="1">
              <a:spLocks noChangeArrowheads="1"/>
            </p:cNvSpPr>
            <p:nvPr/>
          </p:nvSpPr>
          <p:spPr bwMode="auto">
            <a:xfrm>
              <a:off x="3495" y="1571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2" name="Text Box 64"/>
            <p:cNvSpPr txBox="1">
              <a:spLocks noChangeArrowheads="1"/>
            </p:cNvSpPr>
            <p:nvPr/>
          </p:nvSpPr>
          <p:spPr bwMode="auto">
            <a:xfrm>
              <a:off x="3843" y="1790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3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4" name="Text Box 66"/>
            <p:cNvSpPr txBox="1">
              <a:spLocks noChangeArrowheads="1"/>
            </p:cNvSpPr>
            <p:nvPr/>
          </p:nvSpPr>
          <p:spPr bwMode="auto">
            <a:xfrm>
              <a:off x="4232" y="1883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5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6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7" name="Text Box 69"/>
            <p:cNvSpPr txBox="1">
              <a:spLocks noChangeArrowheads="1"/>
            </p:cNvSpPr>
            <p:nvPr/>
          </p:nvSpPr>
          <p:spPr bwMode="auto">
            <a:xfrm>
              <a:off x="4884" y="2072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8" name="Text Box 70"/>
            <p:cNvSpPr txBox="1">
              <a:spLocks noChangeArrowheads="1"/>
            </p:cNvSpPr>
            <p:nvPr/>
          </p:nvSpPr>
          <p:spPr bwMode="auto">
            <a:xfrm>
              <a:off x="4860" y="1535"/>
              <a:ext cx="1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69" name="Text Box 71"/>
            <p:cNvSpPr txBox="1">
              <a:spLocks noChangeArrowheads="1"/>
            </p:cNvSpPr>
            <p:nvPr/>
          </p:nvSpPr>
          <p:spPr bwMode="auto">
            <a:xfrm>
              <a:off x="4127" y="1385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70" name="Text Box 72"/>
            <p:cNvSpPr txBox="1">
              <a:spLocks noChangeArrowheads="1"/>
            </p:cNvSpPr>
            <p:nvPr/>
          </p:nvSpPr>
          <p:spPr bwMode="auto">
            <a:xfrm>
              <a:off x="3774" y="1118"/>
              <a:ext cx="1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1510" name="Text Box 73"/>
          <p:cNvSpPr txBox="1">
            <a:spLocks noChangeArrowheads="1"/>
          </p:cNvSpPr>
          <p:nvPr/>
        </p:nvSpPr>
        <p:spPr bwMode="auto">
          <a:xfrm>
            <a:off x="6272840" y="1626407"/>
            <a:ext cx="44815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pitchFamily="2" charset="-122"/>
              </a:rPr>
              <a:t>c(</a:t>
            </a:r>
            <a:r>
              <a:rPr lang="en-US" altLang="zh-CN" sz="2800" dirty="0" err="1">
                <a:ea typeface="宋体" pitchFamily="2" charset="-122"/>
              </a:rPr>
              <a:t>x,x</a:t>
            </a:r>
            <a:r>
              <a:rPr lang="en-US" altLang="zh-CN" sz="2800" dirty="0">
                <a:ea typeface="宋体" pitchFamily="2" charset="-122"/>
              </a:rPr>
              <a:t>’) = cost of link (</a:t>
            </a:r>
            <a:r>
              <a:rPr lang="en-US" altLang="zh-CN" sz="2800" dirty="0" err="1">
                <a:ea typeface="宋体" pitchFamily="2" charset="-122"/>
              </a:rPr>
              <a:t>x,x</a:t>
            </a:r>
            <a:r>
              <a:rPr lang="en-US" altLang="zh-CN" sz="2800" dirty="0">
                <a:ea typeface="宋体" pitchFamily="2" charset="-122"/>
              </a:rPr>
              <a:t>’)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   - e.g., c(</a:t>
            </a:r>
            <a:r>
              <a:rPr lang="en-US" altLang="zh-CN" sz="2800" dirty="0" err="1">
                <a:ea typeface="宋体" pitchFamily="2" charset="-122"/>
              </a:rPr>
              <a:t>w,z</a:t>
            </a:r>
            <a:r>
              <a:rPr lang="en-US" altLang="zh-CN" sz="2800" dirty="0">
                <a:ea typeface="宋体" pitchFamily="2" charset="-122"/>
              </a:rPr>
              <a:t>) = 5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buFontTx/>
              <a:buChar char="•"/>
            </a:pP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90120" name="Text Box 75"/>
          <p:cNvSpPr txBox="1">
            <a:spLocks noChangeArrowheads="1"/>
          </p:cNvSpPr>
          <p:nvPr/>
        </p:nvSpPr>
        <p:spPr bwMode="auto">
          <a:xfrm>
            <a:off x="1930401" y="4194176"/>
            <a:ext cx="8234363" cy="4616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Question: What’s the least-cost path between u and z ?</a:t>
            </a:r>
          </a:p>
        </p:txBody>
      </p:sp>
      <p:sp>
        <p:nvSpPr>
          <p:cNvPr id="90121" name="Text Box 76"/>
          <p:cNvSpPr txBox="1">
            <a:spLocks noChangeArrowheads="1"/>
          </p:cNvSpPr>
          <p:nvPr/>
        </p:nvSpPr>
        <p:spPr bwMode="auto">
          <a:xfrm>
            <a:off x="2005014" y="5278439"/>
            <a:ext cx="7114833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Routing algorithm: algorithm that finds least-cost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43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nimBg="1"/>
      <p:bldP spid="90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Distance Vector Algorithm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89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61"/>
    </mc:Choice>
    <mc:Fallback xmlns="">
      <p:transition spd="slow" advTm="3136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9340" y="1"/>
            <a:ext cx="10018713" cy="1752599"/>
          </a:xfrm>
        </p:spPr>
        <p:txBody>
          <a:bodyPr/>
          <a:lstStyle/>
          <a:p>
            <a:pPr algn="l"/>
            <a:r>
              <a:rPr lang="en-US" altLang="zh-CN" sz="3600" b="1" dirty="0">
                <a:ea typeface="宋体" pitchFamily="2" charset="-122"/>
              </a:rPr>
              <a:t>Distance Vector Algorithm</a:t>
            </a:r>
            <a:r>
              <a:rPr lang="en-US" altLang="zh-CN" sz="3200" dirty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259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26014" y="1752600"/>
            <a:ext cx="8148638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Distributed:</a:t>
            </a:r>
            <a:endParaRPr lang="en-US" altLang="zh-CN" sz="3200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each node receives info from one or more of its directly connected neighbors</a:t>
            </a:r>
          </a:p>
          <a:p>
            <a:r>
              <a:rPr lang="en-US" altLang="zh-CN" dirty="0" smtClean="0">
                <a:ea typeface="宋体" pitchFamily="2" charset="-122"/>
              </a:rPr>
              <a:t>Performs a calculations</a:t>
            </a:r>
          </a:p>
          <a:p>
            <a:r>
              <a:rPr lang="en-US" altLang="zh-CN" dirty="0" smtClean="0">
                <a:ea typeface="宋体" pitchFamily="2" charset="-122"/>
              </a:rPr>
              <a:t>Distributes the results back to its neighbors</a:t>
            </a:r>
          </a:p>
          <a:p>
            <a:pPr>
              <a:buFont typeface="ZapfDingbats" pitchFamily="82" charset="2"/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Iterative</a:t>
            </a:r>
          </a:p>
          <a:p>
            <a:r>
              <a:rPr lang="en-US" altLang="zh-CN" dirty="0" smtClean="0">
                <a:ea typeface="宋体" pitchFamily="2" charset="-122"/>
              </a:rPr>
              <a:t>Process continues until no more info to exchange</a:t>
            </a:r>
          </a:p>
          <a:p>
            <a:pPr>
              <a:buFont typeface="ZapfDingbats" pitchFamily="82" charset="2"/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Asynchronous: </a:t>
            </a:r>
          </a:p>
          <a:p>
            <a:r>
              <a:rPr lang="en-US" altLang="zh-CN" dirty="0" smtClean="0">
                <a:ea typeface="宋体" pitchFamily="2" charset="-122"/>
              </a:rPr>
              <a:t>All nodes operate independently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1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79"/>
    </mc:Choice>
    <mc:Fallback xmlns="">
      <p:transition spd="slow" advTm="87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5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5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5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5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5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1" y="1559057"/>
            <a:ext cx="4523843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1494485"/>
            <a:ext cx="41529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85951" y="666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kern="0" dirty="0">
                <a:latin typeface="+mj-lt"/>
                <a:ea typeface="宋体" pitchFamily="2" charset="-122"/>
                <a:cs typeface="+mj-cs"/>
              </a:rPr>
              <a:t>Distance Vector Algorithm</a:t>
            </a:r>
            <a:r>
              <a:rPr lang="en-US" altLang="zh-CN" sz="3200" kern="0" dirty="0">
                <a:latin typeface="+mj-lt"/>
                <a:ea typeface="宋体" pitchFamily="2" charset="-122"/>
                <a:cs typeface="+mj-cs"/>
              </a:rPr>
              <a:t> </a:t>
            </a:r>
            <a:endParaRPr lang="en-US" altLang="zh-CN" sz="4000" kern="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00"/>
    </mc:Choice>
    <mc:Fallback xmlns="">
      <p:transition spd="slow" advTm="782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392" y="251086"/>
            <a:ext cx="10018713" cy="1412824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itchFamily="2" charset="-122"/>
              </a:rPr>
              <a:t>Distance Vector Algorithm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663910"/>
            <a:ext cx="82105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3200" u="sng" dirty="0">
                <a:solidFill>
                  <a:srgbClr val="FF0000"/>
                </a:solidFill>
                <a:ea typeface="宋体" pitchFamily="2" charset="-122"/>
              </a:rPr>
              <a:t>Bellman-Ford Equation Algorithm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3200" dirty="0"/>
              <a:t>computes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shortest paths </a:t>
            </a:r>
            <a:r>
              <a:rPr lang="en-US" sz="3200" dirty="0"/>
              <a:t>from a single source vertex to all of the other vertices in a </a:t>
            </a:r>
            <a:r>
              <a:rPr lang="en-US" sz="3200" dirty="0">
                <a:solidFill>
                  <a:srgbClr val="0070C0"/>
                </a:solidFill>
              </a:rPr>
              <a:t>weighted digraph.</a:t>
            </a:r>
          </a:p>
          <a:p>
            <a:pPr marL="0" indent="0">
              <a:buFont typeface="Wingdings" pitchFamily="2" charset="2"/>
              <a:buChar char="q"/>
            </a:pPr>
            <a:endParaRPr lang="en-US" sz="3200" dirty="0"/>
          </a:p>
          <a:p>
            <a:pPr marL="0" indent="0">
              <a:buFont typeface="Wingdings" pitchFamily="2" charset="2"/>
              <a:buChar char="q"/>
            </a:pPr>
            <a:r>
              <a:rPr lang="en-US" sz="3200" dirty="0"/>
              <a:t>Distributed route computation using only neighbor’s info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86"/>
    </mc:Choice>
    <mc:Fallback xmlns="">
      <p:transition spd="slow" advTm="4168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Objective:</a:t>
            </a:r>
          </a:p>
          <a:p>
            <a:pPr>
              <a:buNone/>
            </a:pPr>
            <a:r>
              <a:rPr lang="en-US" altLang="zh-CN" dirty="0" err="1" smtClean="0">
                <a:ea typeface="宋体" pitchFamily="2" charset="-122"/>
              </a:rPr>
              <a:t>d</a:t>
            </a:r>
            <a:r>
              <a:rPr lang="en-US" altLang="zh-CN" baseline="-25000" dirty="0" err="1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(y) := cost of least-cost path from x to y</a:t>
            </a:r>
          </a:p>
          <a:p>
            <a:pPr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Then</a:t>
            </a:r>
          </a:p>
          <a:p>
            <a:pPr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where min is taken over all neighbors v of x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14533" y="3463977"/>
            <a:ext cx="4910137" cy="838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zh-CN" sz="2800" kern="0" dirty="0" err="1">
                <a:solidFill>
                  <a:srgbClr val="FF0000"/>
                </a:solidFill>
                <a:latin typeface="Comic Sans MS"/>
                <a:ea typeface="宋体" pitchFamily="2" charset="-122"/>
              </a:rPr>
              <a:t>d</a:t>
            </a:r>
            <a:r>
              <a:rPr lang="en-US" altLang="zh-CN" sz="2800" kern="0" baseline="-25000" dirty="0" err="1">
                <a:solidFill>
                  <a:srgbClr val="FF0000"/>
                </a:solidFill>
                <a:latin typeface="Comic Sans MS"/>
                <a:ea typeface="宋体" pitchFamily="2" charset="-122"/>
              </a:rPr>
              <a:t>x</a:t>
            </a:r>
            <a:r>
              <a:rPr lang="en-US" altLang="zh-CN" sz="2800" kern="0" dirty="0">
                <a:solidFill>
                  <a:srgbClr val="FF0000"/>
                </a:solidFill>
                <a:latin typeface="Comic Sans MS"/>
                <a:ea typeface="宋体" pitchFamily="2" charset="-122"/>
              </a:rPr>
              <a:t>(y) = min </a:t>
            </a:r>
            <a:r>
              <a:rPr lang="en-US" altLang="zh-CN" sz="2800" kern="0" baseline="-25000" dirty="0">
                <a:solidFill>
                  <a:srgbClr val="FF0000"/>
                </a:solidFill>
                <a:latin typeface="Comic Sans MS"/>
                <a:ea typeface="宋体" pitchFamily="2" charset="-122"/>
              </a:rPr>
              <a:t>v</a:t>
            </a:r>
            <a:r>
              <a:rPr lang="en-US" altLang="zh-CN" sz="2800" kern="0" dirty="0">
                <a:solidFill>
                  <a:srgbClr val="FF0000"/>
                </a:solidFill>
                <a:latin typeface="Comic Sans MS"/>
                <a:ea typeface="宋体" pitchFamily="2" charset="-122"/>
              </a:rPr>
              <a:t> {c(</a:t>
            </a:r>
            <a:r>
              <a:rPr lang="en-US" altLang="zh-CN" sz="2800" kern="0" dirty="0" err="1">
                <a:solidFill>
                  <a:srgbClr val="FF0000"/>
                </a:solidFill>
                <a:latin typeface="Comic Sans MS"/>
                <a:ea typeface="宋体" pitchFamily="2" charset="-122"/>
              </a:rPr>
              <a:t>x,v</a:t>
            </a:r>
            <a:r>
              <a:rPr lang="en-US" altLang="zh-CN" sz="2800" kern="0" dirty="0">
                <a:solidFill>
                  <a:srgbClr val="FF0000"/>
                </a:solidFill>
                <a:latin typeface="Comic Sans MS"/>
                <a:ea typeface="宋体" pitchFamily="2" charset="-122"/>
              </a:rPr>
              <a:t>) + </a:t>
            </a:r>
            <a:r>
              <a:rPr lang="en-US" altLang="zh-CN" sz="2800" kern="0" dirty="0" err="1">
                <a:solidFill>
                  <a:srgbClr val="FF0000"/>
                </a:solidFill>
                <a:latin typeface="Comic Sans MS"/>
                <a:ea typeface="宋体" pitchFamily="2" charset="-122"/>
              </a:rPr>
              <a:t>d</a:t>
            </a:r>
            <a:r>
              <a:rPr lang="en-US" altLang="zh-CN" sz="2800" kern="0" baseline="-25000" dirty="0" err="1">
                <a:solidFill>
                  <a:srgbClr val="FF0000"/>
                </a:solidFill>
                <a:latin typeface="Comic Sans MS"/>
                <a:ea typeface="宋体" pitchFamily="2" charset="-122"/>
              </a:rPr>
              <a:t>v</a:t>
            </a:r>
            <a:r>
              <a:rPr lang="en-US" altLang="zh-CN" sz="2800" kern="0" dirty="0">
                <a:solidFill>
                  <a:srgbClr val="FF0000"/>
                </a:solidFill>
                <a:latin typeface="Comic Sans MS"/>
                <a:ea typeface="宋体" pitchFamily="2" charset="-122"/>
              </a:rPr>
              <a:t>(y) }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Distance Vector Algorithm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71"/>
    </mc:Choice>
    <mc:Fallback xmlns="">
      <p:transition spd="slow" advTm="11207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856" y="1584056"/>
            <a:ext cx="9144000" cy="4648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the Distance Vector Routing algorithm, the node x contains the following routing information: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For each neighbor v, the cost </a:t>
            </a:r>
            <a:r>
              <a:rPr lang="en-US" dirty="0">
                <a:solidFill>
                  <a:srgbClr val="FF0000"/>
                </a:solidFill>
              </a:rPr>
              <a:t>c(</a:t>
            </a:r>
            <a:r>
              <a:rPr lang="en-US" dirty="0" err="1">
                <a:solidFill>
                  <a:srgbClr val="FF0000"/>
                </a:solidFill>
              </a:rPr>
              <a:t>x,v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is the path cost from x to directly attached neighbor, v.</a:t>
            </a:r>
          </a:p>
          <a:p>
            <a:r>
              <a:rPr lang="en-US" dirty="0"/>
              <a:t>The distance vector x, i.e.,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 = [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(y) : y in N ], </a:t>
            </a:r>
            <a:r>
              <a:rPr lang="en-US" dirty="0"/>
              <a:t>containing its cost to all destinations, y, in N.</a:t>
            </a:r>
          </a:p>
          <a:p>
            <a:r>
              <a:rPr lang="en-US" dirty="0"/>
              <a:t>The distance vector of each of its neighbors, i.e.,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 = [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(y) : y in N ] </a:t>
            </a:r>
            <a:r>
              <a:rPr lang="en-US" dirty="0"/>
              <a:t>for each neighbor v of x.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7856" y="248456"/>
            <a:ext cx="7772400" cy="1143000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itchFamily="2" charset="-122"/>
              </a:rPr>
              <a:t>Distance Vector Algorithm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39"/>
    </mc:Choice>
    <mc:Fallback xmlns="">
      <p:transition spd="slow" advTm="11423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903" y="112713"/>
            <a:ext cx="9802388" cy="1209675"/>
          </a:xfrm>
        </p:spPr>
        <p:txBody>
          <a:bodyPr/>
          <a:lstStyle/>
          <a:p>
            <a:pPr algn="l"/>
            <a:r>
              <a:rPr lang="en-US" altLang="zh-CN" sz="3600" dirty="0">
                <a:ea typeface="宋体" pitchFamily="2" charset="-122"/>
              </a:rPr>
              <a:t>Bellman-Ford example from u to z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2663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4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4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5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5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6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6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37719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76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2670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3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u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6677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2670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1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y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6678" name="Group 51"/>
            <p:cNvGrpSpPr>
              <a:grpSpLocks/>
            </p:cNvGrpSpPr>
            <p:nvPr/>
          </p:nvGrpSpPr>
          <p:grpSpPr bwMode="auto">
            <a:xfrm>
              <a:off x="3774" y="2099"/>
              <a:ext cx="204" cy="291"/>
              <a:chOff x="2955" y="2399"/>
              <a:chExt cx="205" cy="291"/>
            </a:xfrm>
          </p:grpSpPr>
          <p:sp>
            <p:nvSpPr>
              <p:cNvPr id="2669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9" name="Text Box 53"/>
              <p:cNvSpPr txBox="1">
                <a:spLocks noChangeArrowheads="1"/>
              </p:cNvSpPr>
              <p:nvPr/>
            </p:nvSpPr>
            <p:spPr bwMode="auto">
              <a:xfrm>
                <a:off x="2955" y="2399"/>
                <a:ext cx="2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26679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669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w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6680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669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5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ea typeface="宋体" pitchFamily="2" charset="-122"/>
                  </a:rPr>
                  <a:t>v</a:t>
                </a:r>
                <a:endParaRPr lang="en-US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6681" name="Group 60"/>
            <p:cNvGrpSpPr>
              <a:grpSpLocks/>
            </p:cNvGrpSpPr>
            <p:nvPr/>
          </p:nvGrpSpPr>
          <p:grpSpPr bwMode="auto">
            <a:xfrm>
              <a:off x="5028" y="1760"/>
              <a:ext cx="202" cy="291"/>
              <a:chOff x="2954" y="2399"/>
              <a:chExt cx="204" cy="291"/>
            </a:xfrm>
          </p:grpSpPr>
          <p:sp>
            <p:nvSpPr>
              <p:cNvPr id="2669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3" name="Text Box 62"/>
              <p:cNvSpPr txBox="1">
                <a:spLocks noChangeArrowheads="1"/>
              </p:cNvSpPr>
              <p:nvPr/>
            </p:nvSpPr>
            <p:spPr bwMode="auto">
              <a:xfrm>
                <a:off x="2954" y="2399"/>
                <a:ext cx="2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z</a:t>
                </a:r>
              </a:p>
            </p:txBody>
          </p:sp>
        </p:grpSp>
        <p:sp>
          <p:nvSpPr>
            <p:cNvPr id="26682" name="Text Box 63"/>
            <p:cNvSpPr txBox="1">
              <a:spLocks noChangeArrowheads="1"/>
            </p:cNvSpPr>
            <p:nvPr/>
          </p:nvSpPr>
          <p:spPr bwMode="auto">
            <a:xfrm>
              <a:off x="3495" y="1571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83" name="Text Box 64"/>
            <p:cNvSpPr txBox="1">
              <a:spLocks noChangeArrowheads="1"/>
            </p:cNvSpPr>
            <p:nvPr/>
          </p:nvSpPr>
          <p:spPr bwMode="auto">
            <a:xfrm>
              <a:off x="3843" y="1790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84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85" name="Text Box 66"/>
            <p:cNvSpPr txBox="1">
              <a:spLocks noChangeArrowheads="1"/>
            </p:cNvSpPr>
            <p:nvPr/>
          </p:nvSpPr>
          <p:spPr bwMode="auto">
            <a:xfrm>
              <a:off x="4232" y="1883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86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87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88" name="Text Box 69"/>
            <p:cNvSpPr txBox="1">
              <a:spLocks noChangeArrowheads="1"/>
            </p:cNvSpPr>
            <p:nvPr/>
          </p:nvSpPr>
          <p:spPr bwMode="auto">
            <a:xfrm>
              <a:off x="4884" y="2072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89" name="Text Box 70"/>
            <p:cNvSpPr txBox="1">
              <a:spLocks noChangeArrowheads="1"/>
            </p:cNvSpPr>
            <p:nvPr/>
          </p:nvSpPr>
          <p:spPr bwMode="auto">
            <a:xfrm>
              <a:off x="4860" y="1535"/>
              <a:ext cx="1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90" name="Text Box 71"/>
            <p:cNvSpPr txBox="1">
              <a:spLocks noChangeArrowheads="1"/>
            </p:cNvSpPr>
            <p:nvPr/>
          </p:nvSpPr>
          <p:spPr bwMode="auto">
            <a:xfrm>
              <a:off x="4127" y="1385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91" name="Text Box 72"/>
            <p:cNvSpPr txBox="1">
              <a:spLocks noChangeArrowheads="1"/>
            </p:cNvSpPr>
            <p:nvPr/>
          </p:nvSpPr>
          <p:spPr bwMode="auto">
            <a:xfrm>
              <a:off x="3774" y="1118"/>
              <a:ext cx="1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6630" name="Text Box 73"/>
          <p:cNvSpPr txBox="1">
            <a:spLocks noChangeArrowheads="1"/>
          </p:cNvSpPr>
          <p:nvPr/>
        </p:nvSpPr>
        <p:spPr bwMode="auto">
          <a:xfrm>
            <a:off x="5006975" y="1890714"/>
            <a:ext cx="4540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Clearly, d</a:t>
            </a:r>
            <a:r>
              <a:rPr lang="en-US" altLang="zh-CN" sz="2400" baseline="-25000">
                <a:ea typeface="宋体" pitchFamily="2" charset="-122"/>
              </a:rPr>
              <a:t>v</a:t>
            </a:r>
            <a:r>
              <a:rPr lang="en-US" altLang="zh-CN" sz="2400">
                <a:ea typeface="宋体" pitchFamily="2" charset="-122"/>
              </a:rPr>
              <a:t>(z) = 5, d</a:t>
            </a:r>
            <a:r>
              <a:rPr lang="en-US" altLang="zh-CN" sz="2400" baseline="-25000">
                <a:ea typeface="宋体" pitchFamily="2" charset="-122"/>
              </a:rPr>
              <a:t>x</a:t>
            </a:r>
            <a:r>
              <a:rPr lang="en-US" altLang="zh-CN" sz="2400">
                <a:ea typeface="宋体" pitchFamily="2" charset="-122"/>
              </a:rPr>
              <a:t>(z) = 3, d</a:t>
            </a:r>
            <a:r>
              <a:rPr lang="en-US" altLang="zh-CN" sz="2400" baseline="-25000">
                <a:ea typeface="宋体" pitchFamily="2" charset="-122"/>
              </a:rPr>
              <a:t>w</a:t>
            </a:r>
            <a:r>
              <a:rPr lang="en-US" altLang="zh-CN" sz="2400">
                <a:ea typeface="宋体" pitchFamily="2" charset="-122"/>
              </a:rPr>
              <a:t>(z) = 3</a:t>
            </a:r>
          </a:p>
        </p:txBody>
      </p:sp>
      <p:sp>
        <p:nvSpPr>
          <p:cNvPr id="26631" name="Text Box 74"/>
          <p:cNvSpPr txBox="1">
            <a:spLocks noChangeArrowheads="1"/>
          </p:cNvSpPr>
          <p:nvPr/>
        </p:nvSpPr>
        <p:spPr bwMode="auto">
          <a:xfrm>
            <a:off x="5799139" y="2935288"/>
            <a:ext cx="339317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d</a:t>
            </a:r>
            <a:r>
              <a:rPr lang="en-US" altLang="zh-CN" sz="2400" baseline="-25000" dirty="0">
                <a:ea typeface="宋体" pitchFamily="2" charset="-122"/>
              </a:rPr>
              <a:t>u</a:t>
            </a:r>
            <a:r>
              <a:rPr lang="en-US" altLang="zh-CN" sz="2400" dirty="0">
                <a:ea typeface="宋体" pitchFamily="2" charset="-122"/>
              </a:rPr>
              <a:t>(z) = min { c(</a:t>
            </a:r>
            <a:r>
              <a:rPr lang="en-US" altLang="zh-CN" sz="2400" dirty="0" err="1">
                <a:ea typeface="宋体" pitchFamily="2" charset="-122"/>
              </a:rPr>
              <a:t>u,v</a:t>
            </a:r>
            <a:r>
              <a:rPr lang="en-US" altLang="zh-CN" sz="2400" dirty="0">
                <a:ea typeface="宋体" pitchFamily="2" charset="-122"/>
              </a:rPr>
              <a:t>) + d</a:t>
            </a:r>
            <a:r>
              <a:rPr lang="en-US" altLang="zh-CN" sz="2400" baseline="-25000" dirty="0">
                <a:ea typeface="宋体" pitchFamily="2" charset="-122"/>
              </a:rPr>
              <a:t>v</a:t>
            </a:r>
            <a:r>
              <a:rPr lang="en-US" altLang="zh-CN" sz="2400" dirty="0">
                <a:ea typeface="宋体" pitchFamily="2" charset="-122"/>
              </a:rPr>
              <a:t>(z),</a:t>
            </a:r>
          </a:p>
          <a:p>
            <a:r>
              <a:rPr lang="en-US" altLang="zh-CN" sz="2400" dirty="0">
                <a:ea typeface="宋体" pitchFamily="2" charset="-122"/>
              </a:rPr>
              <a:t>                    c(</a:t>
            </a:r>
            <a:r>
              <a:rPr lang="en-US" altLang="zh-CN" sz="2400" dirty="0" err="1">
                <a:ea typeface="宋体" pitchFamily="2" charset="-122"/>
              </a:rPr>
              <a:t>u,x</a:t>
            </a:r>
            <a:r>
              <a:rPr lang="en-US" altLang="zh-CN" sz="2400" dirty="0">
                <a:ea typeface="宋体" pitchFamily="2" charset="-122"/>
              </a:rPr>
              <a:t>) + d</a:t>
            </a:r>
            <a:r>
              <a:rPr lang="en-US" altLang="zh-CN" sz="2400" baseline="-25000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(z),</a:t>
            </a:r>
          </a:p>
          <a:p>
            <a:r>
              <a:rPr lang="en-US" altLang="zh-CN" sz="2400" dirty="0">
                <a:ea typeface="宋体" pitchFamily="2" charset="-122"/>
              </a:rPr>
              <a:t>                    c(</a:t>
            </a:r>
            <a:r>
              <a:rPr lang="en-US" altLang="zh-CN" sz="2400" dirty="0" err="1">
                <a:ea typeface="宋体" pitchFamily="2" charset="-122"/>
              </a:rPr>
              <a:t>u,w</a:t>
            </a:r>
            <a:r>
              <a:rPr lang="en-US" altLang="zh-CN" sz="2400" dirty="0">
                <a:ea typeface="宋体" pitchFamily="2" charset="-122"/>
              </a:rPr>
              <a:t>) + </a:t>
            </a:r>
            <a:r>
              <a:rPr lang="en-US" altLang="zh-CN" sz="2400" dirty="0" err="1">
                <a:ea typeface="宋体" pitchFamily="2" charset="-122"/>
              </a:rPr>
              <a:t>d</a:t>
            </a:r>
            <a:r>
              <a:rPr lang="en-US" altLang="zh-CN" sz="2400" baseline="-25000" dirty="0" err="1">
                <a:ea typeface="宋体" pitchFamily="2" charset="-122"/>
              </a:rPr>
              <a:t>w</a:t>
            </a:r>
            <a:r>
              <a:rPr lang="en-US" altLang="zh-CN" sz="2400" dirty="0">
                <a:ea typeface="宋体" pitchFamily="2" charset="-122"/>
              </a:rPr>
              <a:t>(z) }</a:t>
            </a:r>
          </a:p>
          <a:p>
            <a:r>
              <a:rPr lang="en-US" altLang="zh-CN" sz="2400" dirty="0">
                <a:ea typeface="宋体" pitchFamily="2" charset="-122"/>
              </a:rPr>
              <a:t>         = min {2 + 5,</a:t>
            </a:r>
          </a:p>
          <a:p>
            <a:r>
              <a:rPr lang="en-US" altLang="zh-CN" sz="2400" dirty="0">
                <a:ea typeface="宋体" pitchFamily="2" charset="-122"/>
              </a:rPr>
              <a:t>                    1 + 3,</a:t>
            </a:r>
          </a:p>
          <a:p>
            <a:r>
              <a:rPr lang="en-US" altLang="zh-CN" sz="2400" dirty="0">
                <a:ea typeface="宋体" pitchFamily="2" charset="-122"/>
              </a:rPr>
              <a:t>                    5 + 3}  = 4</a:t>
            </a:r>
          </a:p>
        </p:txBody>
      </p:sp>
      <p:sp>
        <p:nvSpPr>
          <p:cNvPr id="26632" name="Text Box 75"/>
          <p:cNvSpPr txBox="1">
            <a:spLocks noChangeArrowheads="1"/>
          </p:cNvSpPr>
          <p:nvPr/>
        </p:nvSpPr>
        <p:spPr bwMode="auto">
          <a:xfrm>
            <a:off x="2044634" y="5132396"/>
            <a:ext cx="828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buClr>
                <a:schemeClr val="accent2"/>
              </a:buClr>
              <a:buSzPct val="105000"/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Node that achieves minimum is the next hop in shortest path to a destination,</a:t>
            </a:r>
          </a:p>
          <a:p>
            <a:pPr marL="742950" lvl="1" indent="-285750">
              <a:buClr>
                <a:schemeClr val="accent2"/>
              </a:buClr>
              <a:buSzPct val="105000"/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To go to z from u, x in the next hop in the forwarding table</a:t>
            </a:r>
          </a:p>
        </p:txBody>
      </p:sp>
      <p:sp>
        <p:nvSpPr>
          <p:cNvPr id="26633" name="Text Box 76"/>
          <p:cNvSpPr txBox="1">
            <a:spLocks noChangeArrowheads="1"/>
          </p:cNvSpPr>
          <p:nvPr/>
        </p:nvSpPr>
        <p:spPr bwMode="auto">
          <a:xfrm>
            <a:off x="5386388" y="2473326"/>
            <a:ext cx="2507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B-F equation says:</a:t>
            </a:r>
          </a:p>
        </p:txBody>
      </p:sp>
      <p:sp>
        <p:nvSpPr>
          <p:cNvPr id="26634" name="Text Box 73"/>
          <p:cNvSpPr txBox="1">
            <a:spLocks noChangeArrowheads="1"/>
          </p:cNvSpPr>
          <p:nvPr/>
        </p:nvSpPr>
        <p:spPr bwMode="auto">
          <a:xfrm>
            <a:off x="5180939" y="1448447"/>
            <a:ext cx="3718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U has 3 neighbors v</a:t>
            </a:r>
            <a:r>
              <a:rPr lang="en-US" altLang="zh-CN" sz="2400" dirty="0" smtClean="0">
                <a:ea typeface="宋体" pitchFamily="2" charset="-122"/>
              </a:rPr>
              <a:t>, x </a:t>
            </a:r>
            <a:r>
              <a:rPr lang="en-US" altLang="zh-CN" sz="2400" dirty="0">
                <a:ea typeface="宋体" pitchFamily="2" charset="-122"/>
              </a:rPr>
              <a:t>and 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194"/>
    </mc:Choice>
    <mc:Fallback xmlns="">
      <p:transition spd="slow" advTm="333194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4311" y="685801"/>
            <a:ext cx="10018713" cy="1115704"/>
          </a:xfrm>
        </p:spPr>
        <p:txBody>
          <a:bodyPr/>
          <a:lstStyle/>
          <a:p>
            <a:pPr algn="l"/>
            <a:r>
              <a:rPr lang="en-US" altLang="zh-CN" dirty="0" smtClean="0">
                <a:ea typeface="宋体" pitchFamily="2" charset="-122"/>
              </a:rPr>
              <a:t>Distance vector algorithm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7821" y="2166297"/>
            <a:ext cx="9022023" cy="3811422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4000" u="sng" dirty="0">
                <a:solidFill>
                  <a:srgbClr val="FF0000"/>
                </a:solidFill>
                <a:ea typeface="宋体" pitchFamily="2" charset="-122"/>
              </a:rPr>
              <a:t>Basic idea:</a:t>
            </a:r>
            <a:r>
              <a:rPr lang="en-US" altLang="zh-CN" sz="3200" dirty="0" smtClean="0">
                <a:ea typeface="宋体" pitchFamily="2" charset="-122"/>
              </a:rPr>
              <a:t> </a:t>
            </a:r>
          </a:p>
          <a:p>
            <a:r>
              <a:rPr lang="en-US" altLang="zh-CN" sz="3200" dirty="0" smtClean="0">
                <a:ea typeface="宋体" pitchFamily="2" charset="-122"/>
              </a:rPr>
              <a:t>Each node periodically sends its own distance vector estimate to neighbors</a:t>
            </a:r>
          </a:p>
          <a:p>
            <a:r>
              <a:rPr lang="en-US" altLang="zh-CN" sz="3200" dirty="0" smtClean="0">
                <a:ea typeface="宋体" pitchFamily="2" charset="-122"/>
              </a:rPr>
              <a:t>When a node x receives new DV estimate from neighbor;</a:t>
            </a:r>
          </a:p>
          <a:p>
            <a:r>
              <a:rPr lang="en-US" altLang="zh-CN" sz="3200" dirty="0" smtClean="0">
                <a:ea typeface="宋体" pitchFamily="2" charset="-122"/>
              </a:rPr>
              <a:t>It updates its own DV using B-F equation: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47"/>
    </mc:Choice>
    <mc:Fallback xmlns="">
      <p:transition spd="slow" advTm="8374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1925" y="1768839"/>
            <a:ext cx="10018713" cy="4751882"/>
          </a:xfrm>
        </p:spPr>
        <p:txBody>
          <a:bodyPr anchor="t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900" dirty="0">
                <a:ea typeface="ＭＳ Ｐゴシック" charset="0"/>
              </a:rPr>
              <a:t>understand principles behind network layer services: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ea typeface="ＭＳ Ｐゴシック" charset="0"/>
              </a:rPr>
              <a:t>network layer service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ea typeface="ＭＳ Ｐゴシック" charset="0"/>
              </a:rPr>
              <a:t>forwarding versus routing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ea typeface="ＭＳ Ｐゴシック" charset="0"/>
              </a:rPr>
              <a:t>how a router works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3500" dirty="0" smtClean="0">
                <a:ea typeface="ＭＳ Ｐゴシック" charset="0"/>
              </a:rPr>
              <a:t>routing </a:t>
            </a:r>
            <a:r>
              <a:rPr lang="en-US" sz="3500" dirty="0">
                <a:ea typeface="ＭＳ Ｐゴシック" charset="0"/>
              </a:rPr>
              <a:t>algorithms</a:t>
            </a:r>
          </a:p>
          <a:p>
            <a:pPr lvl="2"/>
            <a:r>
              <a:rPr lang="en-US" sz="3000" b="1" dirty="0" smtClean="0"/>
              <a:t>distance vector</a:t>
            </a:r>
          </a:p>
          <a:p>
            <a:pPr lvl="2"/>
            <a:r>
              <a:rPr lang="en-US" sz="3000" b="1" dirty="0"/>
              <a:t>link </a:t>
            </a:r>
            <a:r>
              <a:rPr lang="en-US" sz="3000" b="1" dirty="0" smtClean="0"/>
              <a:t>state</a:t>
            </a:r>
            <a:endParaRPr lang="en-US" sz="3000" b="1" dirty="0"/>
          </a:p>
          <a:p>
            <a:pPr lvl="2"/>
            <a:r>
              <a:rPr lang="en-US" sz="3000" dirty="0"/>
              <a:t>hierarchical routing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3500" dirty="0" smtClean="0">
                <a:ea typeface="ＭＳ Ｐゴシック" charset="0"/>
              </a:rPr>
              <a:t>broadcast</a:t>
            </a:r>
            <a:r>
              <a:rPr lang="en-US" sz="3500" dirty="0">
                <a:ea typeface="ＭＳ Ｐゴシック" charset="0"/>
              </a:rPr>
              <a:t>, multicast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6708" y="6047013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40"/>
    </mc:Choice>
    <mc:Fallback xmlns="">
      <p:transition spd="slow" advTm="4764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055813" y="990601"/>
            <a:ext cx="1754188" cy="1738313"/>
            <a:chOff x="239" y="192"/>
            <a:chExt cx="1105" cy="1095"/>
          </a:xfrm>
        </p:grpSpPr>
        <p:sp>
          <p:nvSpPr>
            <p:cNvPr id="28767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68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69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4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28770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8771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8772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8773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28774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8775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8776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8777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8778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8779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8780" name="Text Box 16"/>
            <p:cNvSpPr txBox="1">
              <a:spLocks noChangeArrowheads="1"/>
            </p:cNvSpPr>
            <p:nvPr/>
          </p:nvSpPr>
          <p:spPr bwMode="auto">
            <a:xfrm rot="16200000">
              <a:off x="151" y="826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28781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28675" name="Text Box 18"/>
          <p:cNvSpPr txBox="1">
            <a:spLocks noChangeArrowheads="1"/>
          </p:cNvSpPr>
          <p:nvPr/>
        </p:nvSpPr>
        <p:spPr bwMode="auto">
          <a:xfrm rot="-5400000">
            <a:off x="1915989" y="38269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8676" name="Text Box 19"/>
          <p:cNvSpPr txBox="1">
            <a:spLocks noChangeArrowheads="1"/>
          </p:cNvSpPr>
          <p:nvPr/>
        </p:nvSpPr>
        <p:spPr bwMode="auto">
          <a:xfrm rot="-5400000">
            <a:off x="1915989" y="55795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8677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8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Text Box 22"/>
          <p:cNvSpPr txBox="1">
            <a:spLocks noChangeArrowheads="1"/>
          </p:cNvSpPr>
          <p:nvPr/>
        </p:nvSpPr>
        <p:spPr bwMode="auto">
          <a:xfrm>
            <a:off x="4800601" y="12954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28680" name="Text Box 23"/>
          <p:cNvSpPr txBox="1">
            <a:spLocks noChangeArrowheads="1"/>
          </p:cNvSpPr>
          <p:nvPr/>
        </p:nvSpPr>
        <p:spPr bwMode="auto">
          <a:xfrm>
            <a:off x="4495800" y="16764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8681" name="Text Box 24"/>
          <p:cNvSpPr txBox="1">
            <a:spLocks noChangeArrowheads="1"/>
          </p:cNvSpPr>
          <p:nvPr/>
        </p:nvSpPr>
        <p:spPr bwMode="auto">
          <a:xfrm>
            <a:off x="4495801" y="19812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8682" name="Text Box 25"/>
          <p:cNvSpPr txBox="1">
            <a:spLocks noChangeArrowheads="1"/>
          </p:cNvSpPr>
          <p:nvPr/>
        </p:nvSpPr>
        <p:spPr bwMode="auto">
          <a:xfrm>
            <a:off x="4495800" y="22860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34202" name="Text Box 26"/>
          <p:cNvSpPr txBox="1">
            <a:spLocks noChangeArrowheads="1"/>
          </p:cNvSpPr>
          <p:nvPr/>
        </p:nvSpPr>
        <p:spPr bwMode="auto">
          <a:xfrm>
            <a:off x="4821238" y="16764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684" name="Text Box 27"/>
          <p:cNvSpPr txBox="1">
            <a:spLocks noChangeArrowheads="1"/>
          </p:cNvSpPr>
          <p:nvPr/>
        </p:nvSpPr>
        <p:spPr bwMode="auto">
          <a:xfrm rot="-5400000">
            <a:off x="3973389" y="19981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8685" name="Text Box 28"/>
          <p:cNvSpPr txBox="1">
            <a:spLocks noChangeArrowheads="1"/>
          </p:cNvSpPr>
          <p:nvPr/>
        </p:nvSpPr>
        <p:spPr bwMode="auto">
          <a:xfrm>
            <a:off x="4800601" y="9906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28686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7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8" name="Text Box 31"/>
          <p:cNvSpPr txBox="1">
            <a:spLocks noChangeArrowheads="1"/>
          </p:cNvSpPr>
          <p:nvPr/>
        </p:nvSpPr>
        <p:spPr bwMode="auto">
          <a:xfrm>
            <a:off x="2743201" y="30480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28689" name="Text Box 32"/>
          <p:cNvSpPr txBox="1">
            <a:spLocks noChangeArrowheads="1"/>
          </p:cNvSpPr>
          <p:nvPr/>
        </p:nvSpPr>
        <p:spPr bwMode="auto">
          <a:xfrm>
            <a:off x="2438400" y="34290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8690" name="Text Box 33"/>
          <p:cNvSpPr txBox="1">
            <a:spLocks noChangeArrowheads="1"/>
          </p:cNvSpPr>
          <p:nvPr/>
        </p:nvSpPr>
        <p:spPr bwMode="auto">
          <a:xfrm>
            <a:off x="2438401" y="37338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8691" name="Text Box 34"/>
          <p:cNvSpPr txBox="1">
            <a:spLocks noChangeArrowheads="1"/>
          </p:cNvSpPr>
          <p:nvPr/>
        </p:nvSpPr>
        <p:spPr bwMode="auto">
          <a:xfrm>
            <a:off x="2438400" y="40386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8692" name="Text Box 35"/>
          <p:cNvSpPr txBox="1">
            <a:spLocks noChangeArrowheads="1"/>
          </p:cNvSpPr>
          <p:nvPr/>
        </p:nvSpPr>
        <p:spPr bwMode="auto">
          <a:xfrm>
            <a:off x="30480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693" name="Text Box 36"/>
          <p:cNvSpPr txBox="1">
            <a:spLocks noChangeArrowheads="1"/>
          </p:cNvSpPr>
          <p:nvPr/>
        </p:nvSpPr>
        <p:spPr bwMode="auto">
          <a:xfrm>
            <a:off x="33528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694" name="Text Box 37"/>
          <p:cNvSpPr txBox="1">
            <a:spLocks noChangeArrowheads="1"/>
          </p:cNvSpPr>
          <p:nvPr/>
        </p:nvSpPr>
        <p:spPr bwMode="auto">
          <a:xfrm>
            <a:off x="27432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695" name="Text Box 38"/>
          <p:cNvSpPr txBox="1">
            <a:spLocks noChangeArrowheads="1"/>
          </p:cNvSpPr>
          <p:nvPr/>
        </p:nvSpPr>
        <p:spPr bwMode="auto">
          <a:xfrm>
            <a:off x="2971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696" name="Text Box 39"/>
          <p:cNvSpPr txBox="1">
            <a:spLocks noChangeArrowheads="1"/>
          </p:cNvSpPr>
          <p:nvPr/>
        </p:nvSpPr>
        <p:spPr bwMode="auto">
          <a:xfrm>
            <a:off x="3352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697" name="Text Box 40"/>
          <p:cNvSpPr txBox="1">
            <a:spLocks noChangeArrowheads="1"/>
          </p:cNvSpPr>
          <p:nvPr/>
        </p:nvSpPr>
        <p:spPr bwMode="auto">
          <a:xfrm>
            <a:off x="2743201" y="27432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28698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9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0" name="Text Box 43"/>
          <p:cNvSpPr txBox="1">
            <a:spLocks noChangeArrowheads="1"/>
          </p:cNvSpPr>
          <p:nvPr/>
        </p:nvSpPr>
        <p:spPr bwMode="auto">
          <a:xfrm>
            <a:off x="2743201" y="48768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28701" name="Text Box 44"/>
          <p:cNvSpPr txBox="1">
            <a:spLocks noChangeArrowheads="1"/>
          </p:cNvSpPr>
          <p:nvPr/>
        </p:nvSpPr>
        <p:spPr bwMode="auto">
          <a:xfrm>
            <a:off x="2438400" y="52578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8702" name="Text Box 45"/>
          <p:cNvSpPr txBox="1">
            <a:spLocks noChangeArrowheads="1"/>
          </p:cNvSpPr>
          <p:nvPr/>
        </p:nvSpPr>
        <p:spPr bwMode="auto">
          <a:xfrm>
            <a:off x="2438401" y="55626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8703" name="Text Box 46"/>
          <p:cNvSpPr txBox="1">
            <a:spLocks noChangeArrowheads="1"/>
          </p:cNvSpPr>
          <p:nvPr/>
        </p:nvSpPr>
        <p:spPr bwMode="auto">
          <a:xfrm>
            <a:off x="2438400" y="58674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8704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705" name="Text Box 48"/>
          <p:cNvSpPr txBox="1">
            <a:spLocks noChangeArrowheads="1"/>
          </p:cNvSpPr>
          <p:nvPr/>
        </p:nvSpPr>
        <p:spPr bwMode="auto">
          <a:xfrm>
            <a:off x="2971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706" name="Text Box 49"/>
          <p:cNvSpPr txBox="1">
            <a:spLocks noChangeArrowheads="1"/>
          </p:cNvSpPr>
          <p:nvPr/>
        </p:nvSpPr>
        <p:spPr bwMode="auto">
          <a:xfrm>
            <a:off x="3352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8707" name="Text Box 50"/>
          <p:cNvSpPr txBox="1">
            <a:spLocks noChangeArrowheads="1"/>
          </p:cNvSpPr>
          <p:nvPr/>
        </p:nvSpPr>
        <p:spPr bwMode="auto">
          <a:xfrm>
            <a:off x="2743200" y="5943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8708" name="Text Box 51"/>
          <p:cNvSpPr txBox="1">
            <a:spLocks noChangeArrowheads="1"/>
          </p:cNvSpPr>
          <p:nvPr/>
        </p:nvSpPr>
        <p:spPr bwMode="auto">
          <a:xfrm>
            <a:off x="2971800" y="5943601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709" name="Text Box 52"/>
          <p:cNvSpPr txBox="1">
            <a:spLocks noChangeArrowheads="1"/>
          </p:cNvSpPr>
          <p:nvPr/>
        </p:nvSpPr>
        <p:spPr bwMode="auto">
          <a:xfrm>
            <a:off x="3352800" y="59436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710" name="Text Box 53"/>
          <p:cNvSpPr txBox="1">
            <a:spLocks noChangeArrowheads="1"/>
          </p:cNvSpPr>
          <p:nvPr/>
        </p:nvSpPr>
        <p:spPr bwMode="auto">
          <a:xfrm>
            <a:off x="2743201" y="45720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28711" name="Text Box 54"/>
          <p:cNvSpPr txBox="1">
            <a:spLocks noChangeArrowheads="1"/>
          </p:cNvSpPr>
          <p:nvPr/>
        </p:nvSpPr>
        <p:spPr bwMode="auto">
          <a:xfrm>
            <a:off x="2743201" y="3505201"/>
            <a:ext cx="8050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28712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434232" name="Text Box 56"/>
          <p:cNvSpPr txBox="1">
            <a:spLocks noChangeArrowheads="1"/>
          </p:cNvSpPr>
          <p:nvPr/>
        </p:nvSpPr>
        <p:spPr bwMode="auto">
          <a:xfrm>
            <a:off x="4784726" y="2022475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434233" name="Text Box 57"/>
          <p:cNvSpPr txBox="1">
            <a:spLocks noChangeArrowheads="1"/>
          </p:cNvSpPr>
          <p:nvPr/>
        </p:nvSpPr>
        <p:spPr bwMode="auto">
          <a:xfrm>
            <a:off x="4784726" y="2327275"/>
            <a:ext cx="78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434234" name="Line 58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235" name="Line 59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7" name="Line 60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8" name="Text Box 61"/>
          <p:cNvSpPr txBox="1">
            <a:spLocks noChangeArrowheads="1"/>
          </p:cNvSpPr>
          <p:nvPr/>
        </p:nvSpPr>
        <p:spPr bwMode="auto">
          <a:xfrm>
            <a:off x="7593014" y="6142038"/>
            <a:ext cx="6238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28719" name="Group 62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28733" name="Freeform 63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34" name="Group 64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28735" name="Freeform 65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6" name="Oval 66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7" name="Line 67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8" name="Line 68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9" name="Rectangle 69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8740" name="Oval 70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1" name="Freeform 71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Freeform 72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3" name="Group 73"/>
              <p:cNvGrpSpPr>
                <a:grpSpLocks/>
              </p:cNvGrpSpPr>
              <p:nvPr/>
            </p:nvGrpSpPr>
            <p:grpSpPr bwMode="auto"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28765" name="Rectangle 7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8744" name="Group 76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28757" name="Oval 77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58" name="Line 78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59" name="Line 79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0" name="Rectangle 80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8761" name="Oval 81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8762" name="Group 82"/>
                <p:cNvGrpSpPr>
                  <a:grpSpLocks/>
                </p:cNvGrpSpPr>
                <p:nvPr/>
              </p:nvGrpSpPr>
              <p:grpSpPr bwMode="auto"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2876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76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28745" name="Text Box 85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8746" name="Text Box 86"/>
              <p:cNvSpPr txBox="1">
                <a:spLocks noChangeArrowheads="1"/>
              </p:cNvSpPr>
              <p:nvPr/>
            </p:nvSpPr>
            <p:spPr bwMode="auto">
              <a:xfrm>
                <a:off x="198" y="1397"/>
                <a:ext cx="19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8747" name="Text Box 87"/>
              <p:cNvSpPr txBox="1">
                <a:spLocks noChangeArrowheads="1"/>
              </p:cNvSpPr>
              <p:nvPr/>
            </p:nvSpPr>
            <p:spPr bwMode="auto">
              <a:xfrm>
                <a:off x="490" y="1730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28748" name="Group 88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28749" name="Oval 89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50" name="Line 90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51" name="Line 91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52" name="Rectangle 92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8753" name="Oval 93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8754" name="Group 94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2875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756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28720" name="Text Box 97"/>
          <p:cNvSpPr txBox="1">
            <a:spLocks noChangeArrowheads="1"/>
          </p:cNvSpPr>
          <p:nvPr/>
        </p:nvSpPr>
        <p:spPr bwMode="auto">
          <a:xfrm>
            <a:off x="1524000" y="685800"/>
            <a:ext cx="1415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28721" name="Text Box 98"/>
          <p:cNvSpPr txBox="1">
            <a:spLocks noChangeArrowheads="1"/>
          </p:cNvSpPr>
          <p:nvPr/>
        </p:nvSpPr>
        <p:spPr bwMode="auto">
          <a:xfrm>
            <a:off x="1524000" y="2590800"/>
            <a:ext cx="1414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28722" name="Text Box 99"/>
          <p:cNvSpPr txBox="1">
            <a:spLocks noChangeArrowheads="1"/>
          </p:cNvSpPr>
          <p:nvPr/>
        </p:nvSpPr>
        <p:spPr bwMode="auto">
          <a:xfrm>
            <a:off x="1524000" y="4343400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28723" name="Oval 100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Oval 101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Oval 102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4279" name="Oval 103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4280" name="Rectangle 104"/>
          <p:cNvSpPr>
            <a:spLocks noChangeArrowheads="1"/>
          </p:cNvSpPr>
          <p:nvPr/>
        </p:nvSpPr>
        <p:spPr bwMode="auto">
          <a:xfrm>
            <a:off x="3393956" y="184836"/>
            <a:ext cx="391818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434281" name="Line 105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282" name="Rectangle 106"/>
          <p:cNvSpPr>
            <a:spLocks noChangeArrowheads="1"/>
          </p:cNvSpPr>
          <p:nvPr/>
        </p:nvSpPr>
        <p:spPr bwMode="auto">
          <a:xfrm>
            <a:off x="8166784" y="107454"/>
            <a:ext cx="228780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/>
            <a:r>
              <a:rPr lang="fr-FR"/>
              <a:t>= min{2+1 , 7+0} = 3</a:t>
            </a:r>
          </a:p>
        </p:txBody>
      </p:sp>
      <p:sp>
        <p:nvSpPr>
          <p:cNvPr id="434283" name="Line 107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284" name="Text Box 108"/>
          <p:cNvSpPr txBox="1">
            <a:spLocks noChangeArrowheads="1"/>
          </p:cNvSpPr>
          <p:nvPr/>
        </p:nvSpPr>
        <p:spPr bwMode="auto">
          <a:xfrm>
            <a:off x="5446713" y="1679575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4285" name="Text Box 109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9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46"/>
    </mc:Choice>
    <mc:Fallback xmlns="">
      <p:transition spd="slow" advTm="372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02" grpId="0"/>
      <p:bldP spid="434232" grpId="0"/>
      <p:bldP spid="434233" grpId="0"/>
      <p:bldP spid="434234" grpId="0" animBg="1"/>
      <p:bldP spid="434235" grpId="0" animBg="1"/>
      <p:bldP spid="434279" grpId="0" animBg="1"/>
      <p:bldP spid="434280" grpId="0"/>
      <p:bldP spid="434280" grpId="1"/>
      <p:bldP spid="434280" grpId="2"/>
      <p:bldP spid="434281" grpId="0" animBg="1"/>
      <p:bldP spid="434282" grpId="0"/>
      <p:bldP spid="434282" grpId="1"/>
      <p:bldP spid="434283" grpId="0" animBg="1"/>
      <p:bldP spid="434284" grpId="0"/>
      <p:bldP spid="434284" grpId="1"/>
      <p:bldP spid="434284" grpId="2"/>
      <p:bldP spid="434285" grpId="0"/>
      <p:bldP spid="434285" grpId="1"/>
      <p:bldP spid="434285" grpId="2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055813" y="990601"/>
            <a:ext cx="1754188" cy="1738313"/>
            <a:chOff x="239" y="192"/>
            <a:chExt cx="1105" cy="1095"/>
          </a:xfrm>
        </p:grpSpPr>
        <p:sp>
          <p:nvSpPr>
            <p:cNvPr id="29803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804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805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4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29806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9807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9808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9809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29810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9811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9812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9813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9814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9815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29816" name="Text Box 16"/>
            <p:cNvSpPr txBox="1">
              <a:spLocks noChangeArrowheads="1"/>
            </p:cNvSpPr>
            <p:nvPr/>
          </p:nvSpPr>
          <p:spPr bwMode="auto">
            <a:xfrm rot="16200000">
              <a:off x="151" y="826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29817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29699" name="Text Box 18"/>
          <p:cNvSpPr txBox="1">
            <a:spLocks noChangeArrowheads="1"/>
          </p:cNvSpPr>
          <p:nvPr/>
        </p:nvSpPr>
        <p:spPr bwMode="auto">
          <a:xfrm rot="-5400000">
            <a:off x="1915989" y="38269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9700" name="Text Box 19"/>
          <p:cNvSpPr txBox="1">
            <a:spLocks noChangeArrowheads="1"/>
          </p:cNvSpPr>
          <p:nvPr/>
        </p:nvSpPr>
        <p:spPr bwMode="auto">
          <a:xfrm rot="-5400000">
            <a:off x="1915989" y="55795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9701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3" name="Text Box 22"/>
          <p:cNvSpPr txBox="1">
            <a:spLocks noChangeArrowheads="1"/>
          </p:cNvSpPr>
          <p:nvPr/>
        </p:nvSpPr>
        <p:spPr bwMode="auto">
          <a:xfrm>
            <a:off x="4800601" y="12954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29704" name="Text Box 23"/>
          <p:cNvSpPr txBox="1">
            <a:spLocks noChangeArrowheads="1"/>
          </p:cNvSpPr>
          <p:nvPr/>
        </p:nvSpPr>
        <p:spPr bwMode="auto">
          <a:xfrm>
            <a:off x="4495800" y="16764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705" name="Text Box 24"/>
          <p:cNvSpPr txBox="1">
            <a:spLocks noChangeArrowheads="1"/>
          </p:cNvSpPr>
          <p:nvPr/>
        </p:nvSpPr>
        <p:spPr bwMode="auto">
          <a:xfrm>
            <a:off x="4495801" y="19812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9706" name="Text Box 25"/>
          <p:cNvSpPr txBox="1">
            <a:spLocks noChangeArrowheads="1"/>
          </p:cNvSpPr>
          <p:nvPr/>
        </p:nvSpPr>
        <p:spPr bwMode="auto">
          <a:xfrm>
            <a:off x="4495800" y="22860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9707" name="Text Box 26"/>
          <p:cNvSpPr txBox="1">
            <a:spLocks noChangeArrowheads="1"/>
          </p:cNvSpPr>
          <p:nvPr/>
        </p:nvSpPr>
        <p:spPr bwMode="auto">
          <a:xfrm>
            <a:off x="4821238" y="16764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08" name="Text Box 27"/>
          <p:cNvSpPr txBox="1">
            <a:spLocks noChangeArrowheads="1"/>
          </p:cNvSpPr>
          <p:nvPr/>
        </p:nvSpPr>
        <p:spPr bwMode="auto">
          <a:xfrm rot="-5400000">
            <a:off x="3973389" y="19981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29709" name="Text Box 28"/>
          <p:cNvSpPr txBox="1">
            <a:spLocks noChangeArrowheads="1"/>
          </p:cNvSpPr>
          <p:nvPr/>
        </p:nvSpPr>
        <p:spPr bwMode="auto">
          <a:xfrm>
            <a:off x="4800601" y="9906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29710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1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Text Box 31"/>
          <p:cNvSpPr txBox="1">
            <a:spLocks noChangeArrowheads="1"/>
          </p:cNvSpPr>
          <p:nvPr/>
        </p:nvSpPr>
        <p:spPr bwMode="auto">
          <a:xfrm>
            <a:off x="2743201" y="30480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29713" name="Text Box 32"/>
          <p:cNvSpPr txBox="1">
            <a:spLocks noChangeArrowheads="1"/>
          </p:cNvSpPr>
          <p:nvPr/>
        </p:nvSpPr>
        <p:spPr bwMode="auto">
          <a:xfrm>
            <a:off x="2438400" y="34290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714" name="Text Box 33"/>
          <p:cNvSpPr txBox="1">
            <a:spLocks noChangeArrowheads="1"/>
          </p:cNvSpPr>
          <p:nvPr/>
        </p:nvSpPr>
        <p:spPr bwMode="auto">
          <a:xfrm>
            <a:off x="2438401" y="37338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9715" name="Text Box 34"/>
          <p:cNvSpPr txBox="1">
            <a:spLocks noChangeArrowheads="1"/>
          </p:cNvSpPr>
          <p:nvPr/>
        </p:nvSpPr>
        <p:spPr bwMode="auto">
          <a:xfrm>
            <a:off x="2438400" y="40386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9716" name="Text Box 35"/>
          <p:cNvSpPr txBox="1">
            <a:spLocks noChangeArrowheads="1"/>
          </p:cNvSpPr>
          <p:nvPr/>
        </p:nvSpPr>
        <p:spPr bwMode="auto">
          <a:xfrm>
            <a:off x="30480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17" name="Text Box 36"/>
          <p:cNvSpPr txBox="1">
            <a:spLocks noChangeArrowheads="1"/>
          </p:cNvSpPr>
          <p:nvPr/>
        </p:nvSpPr>
        <p:spPr bwMode="auto">
          <a:xfrm>
            <a:off x="33528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18" name="Text Box 37"/>
          <p:cNvSpPr txBox="1">
            <a:spLocks noChangeArrowheads="1"/>
          </p:cNvSpPr>
          <p:nvPr/>
        </p:nvSpPr>
        <p:spPr bwMode="auto">
          <a:xfrm>
            <a:off x="27432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2971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20" name="Text Box 39"/>
          <p:cNvSpPr txBox="1">
            <a:spLocks noChangeArrowheads="1"/>
          </p:cNvSpPr>
          <p:nvPr/>
        </p:nvSpPr>
        <p:spPr bwMode="auto">
          <a:xfrm>
            <a:off x="3352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21" name="Text Box 40"/>
          <p:cNvSpPr txBox="1">
            <a:spLocks noChangeArrowheads="1"/>
          </p:cNvSpPr>
          <p:nvPr/>
        </p:nvSpPr>
        <p:spPr bwMode="auto">
          <a:xfrm>
            <a:off x="2743201" y="27432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29722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3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4" name="Text Box 43"/>
          <p:cNvSpPr txBox="1">
            <a:spLocks noChangeArrowheads="1"/>
          </p:cNvSpPr>
          <p:nvPr/>
        </p:nvSpPr>
        <p:spPr bwMode="auto">
          <a:xfrm>
            <a:off x="2743201" y="48768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29725" name="Text Box 44"/>
          <p:cNvSpPr txBox="1">
            <a:spLocks noChangeArrowheads="1"/>
          </p:cNvSpPr>
          <p:nvPr/>
        </p:nvSpPr>
        <p:spPr bwMode="auto">
          <a:xfrm>
            <a:off x="2438400" y="52578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726" name="Text Box 45"/>
          <p:cNvSpPr txBox="1">
            <a:spLocks noChangeArrowheads="1"/>
          </p:cNvSpPr>
          <p:nvPr/>
        </p:nvSpPr>
        <p:spPr bwMode="auto">
          <a:xfrm>
            <a:off x="2438401" y="55626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9727" name="Text Box 46"/>
          <p:cNvSpPr txBox="1">
            <a:spLocks noChangeArrowheads="1"/>
          </p:cNvSpPr>
          <p:nvPr/>
        </p:nvSpPr>
        <p:spPr bwMode="auto">
          <a:xfrm>
            <a:off x="2438400" y="58674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9728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29" name="Text Box 48"/>
          <p:cNvSpPr txBox="1">
            <a:spLocks noChangeArrowheads="1"/>
          </p:cNvSpPr>
          <p:nvPr/>
        </p:nvSpPr>
        <p:spPr bwMode="auto">
          <a:xfrm>
            <a:off x="2971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30" name="Text Box 49"/>
          <p:cNvSpPr txBox="1">
            <a:spLocks noChangeArrowheads="1"/>
          </p:cNvSpPr>
          <p:nvPr/>
        </p:nvSpPr>
        <p:spPr bwMode="auto">
          <a:xfrm>
            <a:off x="3352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29731" name="Text Box 50"/>
          <p:cNvSpPr txBox="1">
            <a:spLocks noChangeArrowheads="1"/>
          </p:cNvSpPr>
          <p:nvPr/>
        </p:nvSpPr>
        <p:spPr bwMode="auto">
          <a:xfrm>
            <a:off x="2743200" y="5943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9732" name="Text Box 51"/>
          <p:cNvSpPr txBox="1">
            <a:spLocks noChangeArrowheads="1"/>
          </p:cNvSpPr>
          <p:nvPr/>
        </p:nvSpPr>
        <p:spPr bwMode="auto">
          <a:xfrm>
            <a:off x="2971800" y="5943601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733" name="Text Box 52"/>
          <p:cNvSpPr txBox="1">
            <a:spLocks noChangeArrowheads="1"/>
          </p:cNvSpPr>
          <p:nvPr/>
        </p:nvSpPr>
        <p:spPr bwMode="auto">
          <a:xfrm>
            <a:off x="3352800" y="59436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34" name="Text Box 53"/>
          <p:cNvSpPr txBox="1">
            <a:spLocks noChangeArrowheads="1"/>
          </p:cNvSpPr>
          <p:nvPr/>
        </p:nvSpPr>
        <p:spPr bwMode="auto">
          <a:xfrm>
            <a:off x="2743201" y="45720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29735" name="Text Box 54"/>
          <p:cNvSpPr txBox="1">
            <a:spLocks noChangeArrowheads="1"/>
          </p:cNvSpPr>
          <p:nvPr/>
        </p:nvSpPr>
        <p:spPr bwMode="auto">
          <a:xfrm>
            <a:off x="2743201" y="3505201"/>
            <a:ext cx="8050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29736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29737" name="Text Box 56"/>
          <p:cNvSpPr txBox="1">
            <a:spLocks noChangeArrowheads="1"/>
          </p:cNvSpPr>
          <p:nvPr/>
        </p:nvSpPr>
        <p:spPr bwMode="auto">
          <a:xfrm>
            <a:off x="4784726" y="2022475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29738" name="Text Box 57"/>
          <p:cNvSpPr txBox="1">
            <a:spLocks noChangeArrowheads="1"/>
          </p:cNvSpPr>
          <p:nvPr/>
        </p:nvSpPr>
        <p:spPr bwMode="auto">
          <a:xfrm>
            <a:off x="4784726" y="2327275"/>
            <a:ext cx="78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29739" name="Line 60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Text Box 61"/>
          <p:cNvSpPr txBox="1">
            <a:spLocks noChangeArrowheads="1"/>
          </p:cNvSpPr>
          <p:nvPr/>
        </p:nvSpPr>
        <p:spPr bwMode="auto">
          <a:xfrm>
            <a:off x="7593014" y="6142038"/>
            <a:ext cx="6238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29741" name="Group 62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29769" name="Freeform 63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70" name="Group 64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29771" name="Freeform 65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2" name="Oval 66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3" name="Line 67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4" name="Line 68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5" name="Rectangle 69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9776" name="Oval 70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7" name="Freeform 71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8" name="Freeform 72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79" name="Group 73"/>
              <p:cNvGrpSpPr>
                <a:grpSpLocks/>
              </p:cNvGrpSpPr>
              <p:nvPr/>
            </p:nvGrpSpPr>
            <p:grpSpPr bwMode="auto"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29801" name="Rectangle 7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0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780" name="Group 76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29793" name="Oval 77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94" name="Line 78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95" name="Line 79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96" name="Rectangle 80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9797" name="Oval 81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98" name="Group 82"/>
                <p:cNvGrpSpPr>
                  <a:grpSpLocks/>
                </p:cNvGrpSpPr>
                <p:nvPr/>
              </p:nvGrpSpPr>
              <p:grpSpPr bwMode="auto"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2979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00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29781" name="Text Box 85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9782" name="Text Box 86"/>
              <p:cNvSpPr txBox="1">
                <a:spLocks noChangeArrowheads="1"/>
              </p:cNvSpPr>
              <p:nvPr/>
            </p:nvSpPr>
            <p:spPr bwMode="auto">
              <a:xfrm>
                <a:off x="198" y="1397"/>
                <a:ext cx="19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9783" name="Text Box 87"/>
              <p:cNvSpPr txBox="1">
                <a:spLocks noChangeArrowheads="1"/>
              </p:cNvSpPr>
              <p:nvPr/>
            </p:nvSpPr>
            <p:spPr bwMode="auto">
              <a:xfrm>
                <a:off x="490" y="1730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29784" name="Group 88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29785" name="Oval 89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86" name="Line 90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87" name="Line 91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88" name="Rectangle 92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9789" name="Oval 93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90" name="Group 94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297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92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29742" name="Text Box 97"/>
          <p:cNvSpPr txBox="1">
            <a:spLocks noChangeArrowheads="1"/>
          </p:cNvSpPr>
          <p:nvPr/>
        </p:nvSpPr>
        <p:spPr bwMode="auto">
          <a:xfrm>
            <a:off x="1524000" y="685800"/>
            <a:ext cx="1415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29743" name="Text Box 98"/>
          <p:cNvSpPr txBox="1">
            <a:spLocks noChangeArrowheads="1"/>
          </p:cNvSpPr>
          <p:nvPr/>
        </p:nvSpPr>
        <p:spPr bwMode="auto">
          <a:xfrm>
            <a:off x="1524000" y="2590800"/>
            <a:ext cx="1414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29744" name="Text Box 99"/>
          <p:cNvSpPr txBox="1">
            <a:spLocks noChangeArrowheads="1"/>
          </p:cNvSpPr>
          <p:nvPr/>
        </p:nvSpPr>
        <p:spPr bwMode="auto">
          <a:xfrm>
            <a:off x="1524000" y="4343400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29745" name="Oval 100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Oval 101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7" name="Oval 102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8" name="Oval 103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4280" name="Rectangle 104"/>
          <p:cNvSpPr>
            <a:spLocks noChangeArrowheads="1"/>
          </p:cNvSpPr>
          <p:nvPr/>
        </p:nvSpPr>
        <p:spPr bwMode="auto">
          <a:xfrm>
            <a:off x="3438079" y="187217"/>
            <a:ext cx="397281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Dy(x) = min{c(y,x) + Dx(x), c(y,z)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(x)}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1+7} = 2</a:t>
            </a:r>
          </a:p>
        </p:txBody>
      </p:sp>
      <p:sp>
        <p:nvSpPr>
          <p:cNvPr id="434281" name="Line 105"/>
          <p:cNvSpPr>
            <a:spLocks noChangeShapeType="1"/>
          </p:cNvSpPr>
          <p:nvPr/>
        </p:nvSpPr>
        <p:spPr bwMode="auto">
          <a:xfrm flipH="1">
            <a:off x="5048251" y="809626"/>
            <a:ext cx="1046163" cy="29432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282" name="Rectangle 106"/>
          <p:cNvSpPr>
            <a:spLocks noChangeArrowheads="1"/>
          </p:cNvSpPr>
          <p:nvPr/>
        </p:nvSpPr>
        <p:spPr bwMode="auto">
          <a:xfrm>
            <a:off x="8089804" y="111422"/>
            <a:ext cx="23179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Dy(z) = </a:t>
            </a:r>
            <a:r>
              <a:rPr lang="fr-FR"/>
              <a:t>min{</a:t>
            </a:r>
            <a:r>
              <a:rPr lang="fr-FR" i="1"/>
              <a:t>c(y,x) + </a:t>
            </a:r>
            <a:br>
              <a:rPr lang="fr-FR" i="1"/>
            </a:br>
            <a:r>
              <a:rPr lang="fr-FR" i="1"/>
              <a:t>      Dx(z), c(y,z)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/>
            <a:r>
              <a:rPr lang="fr-FR"/>
              <a:t>= min{2+7 , 1+0} = 1</a:t>
            </a:r>
          </a:p>
        </p:txBody>
      </p:sp>
      <p:sp>
        <p:nvSpPr>
          <p:cNvPr id="434283" name="Line 107"/>
          <p:cNvSpPr>
            <a:spLocks noChangeShapeType="1"/>
          </p:cNvSpPr>
          <p:nvPr/>
        </p:nvSpPr>
        <p:spPr bwMode="auto">
          <a:xfrm flipH="1">
            <a:off x="5524500" y="1028700"/>
            <a:ext cx="4095750" cy="2800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284" name="Text Box 108"/>
          <p:cNvSpPr txBox="1">
            <a:spLocks noChangeArrowheads="1"/>
          </p:cNvSpPr>
          <p:nvPr/>
        </p:nvSpPr>
        <p:spPr bwMode="auto">
          <a:xfrm>
            <a:off x="5446713" y="1679575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4285" name="Text Box 109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11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7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29758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759" name="Text Box 54"/>
          <p:cNvSpPr txBox="1">
            <a:spLocks noChangeArrowheads="1"/>
          </p:cNvSpPr>
          <p:nvPr/>
        </p:nvSpPr>
        <p:spPr bwMode="auto">
          <a:xfrm>
            <a:off x="4495801" y="37338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9760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4800600" y="3429000"/>
            <a:ext cx="753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117" name="Text Box 103"/>
          <p:cNvSpPr txBox="1">
            <a:spLocks noChangeArrowheads="1"/>
          </p:cNvSpPr>
          <p:nvPr/>
        </p:nvSpPr>
        <p:spPr bwMode="auto">
          <a:xfrm>
            <a:off x="5391150" y="3733800"/>
            <a:ext cx="335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1</a:t>
            </a:r>
          </a:p>
        </p:txBody>
      </p:sp>
      <p:sp>
        <p:nvSpPr>
          <p:cNvPr id="118" name="Text Box 104"/>
          <p:cNvSpPr txBox="1">
            <a:spLocks noChangeArrowheads="1"/>
          </p:cNvSpPr>
          <p:nvPr/>
        </p:nvSpPr>
        <p:spPr bwMode="auto">
          <a:xfrm>
            <a:off x="4800601" y="4114800"/>
            <a:ext cx="78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cxnSp>
        <p:nvCxnSpPr>
          <p:cNvPr id="29764" name="Straight Connector 119"/>
          <p:cNvCxnSpPr>
            <a:cxnSpLocks noChangeShapeType="1"/>
          </p:cNvCxnSpPr>
          <p:nvPr/>
        </p:nvCxnSpPr>
        <p:spPr bwMode="auto">
          <a:xfrm rot="5400000">
            <a:off x="4076700" y="3752850"/>
            <a:ext cx="14478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65" name="Straight Connector 126"/>
          <p:cNvCxnSpPr>
            <a:cxnSpLocks noChangeShapeType="1"/>
          </p:cNvCxnSpPr>
          <p:nvPr/>
        </p:nvCxnSpPr>
        <p:spPr bwMode="auto">
          <a:xfrm>
            <a:off x="4476750" y="3371850"/>
            <a:ext cx="13716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Text Box 109"/>
          <p:cNvSpPr txBox="1">
            <a:spLocks noChangeArrowheads="1"/>
          </p:cNvSpPr>
          <p:nvPr/>
        </p:nvSpPr>
        <p:spPr bwMode="auto">
          <a:xfrm>
            <a:off x="4818063" y="3717926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130" name="Text Box 26"/>
          <p:cNvSpPr txBox="1">
            <a:spLocks noChangeArrowheads="1"/>
          </p:cNvSpPr>
          <p:nvPr/>
        </p:nvSpPr>
        <p:spPr bwMode="auto">
          <a:xfrm>
            <a:off x="5049838" y="37338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5" name="Oval 103"/>
          <p:cNvSpPr>
            <a:spLocks noChangeArrowheads="1"/>
          </p:cNvSpPr>
          <p:nvPr/>
        </p:nvSpPr>
        <p:spPr bwMode="auto">
          <a:xfrm>
            <a:off x="4821238" y="36957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58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68"/>
    </mc:Choice>
    <mc:Fallback xmlns="">
      <p:transition spd="slow" advTm="69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80" grpId="0"/>
      <p:bldP spid="434280" grpId="1"/>
      <p:bldP spid="434280" grpId="2"/>
      <p:bldP spid="434281" grpId="0" animBg="1"/>
      <p:bldP spid="434282" grpId="0"/>
      <p:bldP spid="434282" grpId="1"/>
      <p:bldP spid="434283" grpId="0" animBg="1"/>
      <p:bldP spid="434284" grpId="0"/>
      <p:bldP spid="434284" grpId="1"/>
      <p:bldP spid="434285" grpId="0"/>
      <p:bldP spid="434285" grpId="1"/>
      <p:bldP spid="110" grpId="0" animBg="1"/>
      <p:bldP spid="111" grpId="0" animBg="1"/>
      <p:bldP spid="116" grpId="0"/>
      <p:bldP spid="117" grpId="0"/>
      <p:bldP spid="118" grpId="0"/>
      <p:bldP spid="129" grpId="0"/>
      <p:bldP spid="129" grpId="1"/>
      <p:bldP spid="129" grpId="2"/>
      <p:bldP spid="130" grpId="0"/>
      <p:bldP spid="135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055813" y="990601"/>
            <a:ext cx="1754188" cy="1738313"/>
            <a:chOff x="239" y="192"/>
            <a:chExt cx="1105" cy="1095"/>
          </a:xfrm>
        </p:grpSpPr>
        <p:sp>
          <p:nvSpPr>
            <p:cNvPr id="30841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4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30844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0845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0846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30847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30848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0849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085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0851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085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0853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0854" name="Text Box 16"/>
            <p:cNvSpPr txBox="1">
              <a:spLocks noChangeArrowheads="1"/>
            </p:cNvSpPr>
            <p:nvPr/>
          </p:nvSpPr>
          <p:spPr bwMode="auto">
            <a:xfrm rot="16200000">
              <a:off x="151" y="826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30855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30723" name="Text Box 18"/>
          <p:cNvSpPr txBox="1">
            <a:spLocks noChangeArrowheads="1"/>
          </p:cNvSpPr>
          <p:nvPr/>
        </p:nvSpPr>
        <p:spPr bwMode="auto">
          <a:xfrm rot="-5400000">
            <a:off x="1915989" y="38269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0724" name="Text Box 19"/>
          <p:cNvSpPr txBox="1">
            <a:spLocks noChangeArrowheads="1"/>
          </p:cNvSpPr>
          <p:nvPr/>
        </p:nvSpPr>
        <p:spPr bwMode="auto">
          <a:xfrm rot="-5400000">
            <a:off x="1915989" y="55795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0725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6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Text Box 22"/>
          <p:cNvSpPr txBox="1">
            <a:spLocks noChangeArrowheads="1"/>
          </p:cNvSpPr>
          <p:nvPr/>
        </p:nvSpPr>
        <p:spPr bwMode="auto">
          <a:xfrm>
            <a:off x="4800601" y="12954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0728" name="Text Box 23"/>
          <p:cNvSpPr txBox="1">
            <a:spLocks noChangeArrowheads="1"/>
          </p:cNvSpPr>
          <p:nvPr/>
        </p:nvSpPr>
        <p:spPr bwMode="auto">
          <a:xfrm>
            <a:off x="4495800" y="16764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0729" name="Text Box 24"/>
          <p:cNvSpPr txBox="1">
            <a:spLocks noChangeArrowheads="1"/>
          </p:cNvSpPr>
          <p:nvPr/>
        </p:nvSpPr>
        <p:spPr bwMode="auto">
          <a:xfrm>
            <a:off x="4495801" y="19812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730" name="Text Box 25"/>
          <p:cNvSpPr txBox="1">
            <a:spLocks noChangeArrowheads="1"/>
          </p:cNvSpPr>
          <p:nvPr/>
        </p:nvSpPr>
        <p:spPr bwMode="auto">
          <a:xfrm>
            <a:off x="4495800" y="22860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0731" name="Text Box 26"/>
          <p:cNvSpPr txBox="1">
            <a:spLocks noChangeArrowheads="1"/>
          </p:cNvSpPr>
          <p:nvPr/>
        </p:nvSpPr>
        <p:spPr bwMode="auto">
          <a:xfrm>
            <a:off x="4821238" y="16764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732" name="Text Box 27"/>
          <p:cNvSpPr txBox="1">
            <a:spLocks noChangeArrowheads="1"/>
          </p:cNvSpPr>
          <p:nvPr/>
        </p:nvSpPr>
        <p:spPr bwMode="auto">
          <a:xfrm rot="-5400000">
            <a:off x="3973389" y="19981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0733" name="Text Box 28"/>
          <p:cNvSpPr txBox="1">
            <a:spLocks noChangeArrowheads="1"/>
          </p:cNvSpPr>
          <p:nvPr/>
        </p:nvSpPr>
        <p:spPr bwMode="auto">
          <a:xfrm>
            <a:off x="4800601" y="9906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0734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5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Text Box 31"/>
          <p:cNvSpPr txBox="1">
            <a:spLocks noChangeArrowheads="1"/>
          </p:cNvSpPr>
          <p:nvPr/>
        </p:nvSpPr>
        <p:spPr bwMode="auto">
          <a:xfrm>
            <a:off x="2743201" y="30480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0737" name="Text Box 32"/>
          <p:cNvSpPr txBox="1">
            <a:spLocks noChangeArrowheads="1"/>
          </p:cNvSpPr>
          <p:nvPr/>
        </p:nvSpPr>
        <p:spPr bwMode="auto">
          <a:xfrm>
            <a:off x="2438400" y="34290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0738" name="Text Box 33"/>
          <p:cNvSpPr txBox="1">
            <a:spLocks noChangeArrowheads="1"/>
          </p:cNvSpPr>
          <p:nvPr/>
        </p:nvSpPr>
        <p:spPr bwMode="auto">
          <a:xfrm>
            <a:off x="2438401" y="37338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739" name="Text Box 34"/>
          <p:cNvSpPr txBox="1">
            <a:spLocks noChangeArrowheads="1"/>
          </p:cNvSpPr>
          <p:nvPr/>
        </p:nvSpPr>
        <p:spPr bwMode="auto">
          <a:xfrm>
            <a:off x="2438400" y="40386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0740" name="Text Box 35"/>
          <p:cNvSpPr txBox="1">
            <a:spLocks noChangeArrowheads="1"/>
          </p:cNvSpPr>
          <p:nvPr/>
        </p:nvSpPr>
        <p:spPr bwMode="auto">
          <a:xfrm>
            <a:off x="30480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41" name="Text Box 36"/>
          <p:cNvSpPr txBox="1">
            <a:spLocks noChangeArrowheads="1"/>
          </p:cNvSpPr>
          <p:nvPr/>
        </p:nvSpPr>
        <p:spPr bwMode="auto">
          <a:xfrm>
            <a:off x="33528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42" name="Text Box 37"/>
          <p:cNvSpPr txBox="1">
            <a:spLocks noChangeArrowheads="1"/>
          </p:cNvSpPr>
          <p:nvPr/>
        </p:nvSpPr>
        <p:spPr bwMode="auto">
          <a:xfrm>
            <a:off x="27432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43" name="Text Box 38"/>
          <p:cNvSpPr txBox="1">
            <a:spLocks noChangeArrowheads="1"/>
          </p:cNvSpPr>
          <p:nvPr/>
        </p:nvSpPr>
        <p:spPr bwMode="auto">
          <a:xfrm>
            <a:off x="2971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44" name="Text Box 39"/>
          <p:cNvSpPr txBox="1">
            <a:spLocks noChangeArrowheads="1"/>
          </p:cNvSpPr>
          <p:nvPr/>
        </p:nvSpPr>
        <p:spPr bwMode="auto">
          <a:xfrm>
            <a:off x="3352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45" name="Text Box 40"/>
          <p:cNvSpPr txBox="1">
            <a:spLocks noChangeArrowheads="1"/>
          </p:cNvSpPr>
          <p:nvPr/>
        </p:nvSpPr>
        <p:spPr bwMode="auto">
          <a:xfrm>
            <a:off x="2743201" y="27432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0746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7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2743201" y="48768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2438400" y="52578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0750" name="Text Box 45"/>
          <p:cNvSpPr txBox="1">
            <a:spLocks noChangeArrowheads="1"/>
          </p:cNvSpPr>
          <p:nvPr/>
        </p:nvSpPr>
        <p:spPr bwMode="auto">
          <a:xfrm>
            <a:off x="2438401" y="55626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751" name="Text Box 46"/>
          <p:cNvSpPr txBox="1">
            <a:spLocks noChangeArrowheads="1"/>
          </p:cNvSpPr>
          <p:nvPr/>
        </p:nvSpPr>
        <p:spPr bwMode="auto">
          <a:xfrm>
            <a:off x="2438400" y="58674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0752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53" name="Text Box 48"/>
          <p:cNvSpPr txBox="1">
            <a:spLocks noChangeArrowheads="1"/>
          </p:cNvSpPr>
          <p:nvPr/>
        </p:nvSpPr>
        <p:spPr bwMode="auto">
          <a:xfrm>
            <a:off x="2971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54" name="Text Box 49"/>
          <p:cNvSpPr txBox="1">
            <a:spLocks noChangeArrowheads="1"/>
          </p:cNvSpPr>
          <p:nvPr/>
        </p:nvSpPr>
        <p:spPr bwMode="auto">
          <a:xfrm>
            <a:off x="3352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0755" name="Text Box 50"/>
          <p:cNvSpPr txBox="1">
            <a:spLocks noChangeArrowheads="1"/>
          </p:cNvSpPr>
          <p:nvPr/>
        </p:nvSpPr>
        <p:spPr bwMode="auto">
          <a:xfrm>
            <a:off x="2743200" y="5943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0756" name="Text Box 51"/>
          <p:cNvSpPr txBox="1">
            <a:spLocks noChangeArrowheads="1"/>
          </p:cNvSpPr>
          <p:nvPr/>
        </p:nvSpPr>
        <p:spPr bwMode="auto">
          <a:xfrm>
            <a:off x="2971800" y="5943601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57" name="Text Box 52"/>
          <p:cNvSpPr txBox="1">
            <a:spLocks noChangeArrowheads="1"/>
          </p:cNvSpPr>
          <p:nvPr/>
        </p:nvSpPr>
        <p:spPr bwMode="auto">
          <a:xfrm>
            <a:off x="3352800" y="59436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758" name="Text Box 53"/>
          <p:cNvSpPr txBox="1">
            <a:spLocks noChangeArrowheads="1"/>
          </p:cNvSpPr>
          <p:nvPr/>
        </p:nvSpPr>
        <p:spPr bwMode="auto">
          <a:xfrm>
            <a:off x="2743201" y="45720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0759" name="Text Box 54"/>
          <p:cNvSpPr txBox="1">
            <a:spLocks noChangeArrowheads="1"/>
          </p:cNvSpPr>
          <p:nvPr/>
        </p:nvSpPr>
        <p:spPr bwMode="auto">
          <a:xfrm>
            <a:off x="2743201" y="3505201"/>
            <a:ext cx="8050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30760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30761" name="Text Box 56"/>
          <p:cNvSpPr txBox="1">
            <a:spLocks noChangeArrowheads="1"/>
          </p:cNvSpPr>
          <p:nvPr/>
        </p:nvSpPr>
        <p:spPr bwMode="auto">
          <a:xfrm>
            <a:off x="4784726" y="2022475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30762" name="Text Box 57"/>
          <p:cNvSpPr txBox="1">
            <a:spLocks noChangeArrowheads="1"/>
          </p:cNvSpPr>
          <p:nvPr/>
        </p:nvSpPr>
        <p:spPr bwMode="auto">
          <a:xfrm>
            <a:off x="4784726" y="2327275"/>
            <a:ext cx="78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30763" name="Line 60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4" name="Text Box 61"/>
          <p:cNvSpPr txBox="1">
            <a:spLocks noChangeArrowheads="1"/>
          </p:cNvSpPr>
          <p:nvPr/>
        </p:nvSpPr>
        <p:spPr bwMode="auto">
          <a:xfrm>
            <a:off x="7593014" y="6142038"/>
            <a:ext cx="6238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30765" name="Group 62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30807" name="Freeform 63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08" name="Group 64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0809" name="Freeform 65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0" name="Oval 66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1" name="Line 67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2" name="Line 68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3" name="Rectangle 69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0814" name="Oval 70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5" name="Freeform 71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6" name="Freeform 72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817" name="Group 73"/>
              <p:cNvGrpSpPr>
                <a:grpSpLocks/>
              </p:cNvGrpSpPr>
              <p:nvPr/>
            </p:nvGrpSpPr>
            <p:grpSpPr bwMode="auto"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30839" name="Rectangle 7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0818" name="Group 76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0831" name="Oval 77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2" name="Line 78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3" name="Line 79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4" name="Rectangle 80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0835" name="Oval 81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836" name="Group 82"/>
                <p:cNvGrpSpPr>
                  <a:grpSpLocks/>
                </p:cNvGrpSpPr>
                <p:nvPr/>
              </p:nvGrpSpPr>
              <p:grpSpPr bwMode="auto"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3083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838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30819" name="Text Box 85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0820" name="Text Box 86"/>
              <p:cNvSpPr txBox="1">
                <a:spLocks noChangeArrowheads="1"/>
              </p:cNvSpPr>
              <p:nvPr/>
            </p:nvSpPr>
            <p:spPr bwMode="auto">
              <a:xfrm>
                <a:off x="198" y="1397"/>
                <a:ext cx="19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0821" name="Text Box 87"/>
              <p:cNvSpPr txBox="1">
                <a:spLocks noChangeArrowheads="1"/>
              </p:cNvSpPr>
              <p:nvPr/>
            </p:nvSpPr>
            <p:spPr bwMode="auto">
              <a:xfrm>
                <a:off x="490" y="1730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0822" name="Group 88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30823" name="Oval 89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4" name="Line 90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5" name="Line 91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6" name="Rectangle 92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0827" name="Oval 93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828" name="Group 94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3082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830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0766" name="Text Box 97"/>
          <p:cNvSpPr txBox="1">
            <a:spLocks noChangeArrowheads="1"/>
          </p:cNvSpPr>
          <p:nvPr/>
        </p:nvSpPr>
        <p:spPr bwMode="auto">
          <a:xfrm>
            <a:off x="1524000" y="685800"/>
            <a:ext cx="1415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30767" name="Text Box 98"/>
          <p:cNvSpPr txBox="1">
            <a:spLocks noChangeArrowheads="1"/>
          </p:cNvSpPr>
          <p:nvPr/>
        </p:nvSpPr>
        <p:spPr bwMode="auto">
          <a:xfrm>
            <a:off x="1524000" y="2590800"/>
            <a:ext cx="1414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30768" name="Text Box 99"/>
          <p:cNvSpPr txBox="1">
            <a:spLocks noChangeArrowheads="1"/>
          </p:cNvSpPr>
          <p:nvPr/>
        </p:nvSpPr>
        <p:spPr bwMode="auto">
          <a:xfrm>
            <a:off x="1524000" y="4343400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30769" name="Oval 100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0" name="Oval 101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Oval 102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2" name="Oval 103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4280" name="Rectangle 104"/>
          <p:cNvSpPr>
            <a:spLocks noChangeArrowheads="1"/>
          </p:cNvSpPr>
          <p:nvPr/>
        </p:nvSpPr>
        <p:spPr bwMode="auto">
          <a:xfrm>
            <a:off x="3451474" y="187217"/>
            <a:ext cx="400635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Dz(x) = min{c(z,x) + Dx(x), c(z,y) + Dy(x)}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min{7+0 , 1+2} = 3</a:t>
            </a:r>
          </a:p>
        </p:txBody>
      </p:sp>
      <p:sp>
        <p:nvSpPr>
          <p:cNvPr id="434281" name="Line 105"/>
          <p:cNvSpPr>
            <a:spLocks noChangeShapeType="1"/>
          </p:cNvSpPr>
          <p:nvPr/>
        </p:nvSpPr>
        <p:spPr bwMode="auto">
          <a:xfrm flipH="1">
            <a:off x="4953001" y="809626"/>
            <a:ext cx="1141413" cy="51149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282" name="Rectangle 106"/>
          <p:cNvSpPr>
            <a:spLocks noChangeArrowheads="1"/>
          </p:cNvSpPr>
          <p:nvPr/>
        </p:nvSpPr>
        <p:spPr bwMode="auto">
          <a:xfrm>
            <a:off x="8068657" y="111422"/>
            <a:ext cx="23903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Dz(y) = </a:t>
            </a:r>
            <a:r>
              <a:rPr lang="fr-FR"/>
              <a:t>min{</a:t>
            </a:r>
            <a:r>
              <a:rPr lang="fr-FR" i="1"/>
              <a:t>c(z,x) + </a:t>
            </a:r>
            <a:br>
              <a:rPr lang="fr-FR" i="1"/>
            </a:br>
            <a:r>
              <a:rPr lang="fr-FR" i="1"/>
              <a:t>      Dx(y), c(z,y) + Dy(y)</a:t>
            </a:r>
            <a:r>
              <a:rPr lang="fr-FR"/>
              <a:t>} </a:t>
            </a:r>
          </a:p>
          <a:p>
            <a:pPr algn="just"/>
            <a:r>
              <a:rPr lang="fr-FR"/>
              <a:t>= min{7+2 , 1+0} = 1</a:t>
            </a:r>
          </a:p>
        </p:txBody>
      </p:sp>
      <p:sp>
        <p:nvSpPr>
          <p:cNvPr id="434283" name="Line 107"/>
          <p:cNvSpPr>
            <a:spLocks noChangeShapeType="1"/>
          </p:cNvSpPr>
          <p:nvPr/>
        </p:nvSpPr>
        <p:spPr bwMode="auto">
          <a:xfrm flipH="1">
            <a:off x="5200650" y="1028700"/>
            <a:ext cx="4419600" cy="48958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284" name="Text Box 108"/>
          <p:cNvSpPr txBox="1">
            <a:spLocks noChangeArrowheads="1"/>
          </p:cNvSpPr>
          <p:nvPr/>
        </p:nvSpPr>
        <p:spPr bwMode="auto">
          <a:xfrm>
            <a:off x="5446713" y="1679575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4285" name="Text Box 109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3077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078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0781" name="Text Box 54"/>
          <p:cNvSpPr txBox="1">
            <a:spLocks noChangeArrowheads="1"/>
          </p:cNvSpPr>
          <p:nvPr/>
        </p:nvSpPr>
        <p:spPr bwMode="auto">
          <a:xfrm>
            <a:off x="4495801" y="37338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78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0783" name="Text Box 56"/>
          <p:cNvSpPr txBox="1">
            <a:spLocks noChangeArrowheads="1"/>
          </p:cNvSpPr>
          <p:nvPr/>
        </p:nvSpPr>
        <p:spPr bwMode="auto">
          <a:xfrm>
            <a:off x="4800600" y="3429000"/>
            <a:ext cx="753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30784" name="Text Box 103"/>
          <p:cNvSpPr txBox="1">
            <a:spLocks noChangeArrowheads="1"/>
          </p:cNvSpPr>
          <p:nvPr/>
        </p:nvSpPr>
        <p:spPr bwMode="auto">
          <a:xfrm>
            <a:off x="5391150" y="3733800"/>
            <a:ext cx="335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1</a:t>
            </a:r>
          </a:p>
        </p:txBody>
      </p:sp>
      <p:sp>
        <p:nvSpPr>
          <p:cNvPr id="30785" name="Text Box 104"/>
          <p:cNvSpPr txBox="1">
            <a:spLocks noChangeArrowheads="1"/>
          </p:cNvSpPr>
          <p:nvPr/>
        </p:nvSpPr>
        <p:spPr bwMode="auto">
          <a:xfrm>
            <a:off x="4800601" y="4114800"/>
            <a:ext cx="78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cxnSp>
        <p:nvCxnSpPr>
          <p:cNvPr id="30786" name="Straight Connector 119"/>
          <p:cNvCxnSpPr>
            <a:cxnSpLocks noChangeShapeType="1"/>
          </p:cNvCxnSpPr>
          <p:nvPr/>
        </p:nvCxnSpPr>
        <p:spPr bwMode="auto">
          <a:xfrm rot="5400000">
            <a:off x="4076700" y="3752850"/>
            <a:ext cx="14478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87" name="Straight Connector 126"/>
          <p:cNvCxnSpPr>
            <a:cxnSpLocks noChangeShapeType="1"/>
          </p:cNvCxnSpPr>
          <p:nvPr/>
        </p:nvCxnSpPr>
        <p:spPr bwMode="auto">
          <a:xfrm>
            <a:off x="4476750" y="3371850"/>
            <a:ext cx="13716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Text Box 109"/>
          <p:cNvSpPr txBox="1">
            <a:spLocks noChangeArrowheads="1"/>
          </p:cNvSpPr>
          <p:nvPr/>
        </p:nvSpPr>
        <p:spPr bwMode="auto">
          <a:xfrm>
            <a:off x="4818063" y="3717926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30789" name="Text Box 26"/>
          <p:cNvSpPr txBox="1">
            <a:spLocks noChangeArrowheads="1"/>
          </p:cNvSpPr>
          <p:nvPr/>
        </p:nvSpPr>
        <p:spPr bwMode="auto">
          <a:xfrm>
            <a:off x="5049838" y="37338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790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0791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0792" name="Text Box 81"/>
          <p:cNvSpPr txBox="1">
            <a:spLocks noChangeArrowheads="1"/>
          </p:cNvSpPr>
          <p:nvPr/>
        </p:nvSpPr>
        <p:spPr bwMode="auto">
          <a:xfrm>
            <a:off x="4495801" y="54864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793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28" name="Text Box 83"/>
          <p:cNvSpPr txBox="1">
            <a:spLocks noChangeArrowheads="1"/>
          </p:cNvSpPr>
          <p:nvPr/>
        </p:nvSpPr>
        <p:spPr bwMode="auto">
          <a:xfrm>
            <a:off x="4800600" y="5181600"/>
            <a:ext cx="753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30795" name="Text Box 84"/>
          <p:cNvSpPr txBox="1">
            <a:spLocks noChangeArrowheads="1"/>
          </p:cNvSpPr>
          <p:nvPr/>
        </p:nvSpPr>
        <p:spPr bwMode="auto">
          <a:xfrm rot="-5400000">
            <a:off x="3973389" y="55033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132" name="Text Box 105"/>
          <p:cNvSpPr txBox="1">
            <a:spLocks noChangeArrowheads="1"/>
          </p:cNvSpPr>
          <p:nvPr/>
        </p:nvSpPr>
        <p:spPr bwMode="auto">
          <a:xfrm>
            <a:off x="4800601" y="55626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30797" name="Oval 167"/>
          <p:cNvSpPr>
            <a:spLocks noChangeArrowheads="1"/>
          </p:cNvSpPr>
          <p:nvPr/>
        </p:nvSpPr>
        <p:spPr bwMode="auto">
          <a:xfrm>
            <a:off x="4762500" y="36957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8" name="Text Box 84"/>
          <p:cNvSpPr txBox="1">
            <a:spLocks noChangeArrowheads="1"/>
          </p:cNvSpPr>
          <p:nvPr/>
        </p:nvSpPr>
        <p:spPr bwMode="auto">
          <a:xfrm rot="-5400000">
            <a:off x="4068639" y="37126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cxnSp>
        <p:nvCxnSpPr>
          <p:cNvPr id="30799" name="Straight Connector 134"/>
          <p:cNvCxnSpPr>
            <a:cxnSpLocks noChangeShapeType="1"/>
          </p:cNvCxnSpPr>
          <p:nvPr/>
        </p:nvCxnSpPr>
        <p:spPr bwMode="auto">
          <a:xfrm rot="5400000">
            <a:off x="4076700" y="5505450"/>
            <a:ext cx="14478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00" name="Straight Connector 135"/>
          <p:cNvCxnSpPr>
            <a:cxnSpLocks noChangeShapeType="1"/>
          </p:cNvCxnSpPr>
          <p:nvPr/>
        </p:nvCxnSpPr>
        <p:spPr bwMode="auto">
          <a:xfrm>
            <a:off x="4476750" y="5124450"/>
            <a:ext cx="13716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7" name="Oval 167"/>
          <p:cNvSpPr>
            <a:spLocks noChangeArrowheads="1"/>
          </p:cNvSpPr>
          <p:nvPr/>
        </p:nvSpPr>
        <p:spPr bwMode="auto">
          <a:xfrm>
            <a:off x="478155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" name="Text Box 108"/>
          <p:cNvSpPr txBox="1">
            <a:spLocks noChangeArrowheads="1"/>
          </p:cNvSpPr>
          <p:nvPr/>
        </p:nvSpPr>
        <p:spPr bwMode="auto">
          <a:xfrm>
            <a:off x="4818063" y="5908675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1" name="Text Box 109"/>
          <p:cNvSpPr txBox="1">
            <a:spLocks noChangeArrowheads="1"/>
          </p:cNvSpPr>
          <p:nvPr/>
        </p:nvSpPr>
        <p:spPr bwMode="auto">
          <a:xfrm>
            <a:off x="5122863" y="5908676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 </a:t>
            </a:r>
          </a:p>
        </p:txBody>
      </p:sp>
      <p:sp>
        <p:nvSpPr>
          <p:cNvPr id="142" name="Text Box 26"/>
          <p:cNvSpPr txBox="1">
            <a:spLocks noChangeArrowheads="1"/>
          </p:cNvSpPr>
          <p:nvPr/>
        </p:nvSpPr>
        <p:spPr bwMode="auto">
          <a:xfrm>
            <a:off x="5449888" y="59055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4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69"/>
    </mc:Choice>
    <mc:Fallback xmlns="">
      <p:transition spd="slow" advTm="91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80" grpId="0"/>
      <p:bldP spid="434280" grpId="1"/>
      <p:bldP spid="434280" grpId="2"/>
      <p:bldP spid="434281" grpId="0" animBg="1"/>
      <p:bldP spid="434282" grpId="0"/>
      <p:bldP spid="434282" grpId="1"/>
      <p:bldP spid="434283" grpId="0" animBg="1"/>
      <p:bldP spid="434284" grpId="0"/>
      <p:bldP spid="434284" grpId="1"/>
      <p:bldP spid="434285" grpId="0"/>
      <p:bldP spid="434285" grpId="1"/>
      <p:bldP spid="129" grpId="0"/>
      <p:bldP spid="129" grpId="1"/>
      <p:bldP spid="128" grpId="0"/>
      <p:bldP spid="132" grpId="0"/>
      <p:bldP spid="137" grpId="0" animBg="1"/>
      <p:bldP spid="138" grpId="0" animBg="1"/>
      <p:bldP spid="139" grpId="0" animBg="1"/>
      <p:bldP spid="140" grpId="0"/>
      <p:bldP spid="140" grpId="1"/>
      <p:bldP spid="140" grpId="2"/>
      <p:bldP spid="141" grpId="0"/>
      <p:bldP spid="141" grpId="1"/>
      <p:bldP spid="141" grpId="2"/>
      <p:bldP spid="142" grpId="0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055813" y="990601"/>
            <a:ext cx="1754188" cy="1738313"/>
            <a:chOff x="239" y="192"/>
            <a:chExt cx="1105" cy="1095"/>
          </a:xfrm>
        </p:grpSpPr>
        <p:sp>
          <p:nvSpPr>
            <p:cNvPr id="31893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94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95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4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31896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1897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1898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31899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31900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1901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1902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1903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1904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1905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31906" name="Text Box 16"/>
            <p:cNvSpPr txBox="1">
              <a:spLocks noChangeArrowheads="1"/>
            </p:cNvSpPr>
            <p:nvPr/>
          </p:nvSpPr>
          <p:spPr bwMode="auto">
            <a:xfrm rot="16200000">
              <a:off x="151" y="826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31907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31747" name="Text Box 18"/>
          <p:cNvSpPr txBox="1">
            <a:spLocks noChangeArrowheads="1"/>
          </p:cNvSpPr>
          <p:nvPr/>
        </p:nvSpPr>
        <p:spPr bwMode="auto">
          <a:xfrm rot="-5400000">
            <a:off x="1915989" y="38269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 rot="-5400000">
            <a:off x="1915989" y="55795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749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1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752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753" name="Text Box 24"/>
          <p:cNvSpPr txBox="1">
            <a:spLocks noChangeArrowheads="1"/>
          </p:cNvSpPr>
          <p:nvPr/>
        </p:nvSpPr>
        <p:spPr bwMode="auto">
          <a:xfrm>
            <a:off x="6705601" y="20574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754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755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31756" name="Text Box 27"/>
          <p:cNvSpPr txBox="1">
            <a:spLocks noChangeArrowheads="1"/>
          </p:cNvSpPr>
          <p:nvPr/>
        </p:nvSpPr>
        <p:spPr bwMode="auto">
          <a:xfrm rot="-5400000">
            <a:off x="6183189" y="20743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757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758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9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0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761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762" name="Text Box 33"/>
          <p:cNvSpPr txBox="1">
            <a:spLocks noChangeArrowheads="1"/>
          </p:cNvSpPr>
          <p:nvPr/>
        </p:nvSpPr>
        <p:spPr bwMode="auto">
          <a:xfrm>
            <a:off x="4495801" y="19812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763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764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31765" name="Text Box 36"/>
          <p:cNvSpPr txBox="1">
            <a:spLocks noChangeArrowheads="1"/>
          </p:cNvSpPr>
          <p:nvPr/>
        </p:nvSpPr>
        <p:spPr bwMode="auto">
          <a:xfrm rot="-5400000">
            <a:off x="3973389" y="19981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766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767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8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770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771" name="Text Box 42"/>
          <p:cNvSpPr txBox="1">
            <a:spLocks noChangeArrowheads="1"/>
          </p:cNvSpPr>
          <p:nvPr/>
        </p:nvSpPr>
        <p:spPr bwMode="auto">
          <a:xfrm>
            <a:off x="2438401" y="37338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772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773" name="Text Box 44"/>
          <p:cNvSpPr txBox="1">
            <a:spLocks noChangeArrowheads="1"/>
          </p:cNvSpPr>
          <p:nvPr/>
        </p:nvSpPr>
        <p:spPr bwMode="auto">
          <a:xfrm>
            <a:off x="30480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774" name="Text Box 45"/>
          <p:cNvSpPr txBox="1">
            <a:spLocks noChangeArrowheads="1"/>
          </p:cNvSpPr>
          <p:nvPr/>
        </p:nvSpPr>
        <p:spPr bwMode="auto">
          <a:xfrm>
            <a:off x="3352800" y="34290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775" name="Text Box 46"/>
          <p:cNvSpPr txBox="1">
            <a:spLocks noChangeArrowheads="1"/>
          </p:cNvSpPr>
          <p:nvPr/>
        </p:nvSpPr>
        <p:spPr bwMode="auto">
          <a:xfrm>
            <a:off x="27432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776" name="Text Box 47"/>
          <p:cNvSpPr txBox="1">
            <a:spLocks noChangeArrowheads="1"/>
          </p:cNvSpPr>
          <p:nvPr/>
        </p:nvSpPr>
        <p:spPr bwMode="auto">
          <a:xfrm>
            <a:off x="2971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777" name="Text Box 48"/>
          <p:cNvSpPr txBox="1">
            <a:spLocks noChangeArrowheads="1"/>
          </p:cNvSpPr>
          <p:nvPr/>
        </p:nvSpPr>
        <p:spPr bwMode="auto">
          <a:xfrm>
            <a:off x="3352800" y="4114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778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779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0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1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782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783" name="Text Box 54"/>
          <p:cNvSpPr txBox="1">
            <a:spLocks noChangeArrowheads="1"/>
          </p:cNvSpPr>
          <p:nvPr/>
        </p:nvSpPr>
        <p:spPr bwMode="auto">
          <a:xfrm>
            <a:off x="4495801" y="37338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784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785" name="Text Box 56"/>
          <p:cNvSpPr txBox="1">
            <a:spLocks noChangeArrowheads="1"/>
          </p:cNvSpPr>
          <p:nvPr/>
        </p:nvSpPr>
        <p:spPr bwMode="auto">
          <a:xfrm>
            <a:off x="4800600" y="3429000"/>
            <a:ext cx="753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31786" name="Text Box 57"/>
          <p:cNvSpPr txBox="1">
            <a:spLocks noChangeArrowheads="1"/>
          </p:cNvSpPr>
          <p:nvPr/>
        </p:nvSpPr>
        <p:spPr bwMode="auto">
          <a:xfrm rot="-5400000">
            <a:off x="3973389" y="37507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787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788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9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0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791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792" name="Text Box 63"/>
          <p:cNvSpPr txBox="1">
            <a:spLocks noChangeArrowheads="1"/>
          </p:cNvSpPr>
          <p:nvPr/>
        </p:nvSpPr>
        <p:spPr bwMode="auto">
          <a:xfrm>
            <a:off x="6705601" y="38100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793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794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31795" name="Text Box 66"/>
          <p:cNvSpPr txBox="1">
            <a:spLocks noChangeArrowheads="1"/>
          </p:cNvSpPr>
          <p:nvPr/>
        </p:nvSpPr>
        <p:spPr bwMode="auto">
          <a:xfrm rot="-5400000">
            <a:off x="6183189" y="38269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796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797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8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9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800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801" name="Text Box 72"/>
          <p:cNvSpPr txBox="1">
            <a:spLocks noChangeArrowheads="1"/>
          </p:cNvSpPr>
          <p:nvPr/>
        </p:nvSpPr>
        <p:spPr bwMode="auto">
          <a:xfrm>
            <a:off x="6629401" y="54864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802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803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31804" name="Text Box 75"/>
          <p:cNvSpPr txBox="1">
            <a:spLocks noChangeArrowheads="1"/>
          </p:cNvSpPr>
          <p:nvPr/>
        </p:nvSpPr>
        <p:spPr bwMode="auto">
          <a:xfrm rot="-5400000">
            <a:off x="6106989" y="55033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805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806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7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8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809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810" name="Text Box 81"/>
          <p:cNvSpPr txBox="1">
            <a:spLocks noChangeArrowheads="1"/>
          </p:cNvSpPr>
          <p:nvPr/>
        </p:nvSpPr>
        <p:spPr bwMode="auto">
          <a:xfrm>
            <a:off x="4495801" y="54864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811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812" name="Text Box 83"/>
          <p:cNvSpPr txBox="1">
            <a:spLocks noChangeArrowheads="1"/>
          </p:cNvSpPr>
          <p:nvPr/>
        </p:nvSpPr>
        <p:spPr bwMode="auto">
          <a:xfrm>
            <a:off x="4800600" y="5181600"/>
            <a:ext cx="753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31813" name="Text Box 84"/>
          <p:cNvSpPr txBox="1">
            <a:spLocks noChangeArrowheads="1"/>
          </p:cNvSpPr>
          <p:nvPr/>
        </p:nvSpPr>
        <p:spPr bwMode="auto">
          <a:xfrm rot="-5400000">
            <a:off x="3973389" y="5503347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31814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815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16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17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31818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1819" name="Text Box 90"/>
          <p:cNvSpPr txBox="1">
            <a:spLocks noChangeArrowheads="1"/>
          </p:cNvSpPr>
          <p:nvPr/>
        </p:nvSpPr>
        <p:spPr bwMode="auto">
          <a:xfrm>
            <a:off x="2438401" y="5562601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1820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31821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822" name="Text Box 93"/>
          <p:cNvSpPr txBox="1">
            <a:spLocks noChangeArrowheads="1"/>
          </p:cNvSpPr>
          <p:nvPr/>
        </p:nvSpPr>
        <p:spPr bwMode="auto">
          <a:xfrm>
            <a:off x="2971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823" name="Text Box 94"/>
          <p:cNvSpPr txBox="1">
            <a:spLocks noChangeArrowheads="1"/>
          </p:cNvSpPr>
          <p:nvPr/>
        </p:nvSpPr>
        <p:spPr bwMode="auto">
          <a:xfrm>
            <a:off x="3352800" y="5638801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31824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1825" name="Text Box 96"/>
          <p:cNvSpPr txBox="1">
            <a:spLocks noChangeArrowheads="1"/>
          </p:cNvSpPr>
          <p:nvPr/>
        </p:nvSpPr>
        <p:spPr bwMode="auto">
          <a:xfrm>
            <a:off x="2971800" y="5943601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826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827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31828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050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31829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31830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31831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78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31832" name="Text Box 103"/>
          <p:cNvSpPr txBox="1">
            <a:spLocks noChangeArrowheads="1"/>
          </p:cNvSpPr>
          <p:nvPr/>
        </p:nvSpPr>
        <p:spPr bwMode="auto">
          <a:xfrm>
            <a:off x="4800601" y="38100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31833" name="Text Box 104"/>
          <p:cNvSpPr txBox="1">
            <a:spLocks noChangeArrowheads="1"/>
          </p:cNvSpPr>
          <p:nvPr/>
        </p:nvSpPr>
        <p:spPr bwMode="auto">
          <a:xfrm>
            <a:off x="4800601" y="4114800"/>
            <a:ext cx="78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31834" name="Text Box 105"/>
          <p:cNvSpPr txBox="1">
            <a:spLocks noChangeArrowheads="1"/>
          </p:cNvSpPr>
          <p:nvPr/>
        </p:nvSpPr>
        <p:spPr bwMode="auto">
          <a:xfrm>
            <a:off x="4800601" y="55626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31835" name="Text Box 106"/>
          <p:cNvSpPr txBox="1">
            <a:spLocks noChangeArrowheads="1"/>
          </p:cNvSpPr>
          <p:nvPr/>
        </p:nvSpPr>
        <p:spPr bwMode="auto">
          <a:xfrm>
            <a:off x="4800600" y="58674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31836" name="Text Box 107"/>
          <p:cNvSpPr txBox="1">
            <a:spLocks noChangeArrowheads="1"/>
          </p:cNvSpPr>
          <p:nvPr/>
        </p:nvSpPr>
        <p:spPr bwMode="auto">
          <a:xfrm>
            <a:off x="7010401" y="2133600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31837" name="Text Box 108"/>
          <p:cNvSpPr txBox="1">
            <a:spLocks noChangeArrowheads="1"/>
          </p:cNvSpPr>
          <p:nvPr/>
        </p:nvSpPr>
        <p:spPr bwMode="auto">
          <a:xfrm>
            <a:off x="7010400" y="24384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31838" name="Text Box 109"/>
          <p:cNvSpPr txBox="1">
            <a:spLocks noChangeArrowheads="1"/>
          </p:cNvSpPr>
          <p:nvPr/>
        </p:nvSpPr>
        <p:spPr bwMode="auto">
          <a:xfrm>
            <a:off x="7010401" y="38862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31839" name="Text Box 110"/>
          <p:cNvSpPr txBox="1">
            <a:spLocks noChangeArrowheads="1"/>
          </p:cNvSpPr>
          <p:nvPr/>
        </p:nvSpPr>
        <p:spPr bwMode="auto">
          <a:xfrm>
            <a:off x="6934200" y="58674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31840" name="Text Box 111"/>
          <p:cNvSpPr txBox="1">
            <a:spLocks noChangeArrowheads="1"/>
          </p:cNvSpPr>
          <p:nvPr/>
        </p:nvSpPr>
        <p:spPr bwMode="auto">
          <a:xfrm>
            <a:off x="6934201" y="5486400"/>
            <a:ext cx="758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31841" name="Text Box 112"/>
          <p:cNvSpPr txBox="1">
            <a:spLocks noChangeArrowheads="1"/>
          </p:cNvSpPr>
          <p:nvPr/>
        </p:nvSpPr>
        <p:spPr bwMode="auto">
          <a:xfrm>
            <a:off x="7010400" y="41148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31842" name="Line 115"/>
          <p:cNvSpPr>
            <a:spLocks noChangeShapeType="1"/>
          </p:cNvSpPr>
          <p:nvPr/>
        </p:nvSpPr>
        <p:spPr bwMode="auto">
          <a:xfrm flipV="1">
            <a:off x="5734050" y="25527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43" name="Line 116"/>
          <p:cNvSpPr>
            <a:spLocks noChangeShapeType="1"/>
          </p:cNvSpPr>
          <p:nvPr/>
        </p:nvSpPr>
        <p:spPr bwMode="auto">
          <a:xfrm>
            <a:off x="5734050" y="40767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44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45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46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47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48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49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38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31850" name="Group 12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31859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860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1861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2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3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4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5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1866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7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8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869" name="Group 136"/>
              <p:cNvGrpSpPr>
                <a:grpSpLocks/>
              </p:cNvGrpSpPr>
              <p:nvPr/>
            </p:nvGrpSpPr>
            <p:grpSpPr bwMode="auto"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31891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9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1870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1883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4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5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6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1887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1888" name="Group 145"/>
                <p:cNvGrpSpPr>
                  <a:grpSpLocks/>
                </p:cNvGrpSpPr>
                <p:nvPr/>
              </p:nvGrpSpPr>
              <p:grpSpPr bwMode="auto"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3188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90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31871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1872" name="Text Box 149"/>
              <p:cNvSpPr txBox="1">
                <a:spLocks noChangeArrowheads="1"/>
              </p:cNvSpPr>
              <p:nvPr/>
            </p:nvSpPr>
            <p:spPr bwMode="auto">
              <a:xfrm>
                <a:off x="198" y="1397"/>
                <a:ext cx="19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1873" name="Text Box 150"/>
              <p:cNvSpPr txBox="1">
                <a:spLocks noChangeArrowheads="1"/>
              </p:cNvSpPr>
              <p:nvPr/>
            </p:nvSpPr>
            <p:spPr bwMode="auto">
              <a:xfrm>
                <a:off x="490" y="1730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1874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31875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76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77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78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1879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1880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3188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82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1851" name="Text Box 160"/>
          <p:cNvSpPr txBox="1">
            <a:spLocks noChangeArrowheads="1"/>
          </p:cNvSpPr>
          <p:nvPr/>
        </p:nvSpPr>
        <p:spPr bwMode="auto">
          <a:xfrm>
            <a:off x="1524000" y="685800"/>
            <a:ext cx="1415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31852" name="Text Box 161"/>
          <p:cNvSpPr txBox="1">
            <a:spLocks noChangeArrowheads="1"/>
          </p:cNvSpPr>
          <p:nvPr/>
        </p:nvSpPr>
        <p:spPr bwMode="auto">
          <a:xfrm>
            <a:off x="1524000" y="2590800"/>
            <a:ext cx="1414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31853" name="Text Box 162"/>
          <p:cNvSpPr txBox="1">
            <a:spLocks noChangeArrowheads="1"/>
          </p:cNvSpPr>
          <p:nvPr/>
        </p:nvSpPr>
        <p:spPr bwMode="auto">
          <a:xfrm>
            <a:off x="1524000" y="4343400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31854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5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6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7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8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02"/>
    </mc:Choice>
    <mc:Fallback xmlns="">
      <p:transition spd="slow" advTm="135302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585913"/>
            <a:ext cx="10018713" cy="504348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iterations are needed to make the final routing tables of each router?</a:t>
            </a:r>
          </a:p>
          <a:p>
            <a:r>
              <a:rPr lang="en-US" dirty="0" smtClean="0"/>
              <a:t>What will be the routing table of B and D after the 2</a:t>
            </a:r>
            <a:r>
              <a:rPr lang="en-US" baseline="30000" dirty="0" smtClean="0"/>
              <a:t>nd</a:t>
            </a:r>
            <a:r>
              <a:rPr lang="en-US" dirty="0" smtClean="0"/>
              <a:t> iteration?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92" y="1585913"/>
            <a:ext cx="513469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982"/>
    </mc:Choice>
    <mc:Fallback xmlns="">
      <p:transition spd="slow" advTm="21198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13 </a:t>
            </a:r>
            <a:r>
              <a:rPr lang="en-US" dirty="0"/>
              <a:t>| </a:t>
            </a:r>
            <a:r>
              <a:rPr lang="en-US" dirty="0" smtClean="0"/>
              <a:t>Part </a:t>
            </a:r>
            <a:r>
              <a:rPr lang="en-US" dirty="0"/>
              <a:t>2</a:t>
            </a:r>
            <a:r>
              <a:rPr lang="en-US" dirty="0" smtClean="0"/>
              <a:t>| CSE421 </a:t>
            </a:r>
            <a:r>
              <a:rPr lang="en-US" dirty="0"/>
              <a:t>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28400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 smtClean="0"/>
              <a:t>Network Layer</a:t>
            </a:r>
            <a:br>
              <a:rPr lang="en-US" dirty="0" smtClean="0"/>
            </a:br>
            <a:r>
              <a:rPr lang="en-US" sz="3200" dirty="0" smtClean="0"/>
              <a:t>Routing Algorithm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b="1" i="1" dirty="0" smtClean="0"/>
              <a:t>Distance Vector Routing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13308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5"/>
    </mc:Choice>
    <mc:Fallback xmlns="">
      <p:transition spd="slow" advTm="1106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4311" y="685801"/>
            <a:ext cx="10018713" cy="82073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Operation of Distance Vector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1506538"/>
            <a:ext cx="8839200" cy="44323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Periodic Updates:</a:t>
            </a:r>
          </a:p>
          <a:p>
            <a:pPr marL="893763" lvl="1" indent="-38100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Periodically broadcast the entire routing table to each of its neighbors (RIP – every 30 seconds).</a:t>
            </a:r>
          </a:p>
          <a:p>
            <a:pPr marL="1692275" lvl="3" indent="-381000">
              <a:defRPr/>
            </a:pPr>
            <a:r>
              <a:rPr lang="en-US" sz="2800" dirty="0">
                <a:solidFill>
                  <a:srgbClr val="FF0000"/>
                </a:solidFill>
              </a:rPr>
              <a:t>Inefficient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93763" lvl="1" indent="-38100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Router is only aware of the:</a:t>
            </a:r>
          </a:p>
          <a:p>
            <a:pPr marL="1692275" lvl="3" indent="-381000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 addresses of its </a:t>
            </a:r>
            <a:r>
              <a:rPr lang="en-US" sz="2800" dirty="0">
                <a:solidFill>
                  <a:srgbClr val="FF0000"/>
                </a:solidFill>
              </a:rPr>
              <a:t>own interfaces.</a:t>
            </a:r>
          </a:p>
          <a:p>
            <a:pPr marL="1692275" lvl="3" indent="-381000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 addresses the </a:t>
            </a:r>
            <a:r>
              <a:rPr lang="en-US" sz="2800" dirty="0">
                <a:solidFill>
                  <a:srgbClr val="FF0000"/>
                </a:solidFill>
              </a:rPr>
              <a:t>neighbors running the same routing protocol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78"/>
    </mc:Choice>
    <mc:Fallback xmlns="">
      <p:transition spd="slow" advTm="6937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7" descr="dv0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905001"/>
            <a:ext cx="77470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2550" y="547041"/>
            <a:ext cx="10018713" cy="413396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Operation of Distance Vector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1295400"/>
            <a:ext cx="8839200" cy="53340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Periodic Updates: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895600" y="1295400"/>
            <a:ext cx="5715000" cy="1066800"/>
            <a:chOff x="1371600" y="1295400"/>
            <a:chExt cx="5715000" cy="1066799"/>
          </a:xfrm>
        </p:grpSpPr>
        <p:cxnSp>
          <p:nvCxnSpPr>
            <p:cNvPr id="33811" name="Straight Connector 7"/>
            <p:cNvCxnSpPr>
              <a:cxnSpLocks noChangeShapeType="1"/>
              <a:stCxn id="6" idx="1"/>
            </p:cNvCxnSpPr>
            <p:nvPr/>
          </p:nvCxnSpPr>
          <p:spPr bwMode="auto">
            <a:xfrm rot="10800000" flipV="1">
              <a:off x="1371600" y="1526232"/>
              <a:ext cx="1981200" cy="835967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6" name="TextBox 5"/>
            <p:cNvSpPr txBox="1"/>
            <p:nvPr/>
          </p:nvSpPr>
          <p:spPr>
            <a:xfrm>
              <a:off x="3352800" y="1295400"/>
              <a:ext cx="3733800" cy="461963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R1 Update Timer expires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438400" y="1828801"/>
            <a:ext cx="7467600" cy="4729163"/>
            <a:chOff x="914400" y="1828800"/>
            <a:chExt cx="7467600" cy="4728865"/>
          </a:xfrm>
        </p:grpSpPr>
        <p:sp>
          <p:nvSpPr>
            <p:cNvPr id="20" name="TextBox 19"/>
            <p:cNvSpPr txBox="1"/>
            <p:nvPr/>
          </p:nvSpPr>
          <p:spPr>
            <a:xfrm>
              <a:off x="5943600" y="1828800"/>
              <a:ext cx="2438400" cy="461934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66FF66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Neighbour of R1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6095731"/>
              <a:ext cx="2438400" cy="461934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66FF66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Neighbour of R1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43400" y="3200400"/>
            <a:ext cx="4191000" cy="2743200"/>
            <a:chOff x="2819400" y="3200400"/>
            <a:chExt cx="4191000" cy="2743200"/>
          </a:xfrm>
        </p:grpSpPr>
        <p:sp>
          <p:nvSpPr>
            <p:cNvPr id="24" name="Rectangle 23"/>
            <p:cNvSpPr/>
            <p:nvPr/>
          </p:nvSpPr>
          <p:spPr bwMode="auto">
            <a:xfrm rot="16200000">
              <a:off x="4419600" y="3962400"/>
              <a:ext cx="381000" cy="3581400"/>
            </a:xfrm>
            <a:prstGeom prst="rect">
              <a:avLst/>
            </a:prstGeom>
            <a:solidFill>
              <a:srgbClr val="99CCFF">
                <a:alpha val="51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705600" y="3200400"/>
              <a:ext cx="304800" cy="2057400"/>
            </a:xfrm>
            <a:prstGeom prst="rect">
              <a:avLst/>
            </a:prstGeom>
            <a:solidFill>
              <a:srgbClr val="99CCFF">
                <a:alpha val="51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800"/>
              <a:ext cx="2971800" cy="8302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5400">
              <a:solidFill>
                <a:srgbClr val="99CCFF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R1 is unaware of R3 and its networks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423987" y="2755899"/>
            <a:ext cx="4343400" cy="2055813"/>
            <a:chOff x="152400" y="2590800"/>
            <a:chExt cx="4343400" cy="2056606"/>
          </a:xfrm>
        </p:grpSpPr>
        <p:cxnSp>
          <p:nvCxnSpPr>
            <p:cNvPr id="33801" name="Straight Connector 12"/>
            <p:cNvCxnSpPr>
              <a:cxnSpLocks noChangeShapeType="1"/>
            </p:cNvCxnSpPr>
            <p:nvPr/>
          </p:nvCxnSpPr>
          <p:spPr bwMode="auto">
            <a:xfrm>
              <a:off x="2819400" y="3124200"/>
              <a:ext cx="16764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3802" name="Straight Connector 14"/>
            <p:cNvCxnSpPr>
              <a:cxnSpLocks noChangeShapeType="1"/>
            </p:cNvCxnSpPr>
            <p:nvPr/>
          </p:nvCxnSpPr>
          <p:spPr bwMode="auto">
            <a:xfrm rot="5400000">
              <a:off x="1981994" y="3961606"/>
              <a:ext cx="1370806" cy="794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7" name="TextBox 16"/>
            <p:cNvSpPr txBox="1"/>
            <p:nvPr/>
          </p:nvSpPr>
          <p:spPr>
            <a:xfrm>
              <a:off x="152400" y="2971947"/>
              <a:ext cx="1828800" cy="1200613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Updates sent.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Broadcast!</a:t>
              </a:r>
            </a:p>
          </p:txBody>
        </p:sp>
        <p:pic>
          <p:nvPicPr>
            <p:cNvPr id="33804" name="Picture 34" descr="dv05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5200" y="2590800"/>
              <a:ext cx="685800" cy="43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5" name="Picture 35" descr="dv05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28800" y="3505200"/>
              <a:ext cx="685800" cy="43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3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28"/>
    </mc:Choice>
    <mc:Fallback xmlns="">
      <p:transition spd="slow" advTm="52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4311" y="685800"/>
            <a:ext cx="10018713" cy="10611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Distance Vector Routing Protocols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2438400" y="1447800"/>
            <a:ext cx="7467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Network Discovery</a:t>
            </a:r>
          </a:p>
        </p:txBody>
      </p:sp>
      <p:pic>
        <p:nvPicPr>
          <p:cNvPr id="34820" name="Picture 4" descr="dv1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971800"/>
            <a:ext cx="788035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6"/>
    </mc:Choice>
    <mc:Fallback xmlns="">
      <p:transition spd="slow" advTm="2766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Cold Start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3048000"/>
            <a:ext cx="88392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 Discovery:</a:t>
            </a:r>
          </a:p>
          <a:p>
            <a:pPr marL="855663" lvl="1" indent="-288925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Is part of the process of the routing protocol algorithm that enables routers to </a:t>
            </a: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learn about remote networks for the first time.</a:t>
            </a:r>
          </a:p>
        </p:txBody>
      </p:sp>
      <p:pic>
        <p:nvPicPr>
          <p:cNvPr id="35844" name="Picture 3" descr="dv1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8839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27"/>
    </mc:Choice>
    <mc:Fallback xmlns="">
      <p:transition spd="slow" advTm="5282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25" y="545537"/>
            <a:ext cx="10018713" cy="938490"/>
          </a:xfrm>
        </p:spPr>
        <p:txBody>
          <a:bodyPr/>
          <a:lstStyle/>
          <a:p>
            <a:pPr algn="l"/>
            <a:r>
              <a:rPr lang="en-US" dirty="0" smtClean="0"/>
              <a:t>Popular Routing Protocols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90174" y="6123552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25" y="2374782"/>
            <a:ext cx="9504000" cy="33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6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70"/>
    </mc:Choice>
    <mc:Fallback xmlns="">
      <p:transition spd="slow" advTm="4827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2" descr="dv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3843" y="381001"/>
            <a:ext cx="10018713" cy="4587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Cold Start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4800600"/>
            <a:ext cx="8839200" cy="1828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 a router powers up: </a:t>
            </a:r>
          </a:p>
          <a:p>
            <a:pPr marL="855663" lvl="1" indent="-288925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Knows nothing about the network topology.</a:t>
            </a:r>
          </a:p>
          <a:p>
            <a:pPr marL="855663" lvl="1" indent="-288925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Knows only the information saved in NVRAM.</a:t>
            </a:r>
          </a:p>
          <a:p>
            <a:pPr marL="855663" lvl="1" indent="-288925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Sends updates about its known networks out all ports. </a:t>
            </a:r>
          </a:p>
          <a:p>
            <a:pPr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057400" y="35052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2057400" y="3733800"/>
            <a:ext cx="2438400" cy="210312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4876800" y="35052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4876800" y="3733800"/>
            <a:ext cx="2438400" cy="210312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9" name="Group 4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0" name="Group 4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4" name="Group 48"/>
          <p:cNvGrpSpPr/>
          <p:nvPr/>
        </p:nvGrpSpPr>
        <p:grpSpPr>
          <a:xfrm>
            <a:off x="7772400" y="35052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5" name="Group 52"/>
          <p:cNvGrpSpPr/>
          <p:nvPr/>
        </p:nvGrpSpPr>
        <p:grpSpPr>
          <a:xfrm>
            <a:off x="7772400" y="3733800"/>
            <a:ext cx="2438400" cy="210312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9" name="Group 56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23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24" name="Group 111"/>
          <p:cNvGrpSpPr>
            <a:grpSpLocks/>
          </p:cNvGrpSpPr>
          <p:nvPr/>
        </p:nvGrpSpPr>
        <p:grpSpPr bwMode="auto">
          <a:xfrm>
            <a:off x="1981200" y="1981200"/>
            <a:ext cx="8229600" cy="838200"/>
            <a:chOff x="457200" y="1981200"/>
            <a:chExt cx="8229600" cy="838200"/>
          </a:xfrm>
        </p:grpSpPr>
        <p:sp>
          <p:nvSpPr>
            <p:cNvPr id="98" name="Oval 97"/>
            <p:cNvSpPr/>
            <p:nvPr/>
          </p:nvSpPr>
          <p:spPr bwMode="auto">
            <a:xfrm>
              <a:off x="914400" y="1981200"/>
              <a:ext cx="1066800" cy="8382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36883" name="Straight Connector 99"/>
            <p:cNvCxnSpPr>
              <a:cxnSpLocks noChangeShapeType="1"/>
            </p:cNvCxnSpPr>
            <p:nvPr/>
          </p:nvCxnSpPr>
          <p:spPr bwMode="auto">
            <a:xfrm>
              <a:off x="1981200" y="2057400"/>
              <a:ext cx="9906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84" name="Straight Connector 101"/>
            <p:cNvCxnSpPr>
              <a:cxnSpLocks noChangeShapeType="1"/>
            </p:cNvCxnSpPr>
            <p:nvPr/>
          </p:nvCxnSpPr>
          <p:spPr bwMode="auto">
            <a:xfrm rot="10800000">
              <a:off x="457200" y="2057400"/>
              <a:ext cx="4572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03" name="Oval 102"/>
            <p:cNvSpPr/>
            <p:nvPr/>
          </p:nvSpPr>
          <p:spPr bwMode="auto">
            <a:xfrm>
              <a:off x="4038600" y="1981200"/>
              <a:ext cx="990600" cy="838200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 bwMode="auto">
            <a:xfrm>
              <a:off x="5105400" y="2743200"/>
              <a:ext cx="990600" cy="1588"/>
            </a:xfrm>
            <a:prstGeom prst="line">
              <a:avLst/>
            </a:prstGeom>
            <a:noFill/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10800000">
              <a:off x="2819400" y="2743200"/>
              <a:ext cx="1066800" cy="1588"/>
            </a:xfrm>
            <a:prstGeom prst="line">
              <a:avLst/>
            </a:prstGeom>
            <a:noFill/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Oval 106"/>
            <p:cNvSpPr/>
            <p:nvPr/>
          </p:nvSpPr>
          <p:spPr bwMode="auto">
            <a:xfrm>
              <a:off x="7162800" y="1981200"/>
              <a:ext cx="990600" cy="8382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36889" name="Straight Connector 107"/>
            <p:cNvCxnSpPr>
              <a:cxnSpLocks noChangeShapeType="1"/>
            </p:cNvCxnSpPr>
            <p:nvPr/>
          </p:nvCxnSpPr>
          <p:spPr bwMode="auto">
            <a:xfrm>
              <a:off x="8305800" y="2057400"/>
              <a:ext cx="381000" cy="1588"/>
            </a:xfrm>
            <a:prstGeom prst="line">
              <a:avLst/>
            </a:prstGeom>
            <a:noFill/>
            <a:ln w="50800" algn="ctr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36890" name="Straight Connector 108"/>
            <p:cNvCxnSpPr>
              <a:cxnSpLocks noChangeShapeType="1"/>
            </p:cNvCxnSpPr>
            <p:nvPr/>
          </p:nvCxnSpPr>
          <p:spPr bwMode="auto">
            <a:xfrm rot="10800000">
              <a:off x="6019800" y="2057400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1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61"/>
    </mc:Choice>
    <mc:Fallback xmlns="">
      <p:transition spd="slow" advTm="158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2" descr="dv1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4513" y="457200"/>
            <a:ext cx="10018713" cy="487681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Initial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4800600"/>
            <a:ext cx="88392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Sends an update 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10.1.0.0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 the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Serial 0/0/0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interface with a metric of 1. </a:t>
            </a:r>
          </a:p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Sends an update 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10.2.0.0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 the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Fa0/0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interface with a metric of 1.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7900" name="Straight Connector 71"/>
          <p:cNvCxnSpPr>
            <a:cxnSpLocks noChangeShapeType="1"/>
          </p:cNvCxnSpPr>
          <p:nvPr/>
        </p:nvCxnSpPr>
        <p:spPr bwMode="auto">
          <a:xfrm rot="10800000">
            <a:off x="1981200" y="2057400"/>
            <a:ext cx="381000" cy="158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37901" name="Group 75"/>
          <p:cNvGrpSpPr>
            <a:grpSpLocks/>
          </p:cNvGrpSpPr>
          <p:nvPr/>
        </p:nvGrpSpPr>
        <p:grpSpPr bwMode="auto">
          <a:xfrm>
            <a:off x="3581400" y="1981201"/>
            <a:ext cx="1524000" cy="307777"/>
            <a:chOff x="2057400" y="1981201"/>
            <a:chExt cx="1219200" cy="307777"/>
          </a:xfrm>
        </p:grpSpPr>
        <p:cxnSp>
          <p:nvCxnSpPr>
            <p:cNvPr id="37902" name="Straight Connector 70"/>
            <p:cNvCxnSpPr>
              <a:cxnSpLocks noChangeShapeType="1"/>
            </p:cNvCxnSpPr>
            <p:nvPr/>
          </p:nvCxnSpPr>
          <p:spPr bwMode="auto">
            <a:xfrm>
              <a:off x="2057400" y="2133600"/>
              <a:ext cx="12192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75" name="TextBox 74"/>
            <p:cNvSpPr txBox="1"/>
            <p:nvPr/>
          </p:nvSpPr>
          <p:spPr>
            <a:xfrm>
              <a:off x="2209800" y="1981201"/>
              <a:ext cx="838200" cy="307777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10.1.0.0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15"/>
    </mc:Choice>
    <mc:Fallback xmlns="">
      <p:transition spd="slow" advTm="31615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4311" y="685801"/>
            <a:ext cx="10018713" cy="104616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Initial Exchange of Routing Information</a:t>
            </a:r>
          </a:p>
        </p:txBody>
      </p:sp>
      <p:grpSp>
        <p:nvGrpSpPr>
          <p:cNvPr id="38915" name="Group 21"/>
          <p:cNvGrpSpPr>
            <a:grpSpLocks/>
          </p:cNvGrpSpPr>
          <p:nvPr/>
        </p:nvGrpSpPr>
        <p:grpSpPr bwMode="auto">
          <a:xfrm>
            <a:off x="1687513" y="1974851"/>
            <a:ext cx="8839200" cy="3432175"/>
            <a:chOff x="96" y="823"/>
            <a:chExt cx="5568" cy="2162"/>
          </a:xfrm>
        </p:grpSpPr>
        <p:pic>
          <p:nvPicPr>
            <p:cNvPr id="38916" name="Picture 22" descr="dv10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" y="823"/>
              <a:ext cx="5568" cy="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31"/>
            <p:cNvGrpSpPr/>
            <p:nvPr/>
          </p:nvGrpSpPr>
          <p:grpSpPr>
            <a:xfrm>
              <a:off x="336" y="2736"/>
              <a:ext cx="1536" cy="96"/>
              <a:chOff x="533400" y="4267200"/>
              <a:chExt cx="2438400" cy="152400"/>
            </a:xfrm>
            <a:solidFill>
              <a:schemeClr val="bg1"/>
            </a:solidFill>
          </p:grpSpPr>
          <p:sp>
            <p:nvSpPr>
              <p:cNvPr id="29" name="Rectangle 28"/>
              <p:cNvSpPr/>
              <p:nvPr/>
            </p:nvSpPr>
            <p:spPr bwMode="auto">
              <a:xfrm>
                <a:off x="5334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6002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2590800" y="4267200"/>
                <a:ext cx="3810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4" name="Group 40"/>
            <p:cNvGrpSpPr/>
            <p:nvPr/>
          </p:nvGrpSpPr>
          <p:grpSpPr>
            <a:xfrm>
              <a:off x="2112" y="2544"/>
              <a:ext cx="1536" cy="115"/>
              <a:chOff x="533400" y="3505200"/>
              <a:chExt cx="2438400" cy="182880"/>
            </a:xfrm>
            <a:solidFill>
              <a:schemeClr val="bg1"/>
            </a:solidFill>
          </p:grpSpPr>
          <p:sp>
            <p:nvSpPr>
              <p:cNvPr id="42" name="Rectangle 41"/>
              <p:cNvSpPr/>
              <p:nvPr/>
            </p:nvSpPr>
            <p:spPr bwMode="auto">
              <a:xfrm>
                <a:off x="533400" y="3505200"/>
                <a:ext cx="6858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600200" y="3505200"/>
                <a:ext cx="6858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90800" y="3505200"/>
                <a:ext cx="3810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2112" y="2736"/>
              <a:ext cx="1536" cy="96"/>
              <a:chOff x="533400" y="4267200"/>
              <a:chExt cx="2438400" cy="152400"/>
            </a:xfrm>
            <a:solidFill>
              <a:schemeClr val="bg1"/>
            </a:solidFill>
          </p:grpSpPr>
          <p:sp>
            <p:nvSpPr>
              <p:cNvPr id="46" name="Rectangle 45"/>
              <p:cNvSpPr/>
              <p:nvPr/>
            </p:nvSpPr>
            <p:spPr bwMode="auto">
              <a:xfrm>
                <a:off x="5334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16002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590800" y="4267200"/>
                <a:ext cx="3810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6" name="Group 56"/>
            <p:cNvGrpSpPr/>
            <p:nvPr/>
          </p:nvGrpSpPr>
          <p:grpSpPr>
            <a:xfrm>
              <a:off x="3936" y="2544"/>
              <a:ext cx="1536" cy="115"/>
              <a:chOff x="533400" y="3505200"/>
              <a:chExt cx="2438400" cy="182880"/>
            </a:xfrm>
            <a:solidFill>
              <a:schemeClr val="bg1"/>
            </a:solidFill>
          </p:grpSpPr>
          <p:sp>
            <p:nvSpPr>
              <p:cNvPr id="58" name="Rectangle 57"/>
              <p:cNvSpPr/>
              <p:nvPr/>
            </p:nvSpPr>
            <p:spPr bwMode="auto">
              <a:xfrm>
                <a:off x="533400" y="3505200"/>
                <a:ext cx="6858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1600200" y="3505200"/>
                <a:ext cx="6858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590800" y="3505200"/>
                <a:ext cx="3810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7" name="Group 60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  <a:solidFill>
              <a:schemeClr val="bg1"/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5334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6002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2590800" y="4267200"/>
                <a:ext cx="3810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2448" y="1248"/>
              <a:ext cx="816" cy="528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8" name="Group 18"/>
            <p:cNvGrpSpPr/>
            <p:nvPr/>
          </p:nvGrpSpPr>
          <p:grpSpPr>
            <a:xfrm>
              <a:off x="336" y="2544"/>
              <a:ext cx="1536" cy="115"/>
              <a:chOff x="533400" y="3505200"/>
              <a:chExt cx="2438400" cy="182880"/>
            </a:xfrm>
            <a:solidFill>
              <a:schemeClr val="bg1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533400" y="3505200"/>
                <a:ext cx="6858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600200" y="3505200"/>
                <a:ext cx="6858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590800" y="3505200"/>
                <a:ext cx="381000" cy="18288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38924" name="Group 37"/>
            <p:cNvGrpSpPr>
              <a:grpSpLocks/>
            </p:cNvGrpSpPr>
            <p:nvPr/>
          </p:nvGrpSpPr>
          <p:grpSpPr bwMode="auto">
            <a:xfrm>
              <a:off x="1296" y="1249"/>
              <a:ext cx="912" cy="194"/>
              <a:chOff x="2057400" y="1981201"/>
              <a:chExt cx="1219200" cy="307777"/>
            </a:xfrm>
          </p:grpSpPr>
          <p:cxnSp>
            <p:nvCxnSpPr>
              <p:cNvPr id="38931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2057400" y="2133600"/>
                <a:ext cx="1219200" cy="1588"/>
              </a:xfrm>
              <a:prstGeom prst="line">
                <a:avLst/>
              </a:prstGeom>
              <a:noFill/>
              <a:ln w="50800" algn="ctr">
                <a:solidFill>
                  <a:srgbClr val="FF0000">
                    <a:alpha val="50195"/>
                  </a:srgbClr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2209800" y="1981201"/>
                <a:ext cx="838200" cy="307777"/>
              </a:xfrm>
              <a:prstGeom prst="rect">
                <a:avLst/>
              </a:prstGeom>
              <a:solidFill>
                <a:srgbClr val="800000">
                  <a:alpha val="50000"/>
                </a:srgbClr>
              </a:solidFill>
              <a:ln w="25400">
                <a:solidFill>
                  <a:srgbClr val="FF0000">
                    <a:alpha val="50000"/>
                  </a:srgbClr>
                </a:solidFill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10.1.0.0</a:t>
                </a:r>
              </a:p>
            </p:txBody>
          </p:sp>
        </p:grpSp>
        <p:grpSp>
          <p:nvGrpSpPr>
            <p:cNvPr id="38925" name="Group 52"/>
            <p:cNvGrpSpPr>
              <a:grpSpLocks/>
            </p:cNvGrpSpPr>
            <p:nvPr/>
          </p:nvGrpSpPr>
          <p:grpSpPr bwMode="auto">
            <a:xfrm>
              <a:off x="1536" y="1681"/>
              <a:ext cx="912" cy="194"/>
              <a:chOff x="2438400" y="2590800"/>
              <a:chExt cx="1295400" cy="307777"/>
            </a:xfrm>
          </p:grpSpPr>
          <p:cxnSp>
            <p:nvCxnSpPr>
              <p:cNvPr id="73" name="Straight Connector 72"/>
              <p:cNvCxnSpPr/>
              <p:nvPr/>
            </p:nvCxnSpPr>
            <p:spPr bwMode="auto">
              <a:xfrm rot="10800000">
                <a:off x="2438400" y="2743200"/>
                <a:ext cx="1295400" cy="1587"/>
              </a:xfrm>
              <a:prstGeom prst="line">
                <a:avLst/>
              </a:prstGeom>
              <a:noFill/>
              <a:ln w="508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2743784" y="2590800"/>
                <a:ext cx="838033" cy="30777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solidFill>
                  <a:srgbClr val="00B0F0"/>
                </a:solidFill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10.3.0.0</a:t>
                </a:r>
              </a:p>
            </p:txBody>
          </p:sp>
        </p:grpSp>
        <p:grpSp>
          <p:nvGrpSpPr>
            <p:cNvPr id="38926" name="Group 51"/>
            <p:cNvGrpSpPr>
              <a:grpSpLocks/>
            </p:cNvGrpSpPr>
            <p:nvPr/>
          </p:nvGrpSpPr>
          <p:grpSpPr bwMode="auto">
            <a:xfrm>
              <a:off x="3312" y="1681"/>
              <a:ext cx="912" cy="194"/>
              <a:chOff x="5257800" y="2590800"/>
              <a:chExt cx="1295400" cy="307777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>
                <a:off x="5257800" y="2743200"/>
                <a:ext cx="1295400" cy="1587"/>
              </a:xfrm>
              <a:prstGeom prst="line">
                <a:avLst/>
              </a:prstGeom>
              <a:noFill/>
              <a:ln w="508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5486483" y="2590800"/>
                <a:ext cx="838033" cy="30777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solidFill>
                  <a:srgbClr val="00B0F0"/>
                </a:solidFill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10.2.0.0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64"/>
    </mc:Choice>
    <mc:Fallback xmlns="">
      <p:transition spd="slow" advTm="45364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4311" y="685801"/>
            <a:ext cx="10018713" cy="91608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Initial Exchange of Routing Information</a:t>
            </a:r>
          </a:p>
        </p:txBody>
      </p:sp>
      <p:cxnSp>
        <p:nvCxnSpPr>
          <p:cNvPr id="39939" name="Straight Connector 71"/>
          <p:cNvCxnSpPr>
            <a:cxnSpLocks noChangeShapeType="1"/>
          </p:cNvCxnSpPr>
          <p:nvPr/>
        </p:nvCxnSpPr>
        <p:spPr bwMode="auto">
          <a:xfrm>
            <a:off x="9753600" y="2133600"/>
            <a:ext cx="457200" cy="1588"/>
          </a:xfrm>
          <a:prstGeom prst="line">
            <a:avLst/>
          </a:prstGeom>
          <a:noFill/>
          <a:ln w="50800" algn="ctr">
            <a:solidFill>
              <a:srgbClr val="008000"/>
            </a:solidFill>
            <a:round/>
            <a:headEnd/>
            <a:tailEnd type="triangle" w="med" len="med"/>
          </a:ln>
        </p:spPr>
      </p:cxnSp>
      <p:grpSp>
        <p:nvGrpSpPr>
          <p:cNvPr id="39940" name="Group 26"/>
          <p:cNvGrpSpPr>
            <a:grpSpLocks/>
          </p:cNvGrpSpPr>
          <p:nvPr/>
        </p:nvGrpSpPr>
        <p:grpSpPr bwMode="auto">
          <a:xfrm>
            <a:off x="1676400" y="2184401"/>
            <a:ext cx="8839200" cy="3432175"/>
            <a:chOff x="96" y="816"/>
            <a:chExt cx="5568" cy="2162"/>
          </a:xfrm>
        </p:grpSpPr>
        <p:pic>
          <p:nvPicPr>
            <p:cNvPr id="39941" name="Picture 22" descr="dv10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" y="816"/>
              <a:ext cx="5568" cy="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0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  <a:solidFill>
              <a:schemeClr val="bg1"/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5334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600200" y="4267200"/>
                <a:ext cx="6858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2590800" y="4267200"/>
                <a:ext cx="381000" cy="1524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39943" name="Group 25"/>
            <p:cNvGrpSpPr>
              <a:grpSpLocks/>
            </p:cNvGrpSpPr>
            <p:nvPr/>
          </p:nvGrpSpPr>
          <p:grpSpPr bwMode="auto">
            <a:xfrm>
              <a:off x="336" y="1248"/>
              <a:ext cx="5136" cy="1584"/>
              <a:chOff x="336" y="1248"/>
              <a:chExt cx="5136" cy="1584"/>
            </a:xfrm>
          </p:grpSpPr>
          <p:grpSp>
            <p:nvGrpSpPr>
              <p:cNvPr id="5" name="Group 18"/>
              <p:cNvGrpSpPr/>
              <p:nvPr/>
            </p:nvGrpSpPr>
            <p:grpSpPr>
              <a:xfrm>
                <a:off x="336" y="2544"/>
                <a:ext cx="1536" cy="115"/>
                <a:chOff x="533400" y="3505200"/>
                <a:chExt cx="2438400" cy="182880"/>
              </a:xfrm>
              <a:solidFill>
                <a:schemeClr val="bg1"/>
              </a:solidFill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533400" y="3505200"/>
                  <a:ext cx="6858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1600200" y="3505200"/>
                  <a:ext cx="6858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590800" y="3505200"/>
                  <a:ext cx="3810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6" name="Group 31"/>
              <p:cNvGrpSpPr/>
              <p:nvPr/>
            </p:nvGrpSpPr>
            <p:grpSpPr>
              <a:xfrm>
                <a:off x="336" y="2736"/>
                <a:ext cx="1536" cy="96"/>
                <a:chOff x="533400" y="4267200"/>
                <a:chExt cx="2438400" cy="152400"/>
              </a:xfrm>
              <a:solidFill>
                <a:schemeClr val="bg1"/>
              </a:solidFill>
            </p:grpSpPr>
            <p:sp>
              <p:nvSpPr>
                <p:cNvPr id="29" name="Rectangle 28"/>
                <p:cNvSpPr/>
                <p:nvPr/>
              </p:nvSpPr>
              <p:spPr bwMode="auto">
                <a:xfrm>
                  <a:off x="533400" y="4267200"/>
                  <a:ext cx="685800" cy="15240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2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1600200" y="4267200"/>
                  <a:ext cx="685800" cy="15240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2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2590800" y="4267200"/>
                  <a:ext cx="381000" cy="15240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2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7" name="Group 40"/>
              <p:cNvGrpSpPr/>
              <p:nvPr/>
            </p:nvGrpSpPr>
            <p:grpSpPr>
              <a:xfrm>
                <a:off x="2112" y="2544"/>
                <a:ext cx="1536" cy="115"/>
                <a:chOff x="533400" y="3505200"/>
                <a:chExt cx="2438400" cy="182880"/>
              </a:xfrm>
              <a:solidFill>
                <a:schemeClr val="bg1"/>
              </a:solidFill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533400" y="3505200"/>
                  <a:ext cx="6858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1600200" y="3505200"/>
                  <a:ext cx="6858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90800" y="3505200"/>
                  <a:ext cx="3810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8" name="Group 44"/>
              <p:cNvGrpSpPr/>
              <p:nvPr/>
            </p:nvGrpSpPr>
            <p:grpSpPr>
              <a:xfrm>
                <a:off x="2112" y="2736"/>
                <a:ext cx="1536" cy="96"/>
                <a:chOff x="533400" y="4267200"/>
                <a:chExt cx="2438400" cy="152400"/>
              </a:xfrm>
              <a:solidFill>
                <a:schemeClr val="bg1"/>
              </a:solidFill>
            </p:grpSpPr>
            <p:sp>
              <p:nvSpPr>
                <p:cNvPr id="46" name="Rectangle 45"/>
                <p:cNvSpPr/>
                <p:nvPr/>
              </p:nvSpPr>
              <p:spPr bwMode="auto">
                <a:xfrm>
                  <a:off x="533400" y="4267200"/>
                  <a:ext cx="685800" cy="15240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2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1600200" y="4267200"/>
                  <a:ext cx="685800" cy="15240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2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2590800" y="4267200"/>
                  <a:ext cx="381000" cy="15240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2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9" name="Group 56"/>
              <p:cNvGrpSpPr/>
              <p:nvPr/>
            </p:nvGrpSpPr>
            <p:grpSpPr>
              <a:xfrm>
                <a:off x="3936" y="2544"/>
                <a:ext cx="1536" cy="115"/>
                <a:chOff x="533400" y="3505200"/>
                <a:chExt cx="2438400" cy="182880"/>
              </a:xfrm>
              <a:solidFill>
                <a:schemeClr val="bg1"/>
              </a:solidFill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533400" y="3505200"/>
                  <a:ext cx="6858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1600200" y="3505200"/>
                  <a:ext cx="6858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2590800" y="3505200"/>
                  <a:ext cx="381000" cy="182880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70" name="Oval 69"/>
              <p:cNvSpPr/>
              <p:nvPr/>
            </p:nvSpPr>
            <p:spPr bwMode="auto">
              <a:xfrm>
                <a:off x="4464" y="1248"/>
                <a:ext cx="720" cy="528"/>
              </a:xfrm>
              <a:prstGeom prst="ellipse">
                <a:avLst/>
              </a:prstGeom>
              <a:noFill/>
              <a:ln w="381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39950" name="Group 37"/>
              <p:cNvGrpSpPr>
                <a:grpSpLocks/>
              </p:cNvGrpSpPr>
              <p:nvPr/>
            </p:nvGrpSpPr>
            <p:grpSpPr bwMode="auto">
              <a:xfrm>
                <a:off x="1296" y="1249"/>
                <a:ext cx="816" cy="194"/>
                <a:chOff x="2057400" y="1981201"/>
                <a:chExt cx="1219200" cy="307777"/>
              </a:xfrm>
            </p:grpSpPr>
            <p:cxnSp>
              <p:nvCxnSpPr>
                <p:cNvPr id="39960" name="Straight Connector 38"/>
                <p:cNvCxnSpPr>
                  <a:cxnSpLocks noChangeShapeType="1"/>
                </p:cNvCxnSpPr>
                <p:nvPr/>
              </p:nvCxnSpPr>
              <p:spPr bwMode="auto">
                <a:xfrm>
                  <a:off x="2057400" y="2133600"/>
                  <a:ext cx="1219200" cy="1588"/>
                </a:xfrm>
                <a:prstGeom prst="line">
                  <a:avLst/>
                </a:prstGeom>
                <a:noFill/>
                <a:ln w="50800" algn="ctr">
                  <a:solidFill>
                    <a:srgbClr val="FF0000">
                      <a:alpha val="50195"/>
                    </a:srgbClr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209799" y="1981201"/>
                  <a:ext cx="838200" cy="307777"/>
                </a:xfrm>
                <a:prstGeom prst="rect">
                  <a:avLst/>
                </a:prstGeom>
                <a:solidFill>
                  <a:srgbClr val="800000">
                    <a:alpha val="50000"/>
                  </a:srgbClr>
                </a:solidFill>
                <a:ln w="25400">
                  <a:solidFill>
                    <a:srgbClr val="FF0000">
                      <a:alpha val="50000"/>
                    </a:srgbClr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sz="1400" b="1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rPr>
                    <a:t>10.1.0.0</a:t>
                  </a:r>
                </a:p>
              </p:txBody>
            </p:sp>
          </p:grpSp>
          <p:grpSp>
            <p:nvGrpSpPr>
              <p:cNvPr id="39951" name="Group 51"/>
              <p:cNvGrpSpPr>
                <a:grpSpLocks/>
              </p:cNvGrpSpPr>
              <p:nvPr/>
            </p:nvGrpSpPr>
            <p:grpSpPr bwMode="auto">
              <a:xfrm>
                <a:off x="1488" y="1681"/>
                <a:ext cx="864" cy="194"/>
                <a:chOff x="2438400" y="2590800"/>
                <a:chExt cx="1295400" cy="307777"/>
              </a:xfrm>
            </p:grpSpPr>
            <p:cxnSp>
              <p:nvCxnSpPr>
                <p:cNvPr id="39958" name="Straight Connector 36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438400" y="2743200"/>
                  <a:ext cx="1295400" cy="1588"/>
                </a:xfrm>
                <a:prstGeom prst="line">
                  <a:avLst/>
                </a:prstGeom>
                <a:noFill/>
                <a:ln w="50800" algn="ctr">
                  <a:solidFill>
                    <a:srgbClr val="00B0F0">
                      <a:alpha val="50195"/>
                    </a:srgbClr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742759" y="2590800"/>
                  <a:ext cx="838111" cy="307777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0000"/>
                  </a:schemeClr>
                </a:solidFill>
                <a:ln w="25400">
                  <a:solidFill>
                    <a:srgbClr val="00B0F0">
                      <a:alpha val="50000"/>
                    </a:srgbClr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sz="1400" b="1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rPr>
                    <a:t>10.3.0.0</a:t>
                  </a:r>
                </a:p>
              </p:txBody>
            </p:sp>
          </p:grpSp>
          <p:grpSp>
            <p:nvGrpSpPr>
              <p:cNvPr id="39952" name="Group 44"/>
              <p:cNvGrpSpPr>
                <a:grpSpLocks/>
              </p:cNvGrpSpPr>
              <p:nvPr/>
            </p:nvGrpSpPr>
            <p:grpSpPr bwMode="auto">
              <a:xfrm>
                <a:off x="3312" y="1681"/>
                <a:ext cx="912" cy="194"/>
                <a:chOff x="5257799" y="2590800"/>
                <a:chExt cx="1295400" cy="307777"/>
              </a:xfrm>
            </p:grpSpPr>
            <p:cxnSp>
              <p:nvCxnSpPr>
                <p:cNvPr id="49" name="Straight Connector 48"/>
                <p:cNvCxnSpPr/>
                <p:nvPr/>
              </p:nvCxnSpPr>
              <p:spPr bwMode="auto">
                <a:xfrm>
                  <a:off x="5257799" y="2743200"/>
                  <a:ext cx="1295400" cy="158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chemeClr val="accent6">
                      <a:lumMod val="50000"/>
                      <a:alpha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5486483" y="2590800"/>
                  <a:ext cx="838033" cy="307777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0000"/>
                  </a:schemeClr>
                </a:solidFill>
                <a:ln w="25400">
                  <a:solidFill>
                    <a:srgbClr val="00B0F0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sz="1400" b="1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rPr>
                    <a:t>10.2.0.0</a:t>
                  </a:r>
                </a:p>
              </p:txBody>
            </p:sp>
          </p:grpSp>
          <p:grpSp>
            <p:nvGrpSpPr>
              <p:cNvPr id="39953" name="Group 54"/>
              <p:cNvGrpSpPr>
                <a:grpSpLocks/>
              </p:cNvGrpSpPr>
              <p:nvPr/>
            </p:nvGrpSpPr>
            <p:grpSpPr bwMode="auto">
              <a:xfrm>
                <a:off x="3600" y="1249"/>
                <a:ext cx="960" cy="194"/>
                <a:chOff x="5715000" y="1981200"/>
                <a:chExt cx="1295400" cy="307777"/>
              </a:xfrm>
            </p:grpSpPr>
            <p:cxnSp>
              <p:nvCxnSpPr>
                <p:cNvPr id="39954" name="Straight Connector 70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5715000" y="2133600"/>
                  <a:ext cx="1295400" cy="1588"/>
                </a:xfrm>
                <a:prstGeom prst="line">
                  <a:avLst/>
                </a:prstGeom>
                <a:noFill/>
                <a:ln w="50800" algn="ctr">
                  <a:solidFill>
                    <a:srgbClr val="008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019958" y="1981200"/>
                  <a:ext cx="837962" cy="307777"/>
                </a:xfrm>
                <a:prstGeom prst="rect">
                  <a:avLst/>
                </a:prstGeom>
                <a:solidFill>
                  <a:srgbClr val="008000"/>
                </a:solidFill>
                <a:ln w="25400">
                  <a:solidFill>
                    <a:srgbClr val="66FF66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sz="1400" b="1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rPr>
                    <a:t>10.4.0.0</a:t>
                  </a:r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18"/>
    </mc:Choice>
    <mc:Fallback xmlns="">
      <p:transition spd="slow" advTm="7021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457200"/>
            <a:ext cx="10018713" cy="487681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Initial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4800600"/>
            <a:ext cx="8839200" cy="1828800"/>
          </a:xfrm>
        </p:spPr>
        <p:txBody>
          <a:bodyPr/>
          <a:lstStyle/>
          <a:p>
            <a:pPr marL="342900" lvl="1" indent="-342900">
              <a:buFont typeface="Tahoma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R1 Receives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the update </a:t>
            </a:r>
            <a:r>
              <a:rPr lang="en-US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R2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10.3.0.0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 adds it to its routing table.</a:t>
            </a:r>
          </a:p>
          <a:p>
            <a:pPr marL="342900" lvl="1" indent="-342900">
              <a:buFont typeface="Tahoma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R3 Receives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the update </a:t>
            </a:r>
            <a:r>
              <a:rPr lang="en-US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R2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10.2.0.0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 adds it to its routing table.</a:t>
            </a:r>
          </a:p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64" name="Picture 40" descr="dv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7" name="Rectangle 66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9" name="Group 86"/>
          <p:cNvGrpSpPr/>
          <p:nvPr/>
        </p:nvGrpSpPr>
        <p:grpSpPr>
          <a:xfrm>
            <a:off x="3962400" y="2667000"/>
            <a:ext cx="1295400" cy="304800"/>
            <a:chOff x="2438400" y="2590800"/>
            <a:chExt cx="1295400" cy="304800"/>
          </a:xfrm>
          <a:solidFill>
            <a:schemeClr val="accent6">
              <a:lumMod val="50000"/>
            </a:schemeClr>
          </a:solidFill>
        </p:grpSpPr>
        <p:cxnSp>
          <p:nvCxnSpPr>
            <p:cNvPr id="88" name="Straight Connector 87"/>
            <p:cNvCxnSpPr/>
            <p:nvPr/>
          </p:nvCxnSpPr>
          <p:spPr bwMode="auto">
            <a:xfrm rot="10800000">
              <a:off x="2438400" y="2743200"/>
              <a:ext cx="1295400" cy="1588"/>
            </a:xfrm>
            <a:prstGeom prst="line">
              <a:avLst/>
            </a:prstGeom>
            <a:grpFill/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743200" y="2590800"/>
              <a:ext cx="838200" cy="304800"/>
            </a:xfrm>
            <a:prstGeom prst="rect">
              <a:avLst/>
            </a:prstGeom>
            <a:grpFill/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10.3.0.0</a:t>
              </a:r>
            </a:p>
          </p:txBody>
        </p:sp>
      </p:grpSp>
      <p:sp>
        <p:nvSpPr>
          <p:cNvPr id="96" name="Oval 95"/>
          <p:cNvSpPr/>
          <p:nvPr/>
        </p:nvSpPr>
        <p:spPr bwMode="auto"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6781800" y="1981200"/>
            <a:ext cx="2971800" cy="990600"/>
            <a:chOff x="5257800" y="1981200"/>
            <a:chExt cx="2971800" cy="990600"/>
          </a:xfrm>
        </p:grpSpPr>
        <p:grpSp>
          <p:nvGrpSpPr>
            <p:cNvPr id="11" name="Group 89"/>
            <p:cNvGrpSpPr/>
            <p:nvPr/>
          </p:nvGrpSpPr>
          <p:grpSpPr>
            <a:xfrm>
              <a:off x="5257800" y="2667000"/>
              <a:ext cx="1295400" cy="304800"/>
              <a:chOff x="5257800" y="2590800"/>
              <a:chExt cx="1295400" cy="304800"/>
            </a:xfrm>
            <a:solidFill>
              <a:schemeClr val="accent6">
                <a:lumMod val="50000"/>
              </a:schemeClr>
            </a:solidFill>
          </p:grpSpPr>
          <p:cxnSp>
            <p:nvCxnSpPr>
              <p:cNvPr id="91" name="Straight Connector 90"/>
              <p:cNvCxnSpPr/>
              <p:nvPr/>
            </p:nvCxnSpPr>
            <p:spPr bwMode="auto">
              <a:xfrm>
                <a:off x="5257800" y="2743200"/>
                <a:ext cx="1295400" cy="1588"/>
              </a:xfrm>
              <a:prstGeom prst="line">
                <a:avLst/>
              </a:prstGeom>
              <a:grpFill/>
              <a:ln w="508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2" name="TextBox 91"/>
              <p:cNvSpPr txBox="1"/>
              <p:nvPr/>
            </p:nvSpPr>
            <p:spPr>
              <a:xfrm>
                <a:off x="5486400" y="2590800"/>
                <a:ext cx="838200" cy="304800"/>
              </a:xfrm>
              <a:prstGeom prst="rect">
                <a:avLst/>
              </a:prstGeom>
              <a:grpFill/>
              <a:ln w="25400">
                <a:solidFill>
                  <a:srgbClr val="00B0F0"/>
                </a:solidFill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10.2.0.0</a:t>
                </a:r>
              </a:p>
            </p:txBody>
          </p:sp>
        </p:grpSp>
        <p:sp>
          <p:nvSpPr>
            <p:cNvPr id="97" name="Oval 96"/>
            <p:cNvSpPr/>
            <p:nvPr/>
          </p:nvSpPr>
          <p:spPr bwMode="auto">
            <a:xfrm>
              <a:off x="7086600" y="1981200"/>
              <a:ext cx="1143000" cy="8382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90"/>
    </mc:Choice>
    <mc:Fallback xmlns="">
      <p:transition spd="slow" advTm="77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2" descr="dv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0043" y="292101"/>
            <a:ext cx="10018713" cy="455812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Initial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4800600"/>
            <a:ext cx="8839200" cy="1828800"/>
          </a:xfrm>
        </p:spPr>
        <p:txBody>
          <a:bodyPr/>
          <a:lstStyle/>
          <a:p>
            <a:pPr marL="342900" lvl="1" indent="-342900">
              <a:buFont typeface="Tahoma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R2 Receives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the update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R1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about network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10.1.0.0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 adds it to its routing table.</a:t>
            </a:r>
          </a:p>
          <a:p>
            <a:pPr marL="342900" lvl="1" indent="-342900">
              <a:buFont typeface="Tahoma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R2 Receives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the update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R3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about network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10.4.0.0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 adds it to its routing table.</a:t>
            </a:r>
          </a:p>
          <a:p>
            <a:pPr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5334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600200" y="3505200"/>
              <a:ext cx="6858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590800" y="3505200"/>
              <a:ext cx="381000" cy="18288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4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6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5410200" y="1981200"/>
            <a:ext cx="1295400" cy="8382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7" name="Group 39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  <a:solidFill>
            <a:srgbClr val="990000"/>
          </a:solidFill>
        </p:grpSpPr>
        <p:cxnSp>
          <p:nvCxnSpPr>
            <p:cNvPr id="41" name="Straight Connector 40"/>
            <p:cNvCxnSpPr/>
            <p:nvPr/>
          </p:nvCxnSpPr>
          <p:spPr bwMode="auto">
            <a:xfrm>
              <a:off x="2057400" y="2133600"/>
              <a:ext cx="1219200" cy="1588"/>
            </a:xfrm>
            <a:prstGeom prst="line">
              <a:avLst/>
            </a:prstGeom>
            <a:grp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10.1.0.0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7086600" y="1981201"/>
            <a:ext cx="1447800" cy="307777"/>
            <a:chOff x="5715000" y="1981200"/>
            <a:chExt cx="1295400" cy="307777"/>
          </a:xfrm>
        </p:grpSpPr>
        <p:cxnSp>
          <p:nvCxnSpPr>
            <p:cNvPr id="41996" name="Straight Connector 49"/>
            <p:cNvCxnSpPr>
              <a:cxnSpLocks noChangeShapeType="1"/>
            </p:cNvCxnSpPr>
            <p:nvPr/>
          </p:nvCxnSpPr>
          <p:spPr bwMode="auto">
            <a:xfrm rot="10800000">
              <a:off x="5715000" y="2133600"/>
              <a:ext cx="1295400" cy="1588"/>
            </a:xfrm>
            <a:prstGeom prst="line">
              <a:avLst/>
            </a:prstGeom>
            <a:noFill/>
            <a:ln w="50800" algn="ctr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sp>
          <p:nvSpPr>
            <p:cNvPr id="51" name="TextBox 50"/>
            <p:cNvSpPr txBox="1"/>
            <p:nvPr/>
          </p:nvSpPr>
          <p:spPr>
            <a:xfrm>
              <a:off x="6020385" y="1981200"/>
              <a:ext cx="838033" cy="30777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rgbClr val="66FF66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10.4.0.0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78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27"/>
    </mc:Choice>
    <mc:Fallback xmlns="">
      <p:transition spd="slow" advTm="101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2" descr="dv1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457200"/>
            <a:ext cx="10018713" cy="687389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4800600"/>
            <a:ext cx="88392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Sends an update about network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10.1.0.0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out the S0/0/0 interface with a metric of 1  - 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AGAIN!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 R2 receives the update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there 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 change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 information so the update is ignored.</a:t>
            </a:r>
          </a:p>
          <a:p>
            <a:pPr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  <a:solidFill>
            <a:srgbClr val="990000"/>
          </a:solidFill>
        </p:grpSpPr>
        <p:cxnSp>
          <p:nvCxnSpPr>
            <p:cNvPr id="39" name="Straight Connector 38"/>
            <p:cNvCxnSpPr/>
            <p:nvPr/>
          </p:nvCxnSpPr>
          <p:spPr bwMode="auto">
            <a:xfrm>
              <a:off x="2057400" y="2133600"/>
              <a:ext cx="1219200" cy="1588"/>
            </a:xfrm>
            <a:prstGeom prst="line">
              <a:avLst/>
            </a:prstGeom>
            <a:grp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grpFill/>
            <a:ln w="25400">
              <a:solidFill>
                <a:srgbClr val="FF0000">
                  <a:alpha val="50000"/>
                </a:srgbClr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10.1.0.0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85"/>
    </mc:Choice>
    <mc:Fallback xmlns="">
      <p:transition spd="slow" advTm="4468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2" descr="dv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0043" y="497229"/>
            <a:ext cx="10018713" cy="5334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5006975"/>
            <a:ext cx="88392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Sends an update about networks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10.3.0.0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with a metric of 1 and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10.4.0.0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with a metric of 2 out the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Serial 0/0/0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interface.</a:t>
            </a:r>
          </a:p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Similarly sends updates about networks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10.1.0.0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with a metric of 2 and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10.2.0.0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with a metric of 1 out the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Serial 0/0/1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interface.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5486400" y="1981200"/>
            <a:ext cx="1143000" cy="8382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5064" name="Group 23"/>
          <p:cNvGrpSpPr>
            <a:grpSpLocks/>
          </p:cNvGrpSpPr>
          <p:nvPr/>
        </p:nvGrpSpPr>
        <p:grpSpPr bwMode="auto">
          <a:xfrm>
            <a:off x="4648200" y="2743201"/>
            <a:ext cx="1371600" cy="307777"/>
            <a:chOff x="1981200" y="2667000"/>
            <a:chExt cx="1295400" cy="307777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>
              <a:off x="1981200" y="2819400"/>
              <a:ext cx="1295400" cy="158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10.4.0.0</a:t>
              </a:r>
            </a:p>
          </p:txBody>
        </p:sp>
      </p:grpSp>
      <p:grpSp>
        <p:nvGrpSpPr>
          <p:cNvPr id="45065" name="Group 24"/>
          <p:cNvGrpSpPr>
            <a:grpSpLocks/>
          </p:cNvGrpSpPr>
          <p:nvPr/>
        </p:nvGrpSpPr>
        <p:grpSpPr bwMode="auto">
          <a:xfrm>
            <a:off x="3352800" y="2743201"/>
            <a:ext cx="1371600" cy="307777"/>
            <a:chOff x="1981200" y="2667000"/>
            <a:chExt cx="1295400" cy="307777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10800000">
              <a:off x="1981200" y="2819400"/>
              <a:ext cx="1295400" cy="158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10.3.0.0</a:t>
              </a: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6096000" y="2743201"/>
            <a:ext cx="2743200" cy="307777"/>
            <a:chOff x="4724400" y="2743200"/>
            <a:chExt cx="2590800" cy="307777"/>
          </a:xfrm>
        </p:grpSpPr>
        <p:grpSp>
          <p:nvGrpSpPr>
            <p:cNvPr id="45072" name="Group 27"/>
            <p:cNvGrpSpPr>
              <a:grpSpLocks/>
            </p:cNvGrpSpPr>
            <p:nvPr/>
          </p:nvGrpSpPr>
          <p:grpSpPr bwMode="auto">
            <a:xfrm>
              <a:off x="60198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5257800" y="2743200"/>
                <a:ext cx="1295400" cy="1588"/>
              </a:xfrm>
              <a:prstGeom prst="line">
                <a:avLst/>
              </a:prstGeom>
              <a:noFill/>
              <a:ln w="508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solidFill>
                  <a:srgbClr val="00B0F0"/>
                </a:solidFill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10.2.0.0</a:t>
                </a:r>
              </a:p>
            </p:txBody>
          </p:sp>
        </p:grpSp>
        <p:grpSp>
          <p:nvGrpSpPr>
            <p:cNvPr id="45073" name="Group 33"/>
            <p:cNvGrpSpPr>
              <a:grpSpLocks/>
            </p:cNvGrpSpPr>
            <p:nvPr/>
          </p:nvGrpSpPr>
          <p:grpSpPr bwMode="auto">
            <a:xfrm>
              <a:off x="47244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35" name="Straight Connector 34"/>
              <p:cNvCxnSpPr/>
              <p:nvPr/>
            </p:nvCxnSpPr>
            <p:spPr bwMode="auto">
              <a:xfrm>
                <a:off x="5257800" y="2743200"/>
                <a:ext cx="1295400" cy="1588"/>
              </a:xfrm>
              <a:prstGeom prst="line">
                <a:avLst/>
              </a:prstGeom>
              <a:noFill/>
              <a:ln w="508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solidFill>
                  <a:srgbClr val="00B0F0"/>
                </a:solidFill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10.1.0.0</a:t>
                </a:r>
              </a:p>
            </p:txBody>
          </p:sp>
        </p:grp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3581400" y="1752600"/>
            <a:ext cx="4876800" cy="1068388"/>
            <a:chOff x="2057400" y="1752600"/>
            <a:chExt cx="4876800" cy="1067594"/>
          </a:xfrm>
        </p:grpSpPr>
        <p:cxnSp>
          <p:nvCxnSpPr>
            <p:cNvPr id="45068" name="Straight Connector 51"/>
            <p:cNvCxnSpPr>
              <a:cxnSpLocks noChangeShapeType="1"/>
            </p:cNvCxnSpPr>
            <p:nvPr/>
          </p:nvCxnSpPr>
          <p:spPr bwMode="auto">
            <a:xfrm rot="16200000" flipH="1">
              <a:off x="2894806" y="2134394"/>
              <a:ext cx="686594" cy="685006"/>
            </a:xfrm>
            <a:prstGeom prst="line">
              <a:avLst/>
            </a:prstGeom>
            <a:noFill/>
            <a:ln w="50800" algn="ctr">
              <a:solidFill>
                <a:srgbClr val="9900FF"/>
              </a:solidFill>
              <a:round/>
              <a:headEnd/>
              <a:tailEnd type="triangle" w="med" len="med"/>
            </a:ln>
          </p:spPr>
        </p:cxnSp>
        <p:sp>
          <p:nvSpPr>
            <p:cNvPr id="43" name="TextBox 42"/>
            <p:cNvSpPr txBox="1"/>
            <p:nvPr/>
          </p:nvSpPr>
          <p:spPr>
            <a:xfrm>
              <a:off x="2057400" y="1752600"/>
              <a:ext cx="914400" cy="399813"/>
            </a:xfrm>
            <a:prstGeom prst="rect">
              <a:avLst/>
            </a:prstGeom>
            <a:solidFill>
              <a:srgbClr val="660033"/>
            </a:solidFill>
            <a:ln w="25400">
              <a:solidFill>
                <a:srgbClr val="9900FF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NEW</a:t>
              </a:r>
            </a:p>
          </p:txBody>
        </p:sp>
        <p:cxnSp>
          <p:nvCxnSpPr>
            <p:cNvPr id="45070" name="Straight Connector 56"/>
            <p:cNvCxnSpPr>
              <a:cxnSpLocks noChangeShapeType="1"/>
            </p:cNvCxnSpPr>
            <p:nvPr/>
          </p:nvCxnSpPr>
          <p:spPr bwMode="auto">
            <a:xfrm rot="5400000">
              <a:off x="5524500" y="2247900"/>
              <a:ext cx="609600" cy="533400"/>
            </a:xfrm>
            <a:prstGeom prst="line">
              <a:avLst/>
            </a:prstGeom>
            <a:noFill/>
            <a:ln w="50800" algn="ctr">
              <a:solidFill>
                <a:srgbClr val="9900FF"/>
              </a:solidFill>
              <a:round/>
              <a:headEnd/>
              <a:tailEnd type="triangle" w="med" len="med"/>
            </a:ln>
          </p:spPr>
        </p:cxnSp>
        <p:sp>
          <p:nvSpPr>
            <p:cNvPr id="56" name="TextBox 55"/>
            <p:cNvSpPr txBox="1"/>
            <p:nvPr/>
          </p:nvSpPr>
          <p:spPr>
            <a:xfrm>
              <a:off x="6019800" y="1828743"/>
              <a:ext cx="914400" cy="399813"/>
            </a:xfrm>
            <a:prstGeom prst="rect">
              <a:avLst/>
            </a:prstGeom>
            <a:solidFill>
              <a:srgbClr val="660033"/>
            </a:solidFill>
            <a:ln w="25400">
              <a:solidFill>
                <a:srgbClr val="9900FF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NEW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4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825"/>
    </mc:Choice>
    <mc:Fallback xmlns="">
      <p:transition spd="slow" advTm="93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2" descr="dv1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454024"/>
            <a:ext cx="10018713" cy="609601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Exchange of Routing Information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8610600" y="1981200"/>
            <a:ext cx="1143000" cy="8382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6087" name="Group 54"/>
          <p:cNvGrpSpPr>
            <a:grpSpLocks/>
          </p:cNvGrpSpPr>
          <p:nvPr/>
        </p:nvGrpSpPr>
        <p:grpSpPr bwMode="auto">
          <a:xfrm>
            <a:off x="6934200" y="1981201"/>
            <a:ext cx="1600200" cy="307777"/>
            <a:chOff x="5715000" y="1981200"/>
            <a:chExt cx="1295400" cy="307777"/>
          </a:xfrm>
        </p:grpSpPr>
        <p:cxnSp>
          <p:nvCxnSpPr>
            <p:cNvPr id="46089" name="Straight Connector 70"/>
            <p:cNvCxnSpPr>
              <a:cxnSpLocks noChangeShapeType="1"/>
            </p:cNvCxnSpPr>
            <p:nvPr/>
          </p:nvCxnSpPr>
          <p:spPr bwMode="auto">
            <a:xfrm rot="10800000">
              <a:off x="5715000" y="2133600"/>
              <a:ext cx="1295400" cy="1588"/>
            </a:xfrm>
            <a:prstGeom prst="line">
              <a:avLst/>
            </a:prstGeom>
            <a:noFill/>
            <a:ln w="50800" algn="ctr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52"/>
            <p:cNvSpPr txBox="1"/>
            <p:nvPr/>
          </p:nvSpPr>
          <p:spPr>
            <a:xfrm>
              <a:off x="6019574" y="1981200"/>
              <a:ext cx="837898" cy="30777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rgbClr val="66FF66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10.4.0.0</a:t>
              </a:r>
            </a:p>
          </p:txBody>
        </p:sp>
      </p:grpSp>
      <p:sp>
        <p:nvSpPr>
          <p:cNvPr id="5" name="Content Placeholder 4"/>
          <p:cNvSpPr>
            <a:spLocks/>
          </p:cNvSpPr>
          <p:nvPr/>
        </p:nvSpPr>
        <p:spPr bwMode="auto">
          <a:xfrm>
            <a:off x="1676400" y="4800600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Sends an update about network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10.4.0.0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out the S0/0/0 interface with a metric of 1  - 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AGAIN!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 R2 receives the update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there is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 change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in information so the update is ignored.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80"/>
    </mc:Choice>
    <mc:Fallback xmlns="">
      <p:transition spd="slow" advTm="5198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2" descr="dv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12886" y="383977"/>
            <a:ext cx="10018713" cy="609601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4800600"/>
            <a:ext cx="8839200" cy="1828800"/>
          </a:xfrm>
        </p:spPr>
        <p:txBody>
          <a:bodyPr/>
          <a:lstStyle/>
          <a:p>
            <a:pPr marL="342900" lvl="1" indent="-342900">
              <a:buFont typeface="Tahoma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R1 receives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</a:t>
            </a:r>
            <a:r>
              <a:rPr lang="en-US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R2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10.3.0.0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there is no change –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 ignored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lvl="1" indent="-342900">
              <a:buFont typeface="Tahoma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R1 receives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</a:t>
            </a:r>
            <a:r>
              <a:rPr lang="en-US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R2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10.4.0.0 (new)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adds it to its routing table.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724400" y="2743201"/>
            <a:ext cx="1447800" cy="307777"/>
            <a:chOff x="1981200" y="2667000"/>
            <a:chExt cx="1295400" cy="307777"/>
          </a:xfrm>
        </p:grpSpPr>
        <p:cxnSp>
          <p:nvCxnSpPr>
            <p:cNvPr id="18" name="Straight Connector 17"/>
            <p:cNvCxnSpPr/>
            <p:nvPr/>
          </p:nvCxnSpPr>
          <p:spPr bwMode="auto">
            <a:xfrm rot="10800000">
              <a:off x="1981200" y="2819400"/>
              <a:ext cx="1295400" cy="158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10.4.0.0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276600" y="2743201"/>
            <a:ext cx="1447800" cy="307777"/>
            <a:chOff x="1981200" y="2667000"/>
            <a:chExt cx="1295400" cy="307777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>
              <a:off x="1981200" y="2819400"/>
              <a:ext cx="1295400" cy="158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10.3.0.0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8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44"/>
    </mc:Choice>
    <mc:Fallback xmlns="">
      <p:transition spd="slow" advTm="83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8147"/>
          </a:xfrm>
        </p:spPr>
        <p:txBody>
          <a:bodyPr/>
          <a:lstStyle/>
          <a:p>
            <a:pPr algn="l"/>
            <a:r>
              <a:rPr lang="en-US" dirty="0" smtClean="0"/>
              <a:t>Autonomous Systems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1879748"/>
            <a:ext cx="10018713" cy="3987383"/>
          </a:xfrm>
        </p:spPr>
        <p:txBody>
          <a:bodyPr anchor="t">
            <a:normAutofit/>
          </a:bodyPr>
          <a:lstStyle/>
          <a:p>
            <a:pPr algn="just"/>
            <a:r>
              <a:rPr lang="en-US" altLang="zh-TW" sz="3200" dirty="0">
                <a:latin typeface="Arial Unicode MS" panose="020B0604020202020204" pitchFamily="34" charset="-128"/>
              </a:rPr>
              <a:t>I</a:t>
            </a:r>
            <a:r>
              <a:rPr lang="en-US" altLang="zh-TW" sz="3200" dirty="0" smtClean="0">
                <a:latin typeface="Arial Unicode MS" panose="020B0604020202020204" pitchFamily="34" charset="-128"/>
              </a:rPr>
              <a:t>nternet </a:t>
            </a:r>
            <a:r>
              <a:rPr lang="en-US" altLang="zh-TW" sz="3200" dirty="0">
                <a:latin typeface="Arial Unicode MS" panose="020B0604020202020204" pitchFamily="34" charset="-128"/>
              </a:rPr>
              <a:t>is divided into autonomous systems. </a:t>
            </a:r>
            <a:endParaRPr lang="en-US" altLang="zh-TW" sz="3200" dirty="0" smtClean="0">
              <a:latin typeface="Arial Unicode MS" panose="020B0604020202020204" pitchFamily="34" charset="-128"/>
            </a:endParaRPr>
          </a:p>
          <a:p>
            <a:pPr algn="just"/>
            <a:r>
              <a:rPr lang="en-US" altLang="zh-TW" sz="3200" dirty="0" smtClean="0">
                <a:latin typeface="Arial Unicode MS" panose="020B0604020202020204" pitchFamily="34" charset="-128"/>
              </a:rPr>
              <a:t>An autonomous </a:t>
            </a:r>
            <a:r>
              <a:rPr lang="en-US" altLang="zh-TW" sz="3200" dirty="0">
                <a:latin typeface="Arial Unicode MS" panose="020B0604020202020204" pitchFamily="34" charset="-128"/>
              </a:rPr>
              <a:t>system (AS) is a group of networks and routers under the authority of a single administration. </a:t>
            </a:r>
            <a:endParaRPr lang="en-US" altLang="zh-TW" sz="3200" dirty="0" smtClean="0">
              <a:latin typeface="Arial Unicode MS" panose="020B0604020202020204" pitchFamily="34" charset="-128"/>
            </a:endParaRPr>
          </a:p>
          <a:p>
            <a:pPr algn="just"/>
            <a:r>
              <a:rPr lang="en-US" altLang="zh-TW" sz="3200" dirty="0" smtClean="0">
                <a:latin typeface="Arial Unicode MS" panose="020B0604020202020204" pitchFamily="34" charset="-128"/>
              </a:rPr>
              <a:t>Routing </a:t>
            </a:r>
            <a:r>
              <a:rPr lang="en-US" altLang="zh-TW" sz="3200" b="1" i="1" dirty="0">
                <a:latin typeface="Arial Unicode MS" panose="020B0604020202020204" pitchFamily="34" charset="-128"/>
              </a:rPr>
              <a:t>inside</a:t>
            </a:r>
            <a:r>
              <a:rPr lang="en-US" altLang="zh-TW" sz="3200" dirty="0">
                <a:latin typeface="Arial Unicode MS" panose="020B0604020202020204" pitchFamily="34" charset="-128"/>
              </a:rPr>
              <a:t> an autonomous system is called </a:t>
            </a:r>
            <a:r>
              <a:rPr lang="en-US" altLang="zh-TW" sz="3200" b="1" dirty="0">
                <a:latin typeface="Arial Unicode MS" panose="020B0604020202020204" pitchFamily="34" charset="-128"/>
              </a:rPr>
              <a:t>intra-domain routing</a:t>
            </a:r>
            <a:r>
              <a:rPr lang="en-US" altLang="zh-TW" sz="3200" dirty="0">
                <a:latin typeface="Arial Unicode MS" panose="020B0604020202020204" pitchFamily="34" charset="-128"/>
              </a:rPr>
              <a:t>. Routing </a:t>
            </a:r>
            <a:r>
              <a:rPr lang="en-US" altLang="zh-TW" sz="3200" b="1" i="1" dirty="0">
                <a:latin typeface="Arial Unicode MS" panose="020B0604020202020204" pitchFamily="34" charset="-128"/>
              </a:rPr>
              <a:t>between</a:t>
            </a:r>
            <a:r>
              <a:rPr lang="en-US" altLang="zh-TW" sz="3200" dirty="0">
                <a:latin typeface="Arial Unicode MS" panose="020B0604020202020204" pitchFamily="34" charset="-128"/>
              </a:rPr>
              <a:t> autonomous systems is called </a:t>
            </a:r>
            <a:r>
              <a:rPr lang="en-US" altLang="zh-TW" sz="3200" b="1" dirty="0">
                <a:latin typeface="Arial Unicode MS" panose="020B0604020202020204" pitchFamily="34" charset="-128"/>
              </a:rPr>
              <a:t>inter-domain </a:t>
            </a:r>
            <a:r>
              <a:rPr lang="en-US" altLang="zh-TW" sz="3200" b="1" dirty="0" smtClean="0">
                <a:latin typeface="Arial Unicode MS" panose="020B0604020202020204" pitchFamily="34" charset="-128"/>
              </a:rPr>
              <a:t>routing.</a:t>
            </a:r>
            <a:endParaRPr lang="en-US" altLang="zh-TW" sz="3200" b="1" dirty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19"/>
    </mc:Choice>
    <mc:Fallback xmlns="">
      <p:transition spd="slow" advTm="50919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2" descr="dv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954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444304"/>
            <a:ext cx="10018713" cy="500063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4800600"/>
            <a:ext cx="8839200" cy="1828800"/>
          </a:xfrm>
        </p:spPr>
        <p:txBody>
          <a:bodyPr/>
          <a:lstStyle/>
          <a:p>
            <a:pPr marL="342900" lvl="1" indent="-342900">
              <a:buFont typeface="Tahoma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R3 receives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</a:t>
            </a:r>
            <a:r>
              <a:rPr lang="en-US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R2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10.2.0.0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there is no change –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 ignored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lvl="1" indent="-342900">
              <a:buFont typeface="Tahoma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R3 receives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 update </a:t>
            </a:r>
            <a:r>
              <a:rPr lang="en-US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R2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about network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10.1.0.0 (new)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adds it to its routing table.</a:t>
            </a:r>
          </a:p>
          <a:p>
            <a:pPr eaLnBrk="1" hangingPunct="1">
              <a:defRPr/>
            </a:pPr>
            <a:endParaRPr lang="en-US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6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  <a:solidFill>
            <a:schemeClr val="bg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5334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00200" y="4267200"/>
              <a:ext cx="6858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90800" y="4267200"/>
              <a:ext cx="381000" cy="152400"/>
            </a:xfrm>
            <a:prstGeom prst="rect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8610600" y="1981200"/>
            <a:ext cx="1143000" cy="838200"/>
          </a:xfrm>
          <a:prstGeom prst="ellips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391400" y="2743201"/>
            <a:ext cx="1447800" cy="307777"/>
            <a:chOff x="5257800" y="2590800"/>
            <a:chExt cx="1295400" cy="307777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5257800" y="2743200"/>
              <a:ext cx="1295400" cy="1588"/>
            </a:xfrm>
            <a:prstGeom prst="line">
              <a:avLst/>
            </a:prstGeom>
            <a:noFill/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5486484" y="2590800"/>
              <a:ext cx="838033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10.2.0.0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096000" y="2743201"/>
            <a:ext cx="1371600" cy="307777"/>
            <a:chOff x="5257800" y="2590800"/>
            <a:chExt cx="1295400" cy="307777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5257800" y="2743200"/>
              <a:ext cx="1295400" cy="1588"/>
            </a:xfrm>
            <a:prstGeom prst="line">
              <a:avLst/>
            </a:prstGeom>
            <a:noFill/>
            <a:ln w="508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485694" y="2590800"/>
              <a:ext cx="839611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10.1.0.0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3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09"/>
    </mc:Choice>
    <mc:Fallback xmlns="">
      <p:transition spd="slow" advTm="55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2" descr="dv1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85901"/>
            <a:ext cx="88392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571500"/>
            <a:ext cx="10018713" cy="657225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Next Exchange of Routing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76400" y="5351463"/>
            <a:ext cx="8839200" cy="1358900"/>
          </a:xfrm>
        </p:spPr>
        <p:txBody>
          <a:bodyPr/>
          <a:lstStyle/>
          <a:p>
            <a:pPr marL="342900" lvl="1" indent="-342900">
              <a:buFont typeface="Tahoma" charset="0"/>
              <a:buChar char="•"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network has</a:t>
            </a: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CONVERGED!</a:t>
            </a:r>
          </a:p>
          <a:p>
            <a:pPr marL="796925" lvl="2" indent="-342900">
              <a:buFont typeface="Tahoma" charset="0"/>
              <a:buChar char="•"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All routers now know about all of the networks attached to all of their neighbouring routers.</a:t>
            </a:r>
          </a:p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51"/>
    </mc:Choice>
    <mc:Fallback xmlns="">
      <p:transition spd="slow" advTm="9285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5761" y="485775"/>
            <a:ext cx="10018713" cy="3857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Convergence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819276" y="1200150"/>
            <a:ext cx="88392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amount of time it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takes for a network to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converge is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directly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proportional to the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size of that network.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Routing protocols are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compared based on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fast they can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propagate this information - their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speed to convergence.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network is not completely operable until it has converged. </a:t>
            </a:r>
          </a:p>
          <a:p>
            <a:pPr marL="855663" lvl="1" indent="-288925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 administrators prefer routing protocols with shorter convergence times.</a:t>
            </a:r>
          </a:p>
          <a:p>
            <a:pPr eaLnBrk="1" hangingPunct="1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0180" name="Picture 5" descr="dv1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9101" y="1200150"/>
            <a:ext cx="49577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899"/>
    </mc:Choice>
    <mc:Fallback xmlns="">
      <p:transition spd="slow" advTm="209899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9"/>
    </mc:Choice>
    <mc:Fallback xmlns="">
      <p:transition spd="slow" advTm="67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3524"/>
            <a:ext cx="10018713" cy="955675"/>
          </a:xfrm>
        </p:spPr>
        <p:txBody>
          <a:bodyPr/>
          <a:lstStyle/>
          <a:p>
            <a:pPr algn="l"/>
            <a:r>
              <a:rPr lang="en-US" dirty="0"/>
              <a:t>Autonomous Systems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0951856" y="6049693"/>
            <a:ext cx="551167" cy="365125"/>
          </a:xfr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84087E-CFCA-44C2-BB46-C79524AD9D6D}" type="slidenum">
              <a:rPr lang="en-US" altLang="zh-TW" b="0" smtClean="0"/>
              <a:pPr/>
              <a:t>5</a:t>
            </a:fld>
            <a:endParaRPr lang="en-US" altLang="zh-TW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27" y="1460827"/>
            <a:ext cx="8624616" cy="47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8850" y="2323475"/>
            <a:ext cx="137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RIP/ OSPF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71"/>
    </mc:Choice>
    <mc:Fallback xmlns="">
      <p:transition spd="slow" advTm="9877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</p:spPr>
        <p:txBody>
          <a:bodyPr/>
          <a:lstStyle/>
          <a:p>
            <a:pPr algn="l"/>
            <a:r>
              <a:rPr lang="en-US" dirty="0"/>
              <a:t>Routing Algorithms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1925" y="1768839"/>
            <a:ext cx="10018713" cy="4751882"/>
          </a:xfrm>
        </p:spPr>
        <p:txBody>
          <a:bodyPr anchor="t">
            <a:normAutofit/>
          </a:bodyPr>
          <a:lstStyle/>
          <a:p>
            <a:r>
              <a:rPr lang="en-US" sz="3600" dirty="0"/>
              <a:t>Given a set of routers and links connecting the routers.</a:t>
            </a:r>
          </a:p>
          <a:p>
            <a:r>
              <a:rPr lang="en-US" sz="3600" dirty="0"/>
              <a:t>Routing algorithm finds a “</a:t>
            </a:r>
            <a:r>
              <a:rPr lang="en-US" sz="3600" dirty="0">
                <a:solidFill>
                  <a:srgbClr val="FF0000"/>
                </a:solidFill>
              </a:rPr>
              <a:t>good</a:t>
            </a:r>
            <a:r>
              <a:rPr lang="en-US" sz="3600" dirty="0"/>
              <a:t>” path from the </a:t>
            </a:r>
            <a:r>
              <a:rPr lang="en-US" sz="3600" dirty="0" smtClean="0"/>
              <a:t>source to destination </a:t>
            </a:r>
            <a:r>
              <a:rPr lang="en-US" sz="3600" dirty="0"/>
              <a:t>router.</a:t>
            </a:r>
          </a:p>
          <a:p>
            <a:r>
              <a:rPr lang="en-US" sz="3600" dirty="0"/>
              <a:t>Good path = Least cost path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6708" y="6047013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4"/>
    </mc:Choice>
    <mc:Fallback xmlns="">
      <p:transition spd="slow" advTm="4714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</p:spPr>
        <p:txBody>
          <a:bodyPr/>
          <a:lstStyle/>
          <a:p>
            <a:pPr algn="l"/>
            <a:r>
              <a:rPr lang="en-US" dirty="0"/>
              <a:t>Routing Algorithm classification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1925" y="1768839"/>
            <a:ext cx="10018713" cy="4751882"/>
          </a:xfrm>
        </p:spPr>
        <p:txBody>
          <a:bodyPr anchor="t"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sz="3600" dirty="0">
                <a:solidFill>
                  <a:srgbClr val="FF0000"/>
                </a:solidFill>
              </a:rPr>
              <a:t>Static or dynamic?</a:t>
            </a:r>
          </a:p>
          <a:p>
            <a:pPr>
              <a:buFont typeface="ZapfDingbats" pitchFamily="8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Static:</a:t>
            </a:r>
            <a:r>
              <a:rPr lang="en-US" sz="3200" dirty="0"/>
              <a:t> </a:t>
            </a:r>
          </a:p>
          <a:p>
            <a:r>
              <a:rPr lang="en-US" dirty="0"/>
              <a:t>routes change slowly over time</a:t>
            </a:r>
          </a:p>
          <a:p>
            <a:r>
              <a:rPr lang="en-US" dirty="0"/>
              <a:t>Manually configured</a:t>
            </a:r>
          </a:p>
          <a:p>
            <a:pPr>
              <a:buFont typeface="ZapfDingbats" pitchFamily="8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Dynamic:</a:t>
            </a:r>
            <a:r>
              <a:rPr lang="en-US" dirty="0"/>
              <a:t> </a:t>
            </a:r>
          </a:p>
          <a:p>
            <a:r>
              <a:rPr lang="en-US" dirty="0"/>
              <a:t>routes change more quickly</a:t>
            </a:r>
          </a:p>
          <a:p>
            <a:pPr lvl="1"/>
            <a:r>
              <a:rPr lang="en-US" sz="2800" dirty="0"/>
              <a:t>in response to link cost 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6708" y="6047013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60"/>
    </mc:Choice>
    <mc:Fallback xmlns="">
      <p:transition spd="slow" advTm="589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</p:spPr>
        <p:txBody>
          <a:bodyPr/>
          <a:lstStyle/>
          <a:p>
            <a:pPr algn="l"/>
            <a:r>
              <a:rPr lang="en-US" dirty="0"/>
              <a:t>Routing Algorithm classification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1925" y="1768839"/>
            <a:ext cx="10018713" cy="4751882"/>
          </a:xfrm>
        </p:spPr>
        <p:txBody>
          <a:bodyPr anchor="t"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Global or Decentralized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>
              <a:buFont typeface="ZapfDingbats" pitchFamily="8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Global:</a:t>
            </a:r>
            <a:endParaRPr lang="en-US" sz="3200" dirty="0"/>
          </a:p>
          <a:p>
            <a:r>
              <a:rPr lang="en-US" dirty="0"/>
              <a:t>all routers have complete topology and link cost info</a:t>
            </a:r>
          </a:p>
          <a:p>
            <a:r>
              <a:rPr lang="en-US" dirty="0">
                <a:solidFill>
                  <a:srgbClr val="FF0000"/>
                </a:solidFill>
              </a:rPr>
              <a:t>“link state” algorithms</a:t>
            </a:r>
          </a:p>
          <a:p>
            <a:pPr>
              <a:buFont typeface="ZapfDingbats" pitchFamily="8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Decentralized:</a:t>
            </a:r>
            <a:r>
              <a:rPr lang="en-US" sz="2000" dirty="0"/>
              <a:t> </a:t>
            </a:r>
          </a:p>
          <a:p>
            <a:r>
              <a:rPr lang="en-US" dirty="0"/>
              <a:t>router knows physically-connected neighbors, link costs to neighbors</a:t>
            </a:r>
          </a:p>
          <a:p>
            <a:r>
              <a:rPr lang="en-US" dirty="0"/>
              <a:t>iterative process of computation, exchange of info with neighbors</a:t>
            </a:r>
          </a:p>
          <a:p>
            <a:r>
              <a:rPr lang="en-US" dirty="0">
                <a:solidFill>
                  <a:srgbClr val="FF0000"/>
                </a:solidFill>
              </a:rPr>
              <a:t>“distance vector” algorithms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6708" y="6047013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63"/>
    </mc:Choice>
    <mc:Fallback xmlns="">
      <p:transition spd="slow" advTm="502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57" y="206118"/>
            <a:ext cx="10018713" cy="1157990"/>
          </a:xfrm>
        </p:spPr>
        <p:txBody>
          <a:bodyPr/>
          <a:lstStyle/>
          <a:p>
            <a:pPr algn="l"/>
            <a:r>
              <a:rPr lang="en-US" dirty="0" smtClean="0"/>
              <a:t>Routing on a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3256" y="1743543"/>
            <a:ext cx="9404455" cy="4819650"/>
          </a:xfrm>
        </p:spPr>
        <p:txBody>
          <a:bodyPr>
            <a:normAutofit/>
          </a:bodyPr>
          <a:lstStyle/>
          <a:p>
            <a:r>
              <a:rPr lang="en-US" sz="3600" dirty="0"/>
              <a:t>Essentially a graph theory problem</a:t>
            </a:r>
          </a:p>
          <a:p>
            <a:pPr lvl="1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Network is a directed graph; routers are vertices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Find “best” path between every pair of vertices</a:t>
            </a:r>
          </a:p>
          <a:p>
            <a:pPr lvl="1"/>
            <a:r>
              <a:rPr lang="en-US" sz="3200" dirty="0"/>
              <a:t>In the simplest case, best path is the shortest path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15"/>
    </mc:Choice>
    <mc:Fallback xmlns="">
      <p:transition spd="slow" advTm="5701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3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2|1.9|4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.7|1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6.8|5.5|16.1|6.2|28.1|53.1|33.1|3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.9|8|1.2|16.8|4.3|1.3|2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3|8|13.6|6.5|1.1|1|11.7|4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7.8|4.6|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12.7|18.9|8.2|15.5|0.9|3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30.1|2.3|15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|12.5|8.1|8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11573</TotalTime>
  <Words>2018</Words>
  <Application>Microsoft Office PowerPoint</Application>
  <PresentationFormat>Widescreen</PresentationFormat>
  <Paragraphs>635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 Unicode MS</vt:lpstr>
      <vt:lpstr>ＭＳ Ｐゴシック</vt:lpstr>
      <vt:lpstr>新細明體</vt:lpstr>
      <vt:lpstr>宋体</vt:lpstr>
      <vt:lpstr>ZapfDingbats</vt:lpstr>
      <vt:lpstr>等线</vt:lpstr>
      <vt:lpstr>Arial</vt:lpstr>
      <vt:lpstr>Calibri</vt:lpstr>
      <vt:lpstr>Comic Sans MS</vt:lpstr>
      <vt:lpstr>Corbel</vt:lpstr>
      <vt:lpstr>Tahoma</vt:lpstr>
      <vt:lpstr>Times New Roman</vt:lpstr>
      <vt:lpstr>Wingdings</vt:lpstr>
      <vt:lpstr>Parallax</vt:lpstr>
      <vt:lpstr>Network Layer Routing Algorithm Distance Vector Routing</vt:lpstr>
      <vt:lpstr>Objectives</vt:lpstr>
      <vt:lpstr>Popular Routing Protocols</vt:lpstr>
      <vt:lpstr>Autonomous Systems</vt:lpstr>
      <vt:lpstr>Autonomous Systems</vt:lpstr>
      <vt:lpstr>Routing Algorithms</vt:lpstr>
      <vt:lpstr>Routing Algorithm classification</vt:lpstr>
      <vt:lpstr>Routing Algorithm classification</vt:lpstr>
      <vt:lpstr>Routing on a Graph</vt:lpstr>
      <vt:lpstr>Graph abstraction</vt:lpstr>
      <vt:lpstr>Graph abstraction: costs</vt:lpstr>
      <vt:lpstr>Distance Vector Algorithm</vt:lpstr>
      <vt:lpstr>Distance Vector Algorithm </vt:lpstr>
      <vt:lpstr>PowerPoint Presentation</vt:lpstr>
      <vt:lpstr>Distance Vector Algorithm </vt:lpstr>
      <vt:lpstr>Distance Vector Algorithm </vt:lpstr>
      <vt:lpstr>Distance Vector Algorithm </vt:lpstr>
      <vt:lpstr>Bellman-Ford example from u to z</vt:lpstr>
      <vt:lpstr>Distance vector algorithm </vt:lpstr>
      <vt:lpstr>PowerPoint Presentation</vt:lpstr>
      <vt:lpstr>PowerPoint Presentation</vt:lpstr>
      <vt:lpstr>PowerPoint Presentation</vt:lpstr>
      <vt:lpstr>PowerPoint Presentation</vt:lpstr>
      <vt:lpstr>Example</vt:lpstr>
      <vt:lpstr>Network Layer Routing Algorithm Distance Vector Routing</vt:lpstr>
      <vt:lpstr>Operation of Distance Vector</vt:lpstr>
      <vt:lpstr>Operation of Distance Vector</vt:lpstr>
      <vt:lpstr>Distance Vector Routing Protocols</vt:lpstr>
      <vt:lpstr>Cold Start</vt:lpstr>
      <vt:lpstr>Cold Start</vt:lpstr>
      <vt:lpstr>Initial Exchange of Routing Information</vt:lpstr>
      <vt:lpstr>Initial Exchange of Routing Information</vt:lpstr>
      <vt:lpstr>Initial Exchange of Routing Information</vt:lpstr>
      <vt:lpstr>Initial Exchange of Routing Information</vt:lpstr>
      <vt:lpstr>Initial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Convergence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Mehnaz Seraj</dc:creator>
  <cp:lastModifiedBy>Mehnaz</cp:lastModifiedBy>
  <cp:revision>416</cp:revision>
  <dcterms:created xsi:type="dcterms:W3CDTF">2020-06-17T13:03:26Z</dcterms:created>
  <dcterms:modified xsi:type="dcterms:W3CDTF">2020-08-18T17:49:24Z</dcterms:modified>
</cp:coreProperties>
</file>