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258" r:id="rId4"/>
    <p:sldId id="264" r:id="rId5"/>
    <p:sldId id="267" r:id="rId6"/>
    <p:sldId id="268" r:id="rId7"/>
    <p:sldId id="262" r:id="rId8"/>
    <p:sldId id="263" r:id="rId9"/>
    <p:sldId id="269" r:id="rId10"/>
    <p:sldId id="270" r:id="rId11"/>
    <p:sldId id="272" r:id="rId12"/>
    <p:sldId id="274" r:id="rId13"/>
    <p:sldId id="336" r:id="rId14"/>
    <p:sldId id="275" r:id="rId15"/>
    <p:sldId id="273" r:id="rId16"/>
    <p:sldId id="277" r:id="rId17"/>
    <p:sldId id="280" r:id="rId18"/>
    <p:sldId id="281" r:id="rId19"/>
    <p:sldId id="279" r:id="rId20"/>
    <p:sldId id="296" r:id="rId21"/>
    <p:sldId id="283" r:id="rId22"/>
    <p:sldId id="282" r:id="rId23"/>
    <p:sldId id="284" r:id="rId24"/>
    <p:sldId id="299" r:id="rId25"/>
    <p:sldId id="300" r:id="rId26"/>
    <p:sldId id="301" r:id="rId27"/>
    <p:sldId id="302" r:id="rId28"/>
    <p:sldId id="303" r:id="rId29"/>
    <p:sldId id="285" r:id="rId30"/>
    <p:sldId id="286" r:id="rId31"/>
    <p:sldId id="287" r:id="rId32"/>
    <p:sldId id="288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37" r:id="rId45"/>
    <p:sldId id="335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38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98D52-BC06-46F9-969D-89CD0C85762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757B2-452F-4D32-B86D-AE348D17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57B2-452F-4D32-B86D-AE348D171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5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88AF0D-75A4-4CE1-8E06-CBE8DC59F764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10.2.1.5  Stateless DHCP Option</a:t>
            </a:r>
          </a:p>
        </p:txBody>
      </p:sp>
    </p:spTree>
    <p:extLst>
      <p:ext uri="{BB962C8B-B14F-4D97-AF65-F5344CB8AC3E}">
        <p14:creationId xmlns:p14="http://schemas.microsoft.com/office/powerpoint/2010/main" val="980479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BBD904-0FDE-4AF8-92A4-26264FED1822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10.2.1.6  Stateful DHCP Option</a:t>
            </a:r>
          </a:p>
        </p:txBody>
      </p:sp>
    </p:spTree>
    <p:extLst>
      <p:ext uri="{BB962C8B-B14F-4D97-AF65-F5344CB8AC3E}">
        <p14:creationId xmlns:p14="http://schemas.microsoft.com/office/powerpoint/2010/main" val="280926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9ABDFD-E693-48B1-83BD-6DF982BE109E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10.2.1.7 DHCPv6 Operations</a:t>
            </a:r>
          </a:p>
        </p:txBody>
      </p:sp>
    </p:spTree>
    <p:extLst>
      <p:ext uri="{BB962C8B-B14F-4D97-AF65-F5344CB8AC3E}">
        <p14:creationId xmlns:p14="http://schemas.microsoft.com/office/powerpoint/2010/main" val="20655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284568-F932-4487-A65F-5F4AC07623DE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4756" name="Text Box 3"/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9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IETF Transition mechanisms come under V6ops charter (was NGTrans working group until feb03)</a:t>
            </a:r>
            <a:r>
              <a:rPr lang="ar-SA" sz="1000" smtClean="0"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GB" sz="1000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http://www.ietf.org/html.charters/v6ops-charter.html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000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This should be a big topic, but I keep shortening it: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Summary is: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IPv6 traffic generally has to traverse IPv4 world or talk to IPv4 devices.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options: 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Encapsulate it in IPv4 packets and route between two known end points.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Use tunnels such as 6to4 or Teredo for endpoints OR use compatible addresses OR mapped addresses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000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RFC1933 </a:t>
            </a:r>
            <a:r>
              <a:rPr lang="en-GB" sz="1000" smtClean="0">
                <a:latin typeface="Courier New" panose="02070309020205020404" pitchFamily="49" charset="0"/>
              </a:rPr>
              <a:t>Transition Mechanisms for IPv6 Hosts and Routers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Arial" panose="020B0604020202020204" pitchFamily="34" charset="0"/>
              </a:rPr>
              <a:t>Rfc2766 NAT-pt </a:t>
            </a:r>
            <a:r>
              <a:rPr lang="en-GB" sz="1000" smtClean="0">
                <a:latin typeface="Courier New" panose="02070309020205020404" pitchFamily="49" charset="0"/>
              </a:rPr>
              <a:t>Network Address Translation - Protocol Translation (NAT-PT)</a:t>
            </a:r>
            <a:r>
              <a:rPr lang="ar-SA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‏</a:t>
            </a:r>
            <a:endParaRPr lang="en-GB" sz="1000" smtClean="0">
              <a:latin typeface="Courier New" panose="02070309020205020404" pitchFamily="49" charset="0"/>
            </a:endParaRP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1000" smtClean="0">
              <a:latin typeface="Courier New" panose="02070309020205020404" pitchFamily="49" charset="0"/>
            </a:endParaRP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Courier New" panose="02070309020205020404" pitchFamily="49" charset="0"/>
              </a:rPr>
              <a:t>NOTE: [should make this a slide]: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TimesNewRoman" charset="0"/>
              </a:rPr>
              <a:t>Dual stack node (host and router) does not mean having both IPv4 and IPv6 applications.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TimesNewRoman" charset="0"/>
              </a:rPr>
              <a:t>DNS name resolution doesn</a:t>
            </a:r>
            <a:r>
              <a:rPr lang="en-GB" altLang="en-US" sz="1000" smtClean="0">
                <a:latin typeface="TimesNewRoman" charset="0"/>
              </a:rPr>
              <a:t>’</a:t>
            </a:r>
            <a:r>
              <a:rPr lang="en-GB" sz="1000" smtClean="0">
                <a:latin typeface="TimesNewRoman" charset="0"/>
              </a:rPr>
              <a:t>t specify (IPv4/v6) version of peer application!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TimesNewRoman" charset="0"/>
              </a:rPr>
              <a:t>Dns lookup of ip6streamer.example.org  may return IPv4 OR IPv6 OR BOTH v4&amp;v6 addresses.</a:t>
            </a:r>
          </a:p>
          <a:p>
            <a:pPr defTabSz="457200" eaLnBrk="1" hangingPunct="1">
              <a:spcBef>
                <a:spcPts val="3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000" smtClean="0">
                <a:latin typeface="TimesNewRoman" charset="0"/>
              </a:rPr>
              <a:t>Can have various versions of an application. [e.g.: ssh tries IPv6 first and then if that times out drops back to IPv4).</a:t>
            </a:r>
          </a:p>
        </p:txBody>
      </p:sp>
    </p:spTree>
    <p:extLst>
      <p:ext uri="{BB962C8B-B14F-4D97-AF65-F5344CB8AC3E}">
        <p14:creationId xmlns:p14="http://schemas.microsoft.com/office/powerpoint/2010/main" val="3116822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E9BF73-0645-4517-A460-E5904EFAEE51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78852" name="Text Box 3"/>
          <p:cNvSpPr>
            <a:spLocks noGrp="1" noChangeArrowheads="1"/>
          </p:cNvSpPr>
          <p:nvPr>
            <p:ph type="body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dual stack (IPv4 &amp; IPv6) also rfc2893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*	routers [Cisco IOS 12.2(2) starts IPv6 support]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*	workstations  - unix,linux,macosx10.2jaguar IPv6 production qualityish), windows 2k (experimental), XP (production IPv6 support)</a:t>
            </a:r>
            <a:r>
              <a:rPr lang="ar-SA" smtClean="0"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GB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u="sng" smtClean="0">
                <a:solidFill>
                  <a:srgbClr val="0000FF"/>
                </a:solidFill>
                <a:latin typeface="Arial" panose="020B0604020202020204" pitchFamily="34" charset="0"/>
              </a:rPr>
              <a:t>http://www.ietf.org/html.charters/v6ops-charter.html</a:t>
            </a:r>
            <a:r>
              <a:rPr lang="en-GB" smtClean="0">
                <a:latin typeface="Arial" panose="020B0604020202020204" pitchFamily="34" charset="0"/>
              </a:rPr>
              <a:t>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RFC: 2893 Transition Mechanisms for IPv6 Hosts and Routers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RFC:2473 encapsulation with IPv6 (tunnels IPv6) 3056 6to4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should we mention IPv6 MTU? MTU path discovery?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 ISATAP draft-ietf-ngtrans-isatap-03.txt intra-site automatic tunnel addressing protocol. </a:t>
            </a: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mtClean="0">
              <a:latin typeface="Arial" panose="020B0604020202020204" pitchFamily="34" charset="0"/>
            </a:endParaRPr>
          </a:p>
          <a:p>
            <a:pPr defTabSz="457200"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>
                <a:latin typeface="Arial" panose="020B0604020202020204" pitchFamily="34" charset="0"/>
              </a:rPr>
              <a:t>The IPv6 Essentials O'Reilly book chapter 10 Interoperability (page 254 summary) is good. </a:t>
            </a:r>
          </a:p>
        </p:txBody>
      </p:sp>
    </p:spTree>
    <p:extLst>
      <p:ext uri="{BB962C8B-B14F-4D97-AF65-F5344CB8AC3E}">
        <p14:creationId xmlns:p14="http://schemas.microsoft.com/office/powerpoint/2010/main" val="4800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57B2-452F-4D32-B86D-AE348D171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B082FC-B42C-4C58-9D11-1F71BA4EA217}" type="slidenum">
              <a:rPr lang="en-US"/>
              <a:pPr/>
              <a:t>11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49588" y="631825"/>
            <a:ext cx="3078162" cy="173196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2513013"/>
            <a:ext cx="5946775" cy="548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948" tIns="42974" rIns="85948" bIns="42974"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57B2-452F-4D32-B86D-AE348D171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757B2-452F-4D32-B86D-AE348D171C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99D722-E7FB-410A-8091-9AE8A4E12CF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10.2.1.1 Stateless Address Autoconfiguration (SLAAC)</a:t>
            </a:r>
          </a:p>
        </p:txBody>
      </p:sp>
    </p:spTree>
    <p:extLst>
      <p:ext uri="{BB962C8B-B14F-4D97-AF65-F5344CB8AC3E}">
        <p14:creationId xmlns:p14="http://schemas.microsoft.com/office/powerpoint/2010/main" val="266267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B966CD-1415-4A23-B0A2-C7E2D53F41EB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10.2.1.2 SLAAC Operation</a:t>
            </a:r>
          </a:p>
        </p:txBody>
      </p:sp>
    </p:spTree>
    <p:extLst>
      <p:ext uri="{BB962C8B-B14F-4D97-AF65-F5344CB8AC3E}">
        <p14:creationId xmlns:p14="http://schemas.microsoft.com/office/powerpoint/2010/main" val="376166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2C9A52-C7EC-457E-96C2-A13E73FAAC38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10.2.1.3 SLAAC </a:t>
            </a:r>
            <a:r>
              <a:rPr lang="en-US" b="1" dirty="0" smtClean="0">
                <a:ea typeface="ＭＳ Ｐゴシック" charset="0"/>
              </a:rPr>
              <a:t>and DHCPv6</a:t>
            </a:r>
            <a:endParaRPr lang="en-US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587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07642-56E1-48FC-8ABB-76C4101D37BE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b="1" dirty="0">
                <a:ea typeface="+mn-ea"/>
                <a:cs typeface="+mn-cs"/>
              </a:rPr>
              <a:t>10.2.1.4 SLAAC </a:t>
            </a:r>
            <a:r>
              <a:rPr lang="en-US" b="1" dirty="0" smtClean="0">
                <a:ea typeface="ＭＳ Ｐゴシック" charset="0"/>
              </a:rPr>
              <a:t>Option</a:t>
            </a:r>
            <a:endParaRPr lang="en-US" b="1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3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5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7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1371600"/>
            <a:ext cx="5791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791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7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66F416-076F-4B05-9F4B-3C608000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Layer:</a:t>
            </a:r>
            <a:br>
              <a:rPr lang="en-US" dirty="0"/>
            </a:br>
            <a:r>
              <a:rPr lang="en-US" altLang="zh-TW" sz="4000" dirty="0">
                <a:latin typeface="Tahoma" panose="020B0604030504040204" pitchFamily="34" charset="0"/>
              </a:rPr>
              <a:t>Internet Protocol, Version 6 (IPv6)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15 </a:t>
            </a:r>
            <a:r>
              <a:rPr lang="en-US" dirty="0"/>
              <a:t>| Part 1 | CSE421 – Computer Networks</a:t>
            </a:r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/>
              <a:t>School of Data &amp;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90"/>
    </mc:Choice>
    <mc:Fallback xmlns="">
      <p:transition spd="slow" advTm="360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5270"/>
          </a:xfrm>
        </p:spPr>
        <p:txBody>
          <a:bodyPr/>
          <a:lstStyle/>
          <a:p>
            <a:pPr algn="l"/>
            <a:r>
              <a:rPr lang="en-US" dirty="0" smtClean="0"/>
              <a:t>Extension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7002"/>
            <a:ext cx="10018713" cy="4310129"/>
          </a:xfrm>
        </p:spPr>
        <p:txBody>
          <a:bodyPr anchor="t">
            <a:normAutofit fontScale="85000" lnSpcReduction="20000"/>
          </a:bodyPr>
          <a:lstStyle/>
          <a:p>
            <a:pPr marL="338138" indent="-33813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Basic header simplified for ease of processing</a:t>
            </a:r>
          </a:p>
          <a:p>
            <a:pPr marL="338138" indent="-33813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/>
          </a:p>
          <a:p>
            <a:pPr marL="338138" indent="-33813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Additional information carried in extension headers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Hop-by-hop options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Routing header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Fragment header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Destination options header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Authentication header (AH)</a:t>
            </a:r>
            <a:r>
              <a:rPr lang="ar-SA" sz="1800" dirty="0">
                <a:cs typeface="Arial" panose="020B0604020202020204" pitchFamily="34" charset="0"/>
              </a:rPr>
              <a:t>‏</a:t>
            </a:r>
            <a:endParaRPr lang="en-GB" sz="1800" dirty="0"/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Encrypted security payload (ESP) header</a:t>
            </a:r>
          </a:p>
          <a:p>
            <a:pPr marL="0" indent="0">
              <a:spcBef>
                <a:spcPts val="475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dirty="0"/>
          </a:p>
          <a:p>
            <a:pPr marL="338138" indent="-33813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/>
              <a:t>Next Header field says what type of header follows</a:t>
            </a:r>
          </a:p>
          <a:p>
            <a:pPr marL="738188" lvl="1" indent="-280988">
              <a:spcBef>
                <a:spcPts val="4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/>
              <a:t>E.g. Fragment Header, TCP, ICMP,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42" t="50683" r="4446" b="7655"/>
          <a:stretch/>
        </p:blipFill>
        <p:spPr>
          <a:xfrm>
            <a:off x="5550795" y="2588654"/>
            <a:ext cx="5550288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854"/>
    </mc:Choice>
    <mc:Fallback xmlns="">
      <p:transition spd="slow" advTm="14585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 rot="-5400000">
            <a:off x="4007644" y="-354012"/>
            <a:ext cx="4306888" cy="83645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GB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09800" y="2112964"/>
            <a:ext cx="7772400" cy="36020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209800" y="28194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31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3352800" y="2057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209800" y="34290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6019800" y="2057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flipH="1">
            <a:off x="7086600" y="2819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2209800" y="44958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514600" y="2286001"/>
            <a:ext cx="6159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Ver 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IHL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216775" y="2286001"/>
            <a:ext cx="15557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Total Length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	Identifier	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Flags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  Fragment Offset  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4873625" y="4049713"/>
            <a:ext cx="25908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32 bit Source Address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4654550" y="4629151"/>
            <a:ext cx="3060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32 bit Destination Address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8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24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Helvetica" panose="020B0604020202020204" pitchFamily="34" charset="0"/>
              </a:rPr>
              <a:t>16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419600" y="2286001"/>
            <a:ext cx="15938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Service Type</a:t>
            </a: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209800" y="51054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		Options and Padding			</a:t>
            </a:r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2209800" y="39624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4343400" y="342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746376" y="3486151"/>
            <a:ext cx="1514475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Time to Live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solidFill>
                  <a:schemeClr val="bg1"/>
                </a:solidFill>
                <a:latin typeface="Helvetica" panose="020B0604020202020204" pitchFamily="34" charset="0"/>
              </a:rPr>
              <a:t>   Header Checksum   </a:t>
            </a:r>
            <a:endParaRPr lang="en-GB" sz="2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4710113" y="3486151"/>
            <a:ext cx="1111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 b="1">
                <a:latin typeface="Helvetica" panose="020B0604020202020204" pitchFamily="34" charset="0"/>
              </a:rPr>
              <a:t>Protocol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4343400" y="2057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/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8570913" cy="10668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The IPv4 Header</a:t>
            </a:r>
            <a:r>
              <a:rPr lang="en-GB" sz="3600" dirty="0"/>
              <a:t> </a:t>
            </a:r>
            <a:br>
              <a:rPr lang="en-GB" sz="3600" dirty="0"/>
            </a:br>
            <a:endParaRPr lang="en-GB" sz="2000" b="1" dirty="0">
              <a:solidFill>
                <a:schemeClr val="bg2"/>
              </a:solidFill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8925" indent="-288925" defTabSz="8143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14388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14388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14388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14388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DDDDDD"/>
                </a:solidFill>
              </a:rPr>
              <a:t>shaded fields are absent from IPv6 header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693"/>
      </p:ext>
    </p:extLst>
  </p:cSld>
  <p:clrMapOvr>
    <a:masterClrMapping/>
  </p:clrMapOvr>
  <p:transition advTm="3858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936938"/>
          </a:xfrm>
        </p:spPr>
        <p:txBody>
          <a:bodyPr/>
          <a:lstStyle/>
          <a:p>
            <a:pPr algn="l" eaLnBrk="1" hangingPunct="1"/>
            <a:r>
              <a:rPr lang="en-US" dirty="0" smtClean="0"/>
              <a:t>Header Changes between IPv4 and IPv6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622739"/>
            <a:ext cx="10018713" cy="4168461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Revised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990099"/>
              </a:buClr>
              <a:buSzPct val="110000"/>
              <a:buFontTx/>
              <a:buChar char="•"/>
            </a:pPr>
            <a:r>
              <a:rPr lang="en-US" sz="3000" dirty="0"/>
              <a:t> Time to </a:t>
            </a:r>
            <a:r>
              <a:rPr lang="en-US" sz="3000" dirty="0" smtClean="0"/>
              <a:t>Live (</a:t>
            </a:r>
            <a:r>
              <a:rPr lang="en-US" altLang="ja-JP" sz="3000" dirty="0" smtClean="0"/>
              <a:t>Hop Limit)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>
                <a:srgbClr val="990099"/>
              </a:buClr>
              <a:buSzPct val="110000"/>
              <a:buFontTx/>
              <a:buChar char="•"/>
            </a:pPr>
            <a:r>
              <a:rPr lang="en-US" sz="3000" dirty="0"/>
              <a:t> Addresses increased from 32 bits to </a:t>
            </a:r>
            <a:r>
              <a:rPr lang="en-US" altLang="ja-JP" sz="3000" dirty="0"/>
              <a:t>128 </a:t>
            </a:r>
            <a:r>
              <a:rPr lang="en-US" altLang="ja-JP" sz="3000" dirty="0" smtClean="0"/>
              <a:t>bits</a:t>
            </a:r>
            <a:endParaRPr lang="en-US" altLang="ja-JP" sz="3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990099"/>
              </a:buClr>
              <a:buSzPct val="110000"/>
              <a:buFontTx/>
              <a:buChar char="•"/>
            </a:pPr>
            <a:r>
              <a:rPr lang="en-US" sz="3000" dirty="0"/>
              <a:t> </a:t>
            </a:r>
            <a:r>
              <a:rPr lang="en-US" sz="3000" dirty="0" smtClean="0"/>
              <a:t>Protocol (</a:t>
            </a:r>
            <a:r>
              <a:rPr lang="en-US" altLang="ja-JP" sz="3000" dirty="0" smtClean="0"/>
              <a:t>Next Header)</a:t>
            </a:r>
            <a:endParaRPr lang="en-US" altLang="ja-JP" sz="30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990099"/>
              </a:buClr>
              <a:buSzPct val="110000"/>
              <a:buFontTx/>
              <a:buChar char="•"/>
            </a:pPr>
            <a:r>
              <a:rPr lang="en-US" sz="3000" dirty="0"/>
              <a:t> Precedence &amp; </a:t>
            </a:r>
            <a:r>
              <a:rPr lang="en-US" sz="3000" dirty="0" smtClean="0"/>
              <a:t>TOS (</a:t>
            </a:r>
            <a:r>
              <a:rPr lang="en-US" altLang="ja-JP" sz="3000" dirty="0" smtClean="0"/>
              <a:t>Traffic Class)</a:t>
            </a:r>
            <a:endParaRPr lang="en-US" altLang="ja-JP" sz="3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>
                <a:solidFill>
                  <a:schemeClr val="tx2"/>
                </a:solidFill>
              </a:rPr>
              <a:t>Extended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990099"/>
              </a:buClr>
              <a:buSzPct val="110000"/>
              <a:buFontTx/>
              <a:buChar char="•"/>
            </a:pPr>
            <a:r>
              <a:rPr lang="en-US" sz="3000" dirty="0"/>
              <a:t> Flow Label field added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4035"/>
      </p:ext>
    </p:extLst>
  </p:cSld>
  <p:clrMapOvr>
    <a:masterClrMapping/>
  </p:clrMapOvr>
  <p:transition advTm="7459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 of Part1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097"/>
      </p:ext>
    </p:extLst>
  </p:cSld>
  <p:clrMapOvr>
    <a:masterClrMapping/>
  </p:clrMapOvr>
  <p:transition advTm="7776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IPv6 Address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 | Part </a:t>
            </a:r>
            <a:r>
              <a:rPr lang="en-US" dirty="0" smtClean="0"/>
              <a:t>2 </a:t>
            </a:r>
            <a:r>
              <a:rPr lang="en-US" dirty="0"/>
              <a:t>| CSE421 – Computer Networks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536157"/>
      </p:ext>
    </p:extLst>
  </p:cSld>
  <p:clrMapOvr>
    <a:masterClrMapping/>
  </p:clrMapOvr>
  <p:transition advTm="998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5423"/>
          </a:xfrm>
        </p:spPr>
        <p:txBody>
          <a:bodyPr/>
          <a:lstStyle/>
          <a:p>
            <a:pPr algn="l"/>
            <a:r>
              <a:rPr lang="en-US" dirty="0" smtClean="0"/>
              <a:t>IPv6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25769"/>
            <a:ext cx="10018713" cy="4288665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128 bits</a:t>
            </a:r>
          </a:p>
          <a:p>
            <a:r>
              <a:rPr lang="en-US" sz="2800" dirty="0"/>
              <a:t>given below is a 128 bit IPv6 address represented in binary format and divided into eight 16-bits </a:t>
            </a:r>
            <a:r>
              <a:rPr lang="en-US" sz="2800" dirty="0" smtClean="0"/>
              <a:t>blocks</a:t>
            </a:r>
          </a:p>
          <a:p>
            <a:endParaRPr lang="en-US" sz="3200" dirty="0"/>
          </a:p>
          <a:p>
            <a:r>
              <a:rPr lang="en-US" sz="2800" dirty="0"/>
              <a:t>Each block is then converted into Hexadecimal and separated by ‘:’ </a:t>
            </a:r>
            <a:r>
              <a:rPr lang="en-US" sz="2800" dirty="0" smtClean="0"/>
              <a:t>symbol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Called </a:t>
            </a:r>
            <a:r>
              <a:rPr lang="en-US" sz="2800" b="1" dirty="0" smtClean="0"/>
              <a:t>string notation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61" y="3152150"/>
            <a:ext cx="5763429" cy="61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61" y="4653738"/>
            <a:ext cx="3458058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2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87"/>
    </mc:Choice>
    <mc:Fallback xmlns="">
      <p:transition spd="slow" advTm="6518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3907"/>
          </a:xfrm>
        </p:spPr>
        <p:txBody>
          <a:bodyPr/>
          <a:lstStyle/>
          <a:p>
            <a:pPr algn="l"/>
            <a:r>
              <a:rPr lang="en-US" dirty="0"/>
              <a:t>IPv6 </a:t>
            </a:r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95638"/>
            <a:ext cx="10018713" cy="4026794"/>
          </a:xfrm>
        </p:spPr>
        <p:txBody>
          <a:bodyPr anchor="t"/>
          <a:lstStyle/>
          <a:p>
            <a:pPr>
              <a:defRPr/>
            </a:pP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IPv6 Representation – Rule 1:</a:t>
            </a:r>
          </a:p>
          <a:p>
            <a:pPr lvl="1">
              <a:defRPr/>
            </a:pP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leading zeroes</a:t>
            </a:r>
            <a:r>
              <a:rPr lang="en-US" sz="2400" dirty="0">
                <a:solidFill>
                  <a:srgbClr val="66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any 16-bit segment do not have to be written.  If any 16-bit segment has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fewer than four hexadecimal digits,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 is assumed that the missing digits are leading zeroes.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03" y="3452239"/>
            <a:ext cx="8461981" cy="2780017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1929403" y="4291885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1929403" y="5283558"/>
            <a:ext cx="8534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</p:spTree>
    <p:extLst>
      <p:ext uri="{BB962C8B-B14F-4D97-AF65-F5344CB8AC3E}">
        <p14:creationId xmlns:p14="http://schemas.microsoft.com/office/powerpoint/2010/main" val="90700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922"/>
    </mc:Choice>
    <mc:Fallback xmlns="">
      <p:transition spd="slow" advTm="9592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IPv6 Addressing</a:t>
            </a:r>
            <a:endParaRPr lang="en-CA" smtClean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8610600" cy="5105400"/>
          </a:xfrm>
        </p:spPr>
        <p:txBody>
          <a:bodyPr anchor="t"/>
          <a:lstStyle/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IPv6 Representation – Rule 2:</a:t>
            </a:r>
          </a:p>
          <a:p>
            <a:pPr lvl="1"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Any single, contiguous </a:t>
            </a:r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string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one or more 16-bit segments consisting of all zeroes can be represented once with a double colon.</a:t>
            </a:r>
          </a:p>
        </p:txBody>
      </p:sp>
      <p:graphicFrame>
        <p:nvGraphicFramePr>
          <p:cNvPr id="14" name="Group 43"/>
          <p:cNvGraphicFramePr>
            <a:graphicFrameLocks noGrp="1"/>
          </p:cNvGraphicFramePr>
          <p:nvPr>
            <p:ph sz="half" idx="2"/>
          </p:nvPr>
        </p:nvGraphicFramePr>
        <p:xfrm>
          <a:off x="2514600" y="3200400"/>
          <a:ext cx="7239000" cy="2751138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1080:0:0:0:8:800:200C:417A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1080::8:800:200C:417A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FF01:0:0:0:0:0:0:101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FF01::101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0:0:0:0:0:0:0:1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::1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0:0:0:0:0:0:0:0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</a:t>
                      </a:r>
                    </a:p>
                  </a:txBody>
                  <a:tcPr marL="82296" marR="82296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76400" y="2743200"/>
              <a:ext cx="7620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791200" y="2743200"/>
              <a:ext cx="2286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05600" y="3352800"/>
            <a:ext cx="2971800" cy="457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590800" y="3429000"/>
              <a:ext cx="15240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5791200" y="3429000"/>
              <a:ext cx="3048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629400" y="4038600"/>
            <a:ext cx="2971800" cy="457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590800" y="3429000"/>
              <a:ext cx="18288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05400" y="3429000"/>
              <a:ext cx="4572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629400" y="4724400"/>
            <a:ext cx="2971800" cy="457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590800" y="3429000"/>
              <a:ext cx="19050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105400" y="3429000"/>
              <a:ext cx="3048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38100" dir="2700000" algn="tl" rotWithShape="0">
                <a:srgbClr val="000000">
                  <a:alpha val="39998"/>
                </a:srgbClr>
              </a:outerShdw>
            </a:effectLst>
            <a:extLst>
              <a:ext uri="{909E8E84-426E-40dd-AFC4-6F175D3DCCD1}"/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553200" y="5410200"/>
            <a:ext cx="2971800" cy="457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17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52"/>
    </mc:Choice>
    <mc:Fallback xmlns="">
      <p:transition spd="slow" advTm="1159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41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609601"/>
            <a:ext cx="10634372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IPv6 Addressing</a:t>
            </a:r>
            <a:endParaRPr lang="en-CA" dirty="0" smtClean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143000"/>
            <a:ext cx="8610600" cy="5105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IPv6 Representation – Rule 2:</a:t>
            </a:r>
          </a:p>
          <a:p>
            <a:pPr lvl="1">
              <a:defRPr/>
            </a:pP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Any single, contiguous string of one or more 16-bit segments consisting of all zeroes can be represented once with a double colon.</a:t>
            </a:r>
          </a:p>
          <a:p>
            <a:pPr>
              <a:buFont typeface="Tahoma" panose="020B0604030504040204" pitchFamily="34" charset="0"/>
              <a:buNone/>
              <a:defRPr/>
            </a:pPr>
            <a:r>
              <a:rPr lang="en-US" sz="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pPr>
              <a:buFont typeface="Tahoma" panose="020B0604030504040204" pitchFamily="34" charset="0"/>
              <a:buNone/>
              <a:defRPr/>
            </a:pP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 1843:f01::22::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fa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>
              <a:buFont typeface="Tahoma" panose="020B0604030504040204" pitchFamily="34" charset="0"/>
              <a:buNone/>
              <a:defRPr/>
            </a:pPr>
            <a:r>
              <a:rPr lang="en-US" sz="7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  <a:endParaRPr lang="en-US" sz="700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Illegal because the length of the two all-zero strings is ambiguous.</a:t>
            </a:r>
          </a:p>
          <a:p>
            <a:pPr lvl="1">
              <a:defRPr/>
            </a:pPr>
            <a:endParaRPr lang="en-US" sz="7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1843:00f0: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0000:0000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:0022: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0000:0000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:00fa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7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1843:00f0: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0000:0000:0000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:0022: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:00fa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7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1843:00f0: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:0022:</a:t>
            </a:r>
            <a:r>
              <a:rPr lang="en-US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0000:0000:0000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</a:rPr>
              <a:t>:00fa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10800000">
            <a:off x="9525000" y="48006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 rot="10800000">
              <a:off x="8001000" y="53340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rot="10800000">
              <a:off x="8001000" y="5867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</a:p>
          </p:txBody>
        </p:sp>
      </p:grp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178899" y="2308538"/>
            <a:ext cx="612819" cy="292994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11260183" y="5887792"/>
            <a:ext cx="47466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18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094"/>
    </mc:Choice>
    <mc:Fallback xmlns="">
      <p:transition spd="slow" advTm="1610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575"/>
          </a:xfrm>
        </p:spPr>
        <p:txBody>
          <a:bodyPr/>
          <a:lstStyle/>
          <a:p>
            <a:pPr algn="l"/>
            <a:r>
              <a:rPr lang="en-GB" dirty="0"/>
              <a:t>Representing IPv6 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21689"/>
            <a:ext cx="10018713" cy="3885127"/>
          </a:xfrm>
        </p:spPr>
        <p:txBody>
          <a:bodyPr anchor="t">
            <a:normAutofit fontScale="62500" lnSpcReduction="20000"/>
          </a:bodyPr>
          <a:lstStyle/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3400" dirty="0">
                <a:solidFill>
                  <a:srgbClr val="7030A0"/>
                </a:solidFill>
              </a:rPr>
              <a:t>No more </a:t>
            </a:r>
            <a:r>
              <a:rPr lang="en-GB" sz="3400" dirty="0" smtClean="0">
                <a:solidFill>
                  <a:srgbClr val="7030A0"/>
                </a:solidFill>
              </a:rPr>
              <a:t>net masks</a:t>
            </a:r>
            <a:endParaRPr lang="en-GB" sz="3400" dirty="0">
              <a:solidFill>
                <a:srgbClr val="7030A0"/>
              </a:solidFill>
            </a:endParaRPr>
          </a:p>
          <a:p>
            <a:pPr marL="741363" lvl="1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3400" dirty="0"/>
              <a:t>Represented by a </a:t>
            </a:r>
            <a:r>
              <a:rPr lang="en-GB" altLang="en-US" sz="3400" dirty="0"/>
              <a:t>“</a:t>
            </a:r>
            <a:r>
              <a:rPr lang="en-GB" sz="3400" dirty="0"/>
              <a:t>/</a:t>
            </a:r>
            <a:r>
              <a:rPr lang="en-GB" sz="3400" dirty="0" err="1"/>
              <a:t>prefixlen</a:t>
            </a:r>
            <a:r>
              <a:rPr lang="en-GB" altLang="en-US" sz="3400" dirty="0"/>
              <a:t>”</a:t>
            </a:r>
            <a:r>
              <a:rPr lang="en-GB" sz="3400" dirty="0"/>
              <a:t> appended to the end of an address where </a:t>
            </a:r>
            <a:r>
              <a:rPr lang="en-GB" sz="3400" dirty="0" err="1"/>
              <a:t>prefixlen</a:t>
            </a:r>
            <a:r>
              <a:rPr lang="en-GB" sz="3400" dirty="0"/>
              <a:t> indicates the number of bits in the address that make up the network address</a:t>
            </a:r>
          </a:p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600" dirty="0"/>
              <a:t>Similar to classless address representation in </a:t>
            </a:r>
            <a:r>
              <a:rPr lang="en-GB" sz="2600" dirty="0" smtClean="0"/>
              <a:t>IPv4</a:t>
            </a:r>
          </a:p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ja-JP" sz="3400" dirty="0" smtClean="0"/>
              <a:t>For example: </a:t>
            </a:r>
          </a:p>
          <a:p>
            <a:pPr marL="914400" lvl="2" indent="0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ja-JP" sz="3400" dirty="0" smtClean="0"/>
              <a:t>2001:db8:abcd:0012</a:t>
            </a:r>
            <a:r>
              <a:rPr lang="en-US" altLang="ja-JP" sz="3400" dirty="0"/>
              <a:t>::0/64 specifies a subnet with a range of IP addresses from: </a:t>
            </a:r>
          </a:p>
          <a:p>
            <a:pPr marL="914400" lvl="2" indent="0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ja-JP" sz="3400" b="1" dirty="0"/>
              <a:t>2001:db8:abcd:0012</a:t>
            </a:r>
            <a:r>
              <a:rPr lang="en-US" altLang="ja-JP" sz="3400" dirty="0"/>
              <a:t>:0000:0000:0000:0000 to </a:t>
            </a:r>
            <a:r>
              <a:rPr lang="en-US" altLang="ja-JP" sz="3400" b="1" dirty="0"/>
              <a:t>2001:db8:abcd:0012</a:t>
            </a:r>
            <a:r>
              <a:rPr lang="en-US" altLang="ja-JP" sz="3400" dirty="0"/>
              <a:t>:ffff:ffff:ffff:ffff.</a:t>
            </a:r>
          </a:p>
          <a:p>
            <a:pPr marL="914400" lvl="2" indent="0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ja-JP" sz="3400" dirty="0"/>
              <a:t>	Network part </a:t>
            </a:r>
            <a:r>
              <a:rPr lang="en-US" altLang="ja-JP" sz="3400" dirty="0" smtClean="0"/>
              <a:t>:		2001:db8:abcd:0012</a:t>
            </a:r>
            <a:endParaRPr lang="en-US" altLang="ja-JP" sz="3400" dirty="0"/>
          </a:p>
          <a:p>
            <a:pPr marL="914400" lvl="2" indent="0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altLang="ja-JP" sz="3400" dirty="0"/>
              <a:t>	Host part </a:t>
            </a:r>
            <a:r>
              <a:rPr lang="en-US" altLang="ja-JP" sz="3400" dirty="0" smtClean="0"/>
              <a:t>:			 ::</a:t>
            </a:r>
            <a:r>
              <a:rPr lang="en-US" altLang="ja-JP" sz="3400" dirty="0"/>
              <a:t>0</a:t>
            </a:r>
            <a:r>
              <a:rPr lang="en-US" altLang="ja-JP" sz="3400" dirty="0" smtClean="0"/>
              <a:t>   </a:t>
            </a:r>
            <a:endParaRPr lang="en-US" altLang="ja-JP" sz="3400" dirty="0"/>
          </a:p>
          <a:p>
            <a:pPr marL="914400" lvl="2" indent="0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490"/>
    </mc:Choice>
    <mc:Fallback xmlns="">
      <p:transition spd="slow" advTm="15449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9817"/>
          </a:xfrm>
        </p:spPr>
        <p:txBody>
          <a:bodyPr/>
          <a:lstStyle/>
          <a:p>
            <a:pPr algn="l"/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54559"/>
            <a:ext cx="10018713" cy="3936642"/>
          </a:xfrm>
        </p:spPr>
        <p:txBody>
          <a:bodyPr anchor="t">
            <a:normAutofit/>
          </a:bodyPr>
          <a:lstStyle/>
          <a:p>
            <a:r>
              <a:rPr lang="en-US" altLang="zh-CN" sz="3200" dirty="0">
                <a:solidFill>
                  <a:srgbClr val="990099"/>
                </a:solidFill>
                <a:ea typeface="SimSun" panose="02010600030101010101" pitchFamily="2" charset="-122"/>
              </a:rPr>
              <a:t>Initial motivation:</a:t>
            </a:r>
            <a:r>
              <a:rPr lang="en-US" altLang="zh-CN" sz="3200" i="1" dirty="0">
                <a:ea typeface="SimSun" panose="02010600030101010101" pitchFamily="2" charset="-122"/>
              </a:rPr>
              <a:t> 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32-bit address space soon to be completely allocated.  </a:t>
            </a:r>
          </a:p>
          <a:p>
            <a:pPr marL="0" indent="0">
              <a:buNone/>
            </a:pPr>
            <a:endParaRPr lang="en-US" altLang="zh-CN" sz="3200" dirty="0">
              <a:ea typeface="SimSun" panose="02010600030101010101" pitchFamily="2" charset="-122"/>
            </a:endParaRPr>
          </a:p>
          <a:p>
            <a:r>
              <a:rPr lang="en-US" altLang="zh-CN" sz="3200" dirty="0">
                <a:solidFill>
                  <a:srgbClr val="990099"/>
                </a:solidFill>
                <a:ea typeface="SimSun" panose="02010600030101010101" pitchFamily="2" charset="-122"/>
              </a:rPr>
              <a:t>Additional motivation: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Simpler header format helps speed processing/forwarding</a:t>
            </a:r>
          </a:p>
          <a:p>
            <a:pPr lvl="1"/>
            <a:r>
              <a:rPr lang="en-US" altLang="zh-CN" sz="2800" dirty="0">
                <a:ea typeface="SimSun" panose="02010600030101010101" pitchFamily="2" charset="-122"/>
              </a:rPr>
              <a:t>header changes to facilitate QoS 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340"/>
    </mc:Choice>
    <mc:Fallback xmlns="">
      <p:transition spd="slow" advTm="8334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066800"/>
          </a:xfrm>
        </p:spPr>
        <p:txBody>
          <a:bodyPr/>
          <a:lstStyle/>
          <a:p>
            <a:pPr algn="l" eaLnBrk="1" hangingPunct="1"/>
            <a:r>
              <a:rPr lang="en-US" altLang="ja-JP" dirty="0" smtClean="0"/>
              <a:t>Types of IPv6 addresses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32765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ja-JP" b="1" dirty="0"/>
              <a:t>unicast</a:t>
            </a:r>
          </a:p>
          <a:p>
            <a:pPr lvl="1" eaLnBrk="1" hangingPunct="1"/>
            <a:r>
              <a:rPr lang="en-US" altLang="ja-JP" sz="2400" dirty="0"/>
              <a:t>communicate specified 1 computer</a:t>
            </a:r>
          </a:p>
          <a:p>
            <a:pPr eaLnBrk="1" hangingPunct="1"/>
            <a:r>
              <a:rPr lang="en-US" altLang="ja-JP" b="1" dirty="0"/>
              <a:t>multicast</a:t>
            </a:r>
          </a:p>
          <a:p>
            <a:pPr lvl="1" eaLnBrk="1" hangingPunct="1"/>
            <a:r>
              <a:rPr lang="en-US" altLang="ja-JP" sz="2400" dirty="0"/>
              <a:t>communicate group of computers</a:t>
            </a:r>
          </a:p>
          <a:p>
            <a:pPr eaLnBrk="1" hangingPunct="1"/>
            <a:r>
              <a:rPr lang="en-US" altLang="ja-JP" b="1" dirty="0" err="1"/>
              <a:t>anycast</a:t>
            </a:r>
            <a:r>
              <a:rPr lang="en-US" altLang="ja-JP" b="1" dirty="0"/>
              <a:t> </a:t>
            </a:r>
          </a:p>
          <a:p>
            <a:pPr lvl="1" eaLnBrk="1" hangingPunct="1"/>
            <a:r>
              <a:rPr lang="en-US" altLang="ja-JP" sz="2400" dirty="0"/>
              <a:t>send group address that can receive multiple </a:t>
            </a:r>
            <a:r>
              <a:rPr lang="en-US" altLang="ja-JP" sz="2400" dirty="0" smtClean="0"/>
              <a:t>computers, but </a:t>
            </a:r>
            <a:r>
              <a:rPr lang="en-US" altLang="ja-JP" sz="2400" dirty="0"/>
              <a:t>receive 1 computer</a:t>
            </a:r>
          </a:p>
          <a:p>
            <a:pPr lvl="1" eaLnBrk="1" hangingPunct="1"/>
            <a:endParaRPr lang="en-US" altLang="ja-JP" sz="2400" dirty="0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2895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30764" name="Oval 6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65" name="Text Box 7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0726" name="Group 8"/>
          <p:cNvGrpSpPr>
            <a:grpSpLocks/>
          </p:cNvGrpSpPr>
          <p:nvPr/>
        </p:nvGrpSpPr>
        <p:grpSpPr bwMode="auto"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30762" name="Oval 9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63" name="Text Box 10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 dirty="0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727" name="Group 11"/>
          <p:cNvGrpSpPr>
            <a:grpSpLocks/>
          </p:cNvGrpSpPr>
          <p:nvPr/>
        </p:nvGrpSpPr>
        <p:grpSpPr bwMode="auto"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30760" name="Oval 12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61" name="Text Box 13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30728" name="Group 14"/>
          <p:cNvGrpSpPr>
            <a:grpSpLocks/>
          </p:cNvGrpSpPr>
          <p:nvPr/>
        </p:nvGrpSpPr>
        <p:grpSpPr bwMode="auto"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30758" name="Oval 15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9" name="Text Box 16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0729" name="Group 17"/>
          <p:cNvGrpSpPr>
            <a:grpSpLocks/>
          </p:cNvGrpSpPr>
          <p:nvPr/>
        </p:nvGrpSpPr>
        <p:grpSpPr bwMode="auto"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30756" name="Oval 18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19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0730" name="Group 20"/>
          <p:cNvGrpSpPr>
            <a:grpSpLocks/>
          </p:cNvGrpSpPr>
          <p:nvPr/>
        </p:nvGrpSpPr>
        <p:grpSpPr bwMode="auto"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30754" name="Oval 21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5" name="Text Box 22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30731" name="Line 23"/>
          <p:cNvSpPr>
            <a:spLocks noChangeShapeType="1"/>
          </p:cNvSpPr>
          <p:nvPr/>
        </p:nvSpPr>
        <p:spPr bwMode="auto">
          <a:xfrm flipV="1">
            <a:off x="5410200" y="5029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4"/>
          <p:cNvSpPr>
            <a:spLocks noChangeShapeType="1"/>
          </p:cNvSpPr>
          <p:nvPr/>
        </p:nvSpPr>
        <p:spPr bwMode="auto">
          <a:xfrm>
            <a:off x="5410200" y="5181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5"/>
          <p:cNvSpPr>
            <a:spLocks noChangeShapeType="1"/>
          </p:cNvSpPr>
          <p:nvPr/>
        </p:nvSpPr>
        <p:spPr bwMode="auto">
          <a:xfrm>
            <a:off x="5410200" y="5181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26"/>
          <p:cNvSpPr>
            <a:spLocks noChangeShapeType="1"/>
          </p:cNvSpPr>
          <p:nvPr/>
        </p:nvSpPr>
        <p:spPr bwMode="auto">
          <a:xfrm>
            <a:off x="51054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5" name="Group 27"/>
          <p:cNvGrpSpPr>
            <a:grpSpLocks/>
          </p:cNvGrpSpPr>
          <p:nvPr/>
        </p:nvGrpSpPr>
        <p:grpSpPr bwMode="auto"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30752" name="Oval 28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3" name="Text Box 29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0736" name="Group 30"/>
          <p:cNvGrpSpPr>
            <a:grpSpLocks/>
          </p:cNvGrpSpPr>
          <p:nvPr/>
        </p:nvGrpSpPr>
        <p:grpSpPr bwMode="auto"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30750" name="Oval 31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51" name="Text Box 32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0737" name="Group 33"/>
          <p:cNvGrpSpPr>
            <a:grpSpLocks/>
          </p:cNvGrpSpPr>
          <p:nvPr/>
        </p:nvGrpSpPr>
        <p:grpSpPr bwMode="auto"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30748" name="Oval 34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9" name="Text Box 35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s</a:t>
              </a:r>
            </a:p>
          </p:txBody>
        </p:sp>
      </p:grpSp>
      <p:grpSp>
        <p:nvGrpSpPr>
          <p:cNvPr id="30738" name="Group 36"/>
          <p:cNvGrpSpPr>
            <a:grpSpLocks/>
          </p:cNvGrpSpPr>
          <p:nvPr/>
        </p:nvGrpSpPr>
        <p:grpSpPr bwMode="auto"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30746" name="Oval 37"/>
            <p:cNvSpPr>
              <a:spLocks noChangeArrowheads="1"/>
            </p:cNvSpPr>
            <p:nvPr/>
          </p:nvSpPr>
          <p:spPr bwMode="auto">
            <a:xfrm>
              <a:off x="528" y="2976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47" name="Text Box 38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ja-JP" sz="24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30739" name="Line 39"/>
          <p:cNvSpPr>
            <a:spLocks noChangeShapeType="1"/>
          </p:cNvSpPr>
          <p:nvPr/>
        </p:nvSpPr>
        <p:spPr bwMode="auto">
          <a:xfrm flipV="1">
            <a:off x="7924800" y="4876800"/>
            <a:ext cx="533400" cy="3048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0"/>
          <p:cNvSpPr>
            <a:spLocks noChangeShapeType="1"/>
          </p:cNvSpPr>
          <p:nvPr/>
        </p:nvSpPr>
        <p:spPr bwMode="auto">
          <a:xfrm>
            <a:off x="7924800" y="5181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41"/>
          <p:cNvSpPr>
            <a:spLocks noChangeShapeType="1"/>
          </p:cNvSpPr>
          <p:nvPr/>
        </p:nvSpPr>
        <p:spPr bwMode="auto">
          <a:xfrm>
            <a:off x="76200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42"/>
          <p:cNvSpPr>
            <a:spLocks noChangeShapeType="1"/>
          </p:cNvSpPr>
          <p:nvPr/>
        </p:nvSpPr>
        <p:spPr bwMode="auto">
          <a:xfrm flipH="1" flipV="1">
            <a:off x="7924800" y="5181600"/>
            <a:ext cx="457200" cy="60960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Text Box 43"/>
          <p:cNvSpPr txBox="1">
            <a:spLocks noChangeArrowheads="1"/>
          </p:cNvSpPr>
          <p:nvPr/>
        </p:nvSpPr>
        <p:spPr bwMode="auto"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ja-JP" sz="2400">
                <a:latin typeface="Times New Roman" panose="02020603050405020304" pitchFamily="18" charset="0"/>
              </a:rPr>
              <a:t>unicast</a:t>
            </a:r>
          </a:p>
        </p:txBody>
      </p:sp>
      <p:sp>
        <p:nvSpPr>
          <p:cNvPr id="30744" name="Text Box 44"/>
          <p:cNvSpPr txBox="1">
            <a:spLocks noChangeArrowheads="1"/>
          </p:cNvSpPr>
          <p:nvPr/>
        </p:nvSpPr>
        <p:spPr bwMode="auto"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ja-JP" sz="2400">
                <a:latin typeface="Times New Roman" panose="02020603050405020304" pitchFamily="18" charset="0"/>
              </a:rPr>
              <a:t>anycast</a:t>
            </a:r>
          </a:p>
        </p:txBody>
      </p:sp>
      <p:sp>
        <p:nvSpPr>
          <p:cNvPr id="30745" name="Text Box 45"/>
          <p:cNvSpPr txBox="1">
            <a:spLocks noChangeArrowheads="1"/>
          </p:cNvSpPr>
          <p:nvPr/>
        </p:nvSpPr>
        <p:spPr bwMode="auto"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ja-JP" sz="2400">
                <a:latin typeface="Times New Roman" panose="02020603050405020304" pitchFamily="18" charset="0"/>
              </a:rPr>
              <a:t>multicast</a:t>
            </a:r>
          </a:p>
        </p:txBody>
      </p:sp>
      <p:sp>
        <p:nvSpPr>
          <p:cNvPr id="46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4286823"/>
      </p:ext>
    </p:extLst>
  </p:cSld>
  <p:clrMapOvr>
    <a:masterClrMapping/>
  </p:clrMapOvr>
  <p:transition advTm="118926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575"/>
          </a:xfrm>
        </p:spPr>
        <p:txBody>
          <a:bodyPr/>
          <a:lstStyle/>
          <a:p>
            <a:pPr algn="l"/>
            <a:r>
              <a:rPr lang="en-GB" dirty="0" smtClean="0"/>
              <a:t>Types of IPv6 </a:t>
            </a:r>
            <a:r>
              <a:rPr lang="en-GB" dirty="0"/>
              <a:t>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6073"/>
            <a:ext cx="10018713" cy="3885127"/>
          </a:xfrm>
        </p:spPr>
        <p:txBody>
          <a:bodyPr anchor="t"/>
          <a:lstStyle/>
          <a:p>
            <a:r>
              <a:rPr lang="en-US" sz="4000" dirty="0"/>
              <a:t>Unlike IPv4, there is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>
                <a:solidFill>
                  <a:srgbClr val="7030A0"/>
                </a:solidFill>
              </a:rPr>
              <a:t>no broadcast address.</a:t>
            </a:r>
          </a:p>
          <a:p>
            <a:r>
              <a:rPr lang="en-US" sz="4000" dirty="0"/>
              <a:t>There is an </a:t>
            </a:r>
            <a:r>
              <a:rPr lang="ja-JP" altLang="en-US" sz="4000" dirty="0">
                <a:solidFill>
                  <a:srgbClr val="7030A0"/>
                </a:solidFill>
              </a:rPr>
              <a:t>“</a:t>
            </a:r>
            <a:r>
              <a:rPr lang="en-US" altLang="ja-JP" sz="4000" dirty="0">
                <a:solidFill>
                  <a:srgbClr val="7030A0"/>
                </a:solidFill>
              </a:rPr>
              <a:t>all nodes multicast</a:t>
            </a:r>
            <a:r>
              <a:rPr lang="ja-JP" altLang="en-US" sz="4000" dirty="0">
                <a:solidFill>
                  <a:srgbClr val="7030A0"/>
                </a:solidFill>
              </a:rPr>
              <a:t>”</a:t>
            </a:r>
            <a:r>
              <a:rPr lang="en-US" altLang="ja-JP" sz="4000" dirty="0">
                <a:solidFill>
                  <a:srgbClr val="7030A0"/>
                </a:solidFill>
              </a:rPr>
              <a:t> </a:t>
            </a:r>
            <a:r>
              <a:rPr lang="en-US" altLang="ja-JP" sz="4000" dirty="0"/>
              <a:t>which serves the same purpose.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9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2"/>
    </mc:Choice>
    <mc:Fallback xmlns="">
      <p:transition spd="slow" advTm="13682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85423"/>
          </a:xfrm>
        </p:spPr>
        <p:txBody>
          <a:bodyPr/>
          <a:lstStyle/>
          <a:p>
            <a:pPr algn="l"/>
            <a:r>
              <a:rPr lang="en-US" dirty="0" smtClean="0"/>
              <a:t>Unicast Global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3043"/>
            <a:ext cx="10018713" cy="3988158"/>
          </a:xfrm>
        </p:spPr>
        <p:txBody>
          <a:bodyPr anchor="t"/>
          <a:lstStyle/>
          <a:p>
            <a:r>
              <a:rPr lang="en-US" sz="3200" dirty="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 dirty="0">
                <a:solidFill>
                  <a:srgbClr val="7030A0"/>
                </a:solidFill>
              </a:rPr>
              <a:t>public networks</a:t>
            </a:r>
            <a:r>
              <a:rPr lang="en-US" sz="3200" dirty="0">
                <a:solidFill>
                  <a:srgbClr val="000000"/>
                </a:solidFill>
              </a:rPr>
              <a:t>.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They are equivalent to IPv4 global (sometimes called public) addresses.</a:t>
            </a:r>
          </a:p>
          <a:p>
            <a:r>
              <a:rPr lang="en-US" sz="3200" dirty="0">
                <a:solidFill>
                  <a:srgbClr val="000000"/>
                </a:solidFill>
              </a:rPr>
              <a:t>Typically they start at </a:t>
            </a:r>
            <a:r>
              <a:rPr lang="en-US" sz="3200" dirty="0"/>
              <a:t>2000::/3</a:t>
            </a: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5"/>
    </mc:Choice>
    <mc:Fallback xmlns="">
      <p:transition spd="slow" advTm="29345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575"/>
          </a:xfrm>
        </p:spPr>
        <p:txBody>
          <a:bodyPr/>
          <a:lstStyle/>
          <a:p>
            <a:pPr algn="l"/>
            <a:r>
              <a:rPr lang="en-GB" dirty="0" smtClean="0"/>
              <a:t>Unicast addresses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06073"/>
            <a:ext cx="10018713" cy="3885127"/>
          </a:xfrm>
        </p:spPr>
        <p:txBody>
          <a:bodyPr anchor="t"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7030A0"/>
                </a:solidFill>
              </a:rPr>
              <a:t>unicast address </a:t>
            </a:r>
            <a:r>
              <a:rPr lang="en-US" sz="3200" dirty="0"/>
              <a:t>is an address that identifies a </a:t>
            </a:r>
            <a:r>
              <a:rPr lang="en-US" sz="3200" dirty="0">
                <a:solidFill>
                  <a:srgbClr val="7030A0"/>
                </a:solidFill>
              </a:rPr>
              <a:t>single device</a:t>
            </a:r>
            <a:r>
              <a:rPr lang="en-US" sz="3200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Types of Unicast Addresses: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96" y="3733006"/>
            <a:ext cx="10162227" cy="21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84"/>
    </mc:Choice>
    <mc:Fallback xmlns="">
      <p:transition spd="slow" advTm="107884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9" descr="ips5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2651617"/>
            <a:ext cx="8991600" cy="3733800"/>
          </a:xfrm>
        </p:spPr>
        <p:txBody>
          <a:bodyPr/>
          <a:lstStyle/>
          <a:p>
            <a:r>
              <a:rPr lang="en-US" dirty="0" smtClean="0"/>
              <a:t>The host portion of the address is called the </a:t>
            </a:r>
            <a:r>
              <a:rPr lang="en-US" dirty="0" smtClean="0">
                <a:solidFill>
                  <a:srgbClr val="7030A0"/>
                </a:solidFill>
              </a:rPr>
              <a:t>Interface ID.</a:t>
            </a:r>
          </a:p>
          <a:p>
            <a:pPr lvl="1"/>
            <a:r>
              <a:rPr lang="en-US" sz="3200" dirty="0"/>
              <a:t>Can contain:</a:t>
            </a:r>
          </a:p>
          <a:p>
            <a:pPr lvl="2"/>
            <a:r>
              <a:rPr lang="en-US" sz="2800" dirty="0"/>
              <a:t>The interface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>
                <a:solidFill>
                  <a:srgbClr val="7030A0"/>
                </a:solidFill>
              </a:rPr>
              <a:t>48-bit</a:t>
            </a:r>
            <a:r>
              <a:rPr lang="en-US" altLang="ja-JP" sz="2800" dirty="0"/>
              <a:t> MAC Address.</a:t>
            </a:r>
          </a:p>
          <a:p>
            <a:pPr lvl="2"/>
            <a:r>
              <a:rPr lang="en-US" sz="2800" dirty="0"/>
              <a:t>An identifier derived from the EUI-64 Address </a:t>
            </a:r>
            <a:br>
              <a:rPr lang="en-US" sz="2800" dirty="0"/>
            </a:br>
            <a:r>
              <a:rPr lang="en-US" sz="2800" dirty="0"/>
              <a:t>(more later).</a:t>
            </a:r>
          </a:p>
          <a:p>
            <a:pPr lvl="2"/>
            <a:r>
              <a:rPr lang="en-US" sz="2800" dirty="0"/>
              <a:t>A manually configured address.</a:t>
            </a:r>
            <a:endParaRPr lang="en-US" sz="2800" i="1" dirty="0">
              <a:solidFill>
                <a:srgbClr val="66FF66"/>
              </a:solidFill>
            </a:endParaRPr>
          </a:p>
          <a:p>
            <a:pPr lvl="1"/>
            <a:endParaRPr lang="en-US" i="1" dirty="0" smtClean="0">
              <a:solidFill>
                <a:srgbClr val="66FF66"/>
              </a:solidFill>
            </a:endParaRPr>
          </a:p>
          <a:p>
            <a:pPr lvl="1"/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61100" y="1835597"/>
            <a:ext cx="4343400" cy="4572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52600" y="193541"/>
            <a:ext cx="8229600" cy="91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  <a:ea typeface="ＭＳ Ｐゴシック" charset="-128"/>
                <a:cs typeface="+mj-cs"/>
              </a:rPr>
              <a:t>Unicast Global Addresses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68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57"/>
    </mc:Choice>
    <mc:Fallback xmlns="">
      <p:transition spd="slow" advTm="45057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8153400" y="4495800"/>
            <a:ext cx="2057400" cy="979488"/>
            <a:chOff x="6629400" y="4419600"/>
            <a:chExt cx="2057400" cy="978659"/>
          </a:xfrm>
        </p:grpSpPr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flipV="1">
              <a:off x="6629400" y="4571871"/>
              <a:ext cx="914400" cy="380678"/>
            </a:xfrm>
            <a:prstGeom prst="line">
              <a:avLst/>
            </a:prstGeom>
            <a:noFill/>
            <a:ln w="50800">
              <a:solidFill>
                <a:srgbClr val="FFC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>
              <a:off x="6629400" y="4952549"/>
              <a:ext cx="914400" cy="380678"/>
            </a:xfrm>
            <a:prstGeom prst="line">
              <a:avLst/>
            </a:prstGeom>
            <a:noFill/>
            <a:ln w="50800">
              <a:solidFill>
                <a:srgbClr val="FFC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7239000" y="4419600"/>
              <a:ext cx="1447800" cy="369575"/>
            </a:xfrm>
            <a:prstGeom prst="rect">
              <a:avLst/>
            </a:prstGeom>
            <a:solidFill>
              <a:srgbClr val="00003F"/>
            </a:solidFill>
            <a:ln w="25400">
              <a:solidFill>
                <a:srgbClr val="1818FF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Device</a:t>
              </a:r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7239000" y="5028684"/>
              <a:ext cx="1447800" cy="369575"/>
            </a:xfrm>
            <a:prstGeom prst="rect">
              <a:avLst/>
            </a:prstGeom>
            <a:solidFill>
              <a:srgbClr val="00003F"/>
            </a:solidFill>
            <a:ln w="25400">
              <a:solidFill>
                <a:srgbClr val="1818FF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Device</a:t>
              </a:r>
            </a:p>
          </p:txBody>
        </p:sp>
      </p:grpSp>
      <p:pic>
        <p:nvPicPr>
          <p:cNvPr id="35843" name="Picture 25" descr="ips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905000"/>
            <a:ext cx="8813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6400800" y="4800600"/>
            <a:ext cx="1905000" cy="979488"/>
            <a:chOff x="4876800" y="4724400"/>
            <a:chExt cx="1905000" cy="978932"/>
          </a:xfrm>
        </p:grpSpPr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4953000" y="4800557"/>
              <a:ext cx="914400" cy="456940"/>
            </a:xfrm>
            <a:prstGeom prst="line">
              <a:avLst/>
            </a:prstGeom>
            <a:noFill/>
            <a:ln w="50800">
              <a:solidFill>
                <a:srgbClr val="66FF66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>
              <a:off x="4876800" y="5257497"/>
              <a:ext cx="990600" cy="380784"/>
            </a:xfrm>
            <a:prstGeom prst="line">
              <a:avLst/>
            </a:prstGeom>
            <a:noFill/>
            <a:ln w="50800">
              <a:solidFill>
                <a:srgbClr val="66FF66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5562600" y="4724400"/>
              <a:ext cx="1219200" cy="369678"/>
            </a:xfrm>
            <a:prstGeom prst="rect">
              <a:avLst/>
            </a:prstGeom>
            <a:solidFill>
              <a:srgbClr val="663300"/>
            </a:solidFill>
            <a:ln w="25400">
              <a:solidFill>
                <a:srgbClr val="FFC000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Subnet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5562600" y="5333654"/>
              <a:ext cx="1219200" cy="369678"/>
            </a:xfrm>
            <a:prstGeom prst="rect">
              <a:avLst/>
            </a:prstGeom>
            <a:solidFill>
              <a:srgbClr val="663300"/>
            </a:solidFill>
            <a:ln w="25400">
              <a:solidFill>
                <a:srgbClr val="FFC000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Subnet</a:t>
              </a:r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181600" y="5105400"/>
            <a:ext cx="1447800" cy="1066800"/>
            <a:chOff x="3657600" y="5105400"/>
            <a:chExt cx="1447800" cy="1066800"/>
          </a:xfrm>
        </p:grpSpPr>
        <p:cxnSp>
          <p:nvCxnSpPr>
            <p:cNvPr id="61" name="Straight Connector 60"/>
            <p:cNvCxnSpPr>
              <a:cxnSpLocks noChangeShapeType="1"/>
            </p:cNvCxnSpPr>
            <p:nvPr/>
          </p:nvCxnSpPr>
          <p:spPr bwMode="auto">
            <a:xfrm flipV="1">
              <a:off x="3657600" y="5257800"/>
              <a:ext cx="914400" cy="45720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cxnSp>
          <p:nvCxnSpPr>
            <p:cNvPr id="63" name="Straight Connector 62"/>
            <p:cNvCxnSpPr>
              <a:cxnSpLocks noChangeShapeType="1"/>
            </p:cNvCxnSpPr>
            <p:nvPr/>
          </p:nvCxnSpPr>
          <p:spPr bwMode="auto">
            <a:xfrm>
              <a:off x="3810000" y="5715000"/>
              <a:ext cx="838200" cy="457200"/>
            </a:xfrm>
            <a:prstGeom prst="line">
              <a:avLst/>
            </a:prstGeom>
            <a:noFill/>
            <a:ln w="50800">
              <a:solidFill>
                <a:srgbClr val="0070C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343400" y="5105400"/>
              <a:ext cx="762000" cy="369888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66FF66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Site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4343400" y="5791200"/>
              <a:ext cx="762000" cy="369888"/>
            </a:xfrm>
            <a:prstGeom prst="rect">
              <a:avLst/>
            </a:prstGeom>
            <a:solidFill>
              <a:srgbClr val="003300"/>
            </a:solidFill>
            <a:ln w="25400">
              <a:solidFill>
                <a:srgbClr val="66FF66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Site</a:t>
              </a:r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4038600" y="5486400"/>
            <a:ext cx="1371600" cy="979488"/>
            <a:chOff x="2514600" y="5486400"/>
            <a:chExt cx="1371600" cy="978932"/>
          </a:xfrm>
        </p:grpSpPr>
        <p:cxnSp>
          <p:nvCxnSpPr>
            <p:cNvPr id="57" name="Straight Connector 56"/>
            <p:cNvCxnSpPr>
              <a:cxnSpLocks noChangeShapeType="1"/>
            </p:cNvCxnSpPr>
            <p:nvPr/>
          </p:nvCxnSpPr>
          <p:spPr bwMode="auto">
            <a:xfrm flipV="1">
              <a:off x="2514600" y="5638713"/>
              <a:ext cx="838200" cy="380784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cxnSp>
          <p:nvCxnSpPr>
            <p:cNvPr id="59" name="Straight Connector 58"/>
            <p:cNvCxnSpPr>
              <a:cxnSpLocks noChangeShapeType="1"/>
            </p:cNvCxnSpPr>
            <p:nvPr/>
          </p:nvCxnSpPr>
          <p:spPr bwMode="auto">
            <a:xfrm>
              <a:off x="2514600" y="6095654"/>
              <a:ext cx="838200" cy="304627"/>
            </a:xfrm>
            <a:prstGeom prst="line">
              <a:avLst/>
            </a:prstGeom>
            <a:noFill/>
            <a:ln w="50800">
              <a:solidFill>
                <a:srgbClr val="FF9933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124200" y="6095654"/>
              <a:ext cx="762000" cy="36967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ISP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124200" y="5486400"/>
              <a:ext cx="762000" cy="36967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ISP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2362200" y="5181600"/>
            <a:ext cx="1828800" cy="979488"/>
            <a:chOff x="838200" y="5181600"/>
            <a:chExt cx="1828800" cy="978659"/>
          </a:xfrm>
        </p:grpSpPr>
        <p:cxnSp>
          <p:nvCxnSpPr>
            <p:cNvPr id="65" name="Straight Connector 64"/>
            <p:cNvCxnSpPr>
              <a:cxnSpLocks noChangeShapeType="1"/>
            </p:cNvCxnSpPr>
            <p:nvPr/>
          </p:nvCxnSpPr>
          <p:spPr bwMode="auto">
            <a:xfrm rot="5400000">
              <a:off x="1067122" y="5333678"/>
              <a:ext cx="761355" cy="457200"/>
            </a:xfrm>
            <a:prstGeom prst="line">
              <a:avLst/>
            </a:prstGeom>
            <a:noFill/>
            <a:ln w="50800">
              <a:solidFill>
                <a:srgbClr val="00CC99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cxnSp>
          <p:nvCxnSpPr>
            <p:cNvPr id="67" name="Straight Connector 66"/>
            <p:cNvCxnSpPr>
              <a:cxnSpLocks noChangeShapeType="1"/>
            </p:cNvCxnSpPr>
            <p:nvPr/>
          </p:nvCxnSpPr>
          <p:spPr bwMode="auto">
            <a:xfrm rot="16200000" flipH="1">
              <a:off x="1638622" y="5371778"/>
              <a:ext cx="761355" cy="381000"/>
            </a:xfrm>
            <a:prstGeom prst="line">
              <a:avLst/>
            </a:prstGeom>
            <a:noFill/>
            <a:ln w="50800">
              <a:solidFill>
                <a:srgbClr val="00CC99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19050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w="25400">
              <a:solidFill>
                <a:srgbClr val="FF9933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LIR</a:t>
              </a: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838200" y="5790684"/>
              <a:ext cx="762000" cy="369575"/>
            </a:xfrm>
            <a:prstGeom prst="rect">
              <a:avLst/>
            </a:prstGeom>
            <a:solidFill>
              <a:srgbClr val="CC3300"/>
            </a:solidFill>
            <a:ln w="25400">
              <a:solidFill>
                <a:srgbClr val="FF9933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LIR</a:t>
              </a:r>
            </a:p>
          </p:txBody>
        </p:sp>
      </p:grp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1905000" y="4419600"/>
            <a:ext cx="1752600" cy="903288"/>
            <a:chOff x="381000" y="4419600"/>
            <a:chExt cx="1752600" cy="902461"/>
          </a:xfrm>
        </p:grpSpPr>
        <p:cxnSp>
          <p:nvCxnSpPr>
            <p:cNvPr id="72" name="Straight Connector 71"/>
            <p:cNvCxnSpPr>
              <a:cxnSpLocks noChangeShapeType="1"/>
            </p:cNvCxnSpPr>
            <p:nvPr/>
          </p:nvCxnSpPr>
          <p:spPr bwMode="auto">
            <a:xfrm rot="5400000">
              <a:off x="571849" y="4609751"/>
              <a:ext cx="761302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cxnSp>
          <p:nvCxnSpPr>
            <p:cNvPr id="74" name="Straight Connector 73"/>
            <p:cNvCxnSpPr>
              <a:cxnSpLocks noChangeShapeType="1"/>
            </p:cNvCxnSpPr>
            <p:nvPr/>
          </p:nvCxnSpPr>
          <p:spPr bwMode="auto">
            <a:xfrm rot="16200000" flipH="1">
              <a:off x="1219584" y="4647816"/>
              <a:ext cx="837433" cy="3810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</p:spPr>
        </p:cxn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3716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w="25400">
              <a:solidFill>
                <a:srgbClr val="00CC99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RIR</a:t>
              </a:r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381000" y="4952512"/>
              <a:ext cx="762000" cy="369549"/>
            </a:xfrm>
            <a:prstGeom prst="rect">
              <a:avLst/>
            </a:prstGeom>
            <a:solidFill>
              <a:srgbClr val="006666"/>
            </a:solidFill>
            <a:ln w="25400">
              <a:solidFill>
                <a:srgbClr val="00CC99"/>
              </a:solidFill>
              <a:miter lim="800000"/>
              <a:headEnd/>
              <a:tailEnd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RIR</a:t>
              </a:r>
            </a:p>
          </p:txBody>
        </p:sp>
      </p:grp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209800" y="4191000"/>
            <a:ext cx="1219200" cy="369888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ea typeface="ＭＳ Ｐゴシック" charset="-128"/>
              </a:rPr>
              <a:t>ICANN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1981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 err="1">
                <a:latin typeface="+mj-lt"/>
                <a:ea typeface="ＭＳ Ｐゴシック" charset="-128"/>
                <a:cs typeface="+mj-cs"/>
              </a:rPr>
              <a:t>Unicast</a:t>
            </a:r>
            <a:r>
              <a:rPr lang="en-US" sz="4400" kern="0" dirty="0">
                <a:latin typeface="+mj-lt"/>
                <a:ea typeface="ＭＳ Ｐゴシック" charset="-128"/>
                <a:cs typeface="+mj-cs"/>
              </a:rPr>
              <a:t> Global Addresses</a:t>
            </a: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25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43"/>
    </mc:Choice>
    <mc:Fallback xmlns="">
      <p:transition spd="slow" advTm="59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ips5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81534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8763000" cy="838200"/>
          </a:xfrm>
        </p:spPr>
        <p:txBody>
          <a:bodyPr/>
          <a:lstStyle/>
          <a:p>
            <a:r>
              <a:rPr lang="en-US" smtClean="0">
                <a:solidFill>
                  <a:srgbClr val="7030A0"/>
                </a:solidFill>
              </a:rPr>
              <a:t>Network Portion:</a:t>
            </a:r>
          </a:p>
          <a:p>
            <a:pPr lvl="1">
              <a:buFont typeface="Wingdings" panose="05000000000000000000" pitchFamily="2" charset="2"/>
              <a:buNone/>
            </a:pPr>
            <a:endParaRPr lang="en-US" smtClean="0"/>
          </a:p>
        </p:txBody>
      </p:sp>
      <p:pic>
        <p:nvPicPr>
          <p:cNvPr id="36868" name="Picture 6" descr="ips5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133600"/>
            <a:ext cx="878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752600" y="2667000"/>
            <a:ext cx="2971800" cy="609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3600" y="4114800"/>
            <a:ext cx="4572000" cy="23622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2667000"/>
            <a:ext cx="1371600" cy="53340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0" y="4191000"/>
            <a:ext cx="1524000" cy="1828800"/>
          </a:xfrm>
          <a:prstGeom prst="rect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48400" y="2667000"/>
            <a:ext cx="4191000" cy="533400"/>
          </a:xfrm>
          <a:prstGeom prst="rect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534400" y="4343400"/>
            <a:ext cx="1905000" cy="1447800"/>
          </a:xfrm>
          <a:prstGeom prst="rect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981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 err="1">
                <a:latin typeface="+mj-lt"/>
                <a:ea typeface="ＭＳ Ｐゴシック" charset="-128"/>
                <a:cs typeface="+mj-cs"/>
              </a:rPr>
              <a:t>Unicast</a:t>
            </a:r>
            <a:r>
              <a:rPr lang="en-US" sz="4400" kern="0" dirty="0">
                <a:latin typeface="+mj-lt"/>
                <a:ea typeface="ＭＳ Ｐゴシック" charset="-128"/>
                <a:cs typeface="+mj-cs"/>
              </a:rPr>
              <a:t> Global Addresses</a:t>
            </a:r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26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4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80"/>
    </mc:Choice>
    <mc:Fallback xmlns="">
      <p:transition spd="slow" advTm="84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ips5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878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2995411"/>
            <a:ext cx="8763000" cy="33528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Begins with </a:t>
            </a:r>
            <a:r>
              <a:rPr lang="en-US" sz="2800" dirty="0">
                <a:solidFill>
                  <a:srgbClr val="7030A0"/>
                </a:solidFill>
              </a:rPr>
              <a:t>binary 001</a:t>
            </a:r>
            <a:r>
              <a:rPr lang="en-US" sz="2800" dirty="0"/>
              <a:t>.</a:t>
            </a:r>
          </a:p>
          <a:p>
            <a:r>
              <a:rPr lang="en-US" sz="2800" dirty="0"/>
              <a:t>More easily recognized as beginning with a hexadecimal 2 or 3. </a:t>
            </a:r>
          </a:p>
          <a:p>
            <a:pPr lvl="1">
              <a:buFontTx/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7030A0"/>
                </a:solidFill>
              </a:rPr>
              <a:t>0010 </a:t>
            </a:r>
            <a:r>
              <a:rPr lang="en-US" sz="2400" dirty="0" err="1">
                <a:solidFill>
                  <a:srgbClr val="7030A0"/>
                </a:solidFill>
              </a:rPr>
              <a:t>xxxx</a:t>
            </a:r>
            <a:r>
              <a:rPr lang="en-US" sz="2400" dirty="0">
                <a:solidFill>
                  <a:srgbClr val="7030A0"/>
                </a:solidFill>
              </a:rPr>
              <a:t> or 0011 </a:t>
            </a:r>
            <a:r>
              <a:rPr lang="en-US" sz="2400" dirty="0" err="1">
                <a:solidFill>
                  <a:srgbClr val="7030A0"/>
                </a:solidFill>
              </a:rPr>
              <a:t>xxxx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800" dirty="0"/>
              <a:t>ICANN assigns global unicast IPv6 addresses as </a:t>
            </a:r>
            <a:r>
              <a:rPr lang="en-US" sz="2800" dirty="0">
                <a:solidFill>
                  <a:srgbClr val="7030A0"/>
                </a:solidFill>
              </a:rPr>
              <a:t>public and globally-unique </a:t>
            </a:r>
            <a:r>
              <a:rPr lang="en-US" sz="2800" dirty="0"/>
              <a:t>IPv6 addresses. 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No need for NAT</a:t>
            </a:r>
            <a:r>
              <a:rPr lang="en-US" i="1" dirty="0" smtClean="0">
                <a:solidFill>
                  <a:srgbClr val="FFFF00"/>
                </a:solidFill>
              </a:rPr>
              <a:t>..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52600" y="2057400"/>
            <a:ext cx="381000" cy="609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 err="1">
                <a:latin typeface="+mj-lt"/>
                <a:ea typeface="ＭＳ Ｐゴシック" charset="-128"/>
                <a:cs typeface="+mj-cs"/>
              </a:rPr>
              <a:t>Unicast</a:t>
            </a:r>
            <a:r>
              <a:rPr lang="en-US" sz="4400" kern="0" dirty="0">
                <a:latin typeface="+mj-lt"/>
                <a:ea typeface="ＭＳ Ｐゴシック" charset="-128"/>
                <a:cs typeface="+mj-cs"/>
              </a:rPr>
              <a:t> Global Addresses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989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69"/>
    </mc:Choice>
    <mc:Fallback xmlns="">
      <p:transition spd="slow" advTm="6676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ips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8788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6" descr="ips5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88011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3390900" y="3771900"/>
            <a:ext cx="990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2209800" y="48006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52600" y="5029201"/>
            <a:ext cx="1752600" cy="64611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00"/>
                </a:solidFill>
                <a:ea typeface="ＭＳ Ｐゴシック" charset="-128"/>
              </a:rPr>
              <a:t>ICANN or RIR  - /23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3429000" y="4419601"/>
            <a:ext cx="1752600" cy="2017931"/>
            <a:chOff x="1905000" y="4419600"/>
            <a:chExt cx="1752600" cy="2017931"/>
          </a:xfrm>
          <a:solidFill>
            <a:srgbClr val="CC3300"/>
          </a:solidFill>
        </p:grpSpPr>
        <p:cxnSp>
          <p:nvCxnSpPr>
            <p:cNvPr id="18" name="Straight Connector 17"/>
            <p:cNvCxnSpPr/>
            <p:nvPr/>
          </p:nvCxnSpPr>
          <p:spPr bwMode="auto">
            <a:xfrm rot="16200000" flipV="1">
              <a:off x="1600200" y="4724400"/>
              <a:ext cx="1600200" cy="990600"/>
            </a:xfrm>
            <a:prstGeom prst="line">
              <a:avLst/>
            </a:prstGeom>
            <a:grpFill/>
            <a:ln w="50800" cap="flat" cmpd="sng" algn="ctr">
              <a:solidFill>
                <a:srgbClr val="FF9933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19" name="TextBox 18"/>
            <p:cNvSpPr txBox="1"/>
            <p:nvPr/>
          </p:nvSpPr>
          <p:spPr>
            <a:xfrm>
              <a:off x="2209800" y="5791200"/>
              <a:ext cx="1447800" cy="646331"/>
            </a:xfrm>
            <a:prstGeom prst="rect">
              <a:avLst/>
            </a:prstGeom>
            <a:grpFill/>
            <a:ln w="25400">
              <a:solidFill>
                <a:srgbClr val="FF993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LIR or </a:t>
              </a:r>
              <a:br>
                <a:rPr lang="en-US" dirty="0">
                  <a:solidFill>
                    <a:srgbClr val="FFFF00"/>
                  </a:solidFill>
                  <a:ea typeface="ＭＳ Ｐゴシック" charset="-128"/>
                </a:rPr>
              </a:b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ISP - /32</a:t>
              </a:r>
            </a:p>
          </p:txBody>
        </p:sp>
      </p:grpSp>
      <p:grpSp>
        <p:nvGrpSpPr>
          <p:cNvPr id="3" name="Group 36"/>
          <p:cNvGrpSpPr/>
          <p:nvPr/>
        </p:nvGrpSpPr>
        <p:grpSpPr>
          <a:xfrm>
            <a:off x="4191001" y="4419600"/>
            <a:ext cx="1869251" cy="1207532"/>
            <a:chOff x="2667000" y="4419600"/>
            <a:chExt cx="1869251" cy="1207532"/>
          </a:xfrm>
          <a:solidFill>
            <a:srgbClr val="002060"/>
          </a:solidFill>
        </p:grpSpPr>
        <p:cxnSp>
          <p:nvCxnSpPr>
            <p:cNvPr id="21" name="Straight Connector 20"/>
            <p:cNvCxnSpPr/>
            <p:nvPr/>
          </p:nvCxnSpPr>
          <p:spPr bwMode="auto">
            <a:xfrm rot="10800000">
              <a:off x="2667000" y="4419600"/>
              <a:ext cx="1524000" cy="838200"/>
            </a:xfrm>
            <a:prstGeom prst="line">
              <a:avLst/>
            </a:prstGeom>
            <a:grpFill/>
            <a:ln w="508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24" name="TextBox 23"/>
            <p:cNvSpPr txBox="1"/>
            <p:nvPr/>
          </p:nvSpPr>
          <p:spPr>
            <a:xfrm>
              <a:off x="3505200" y="5257800"/>
              <a:ext cx="1031051" cy="369332"/>
            </a:xfrm>
            <a:prstGeom prst="rect">
              <a:avLst/>
            </a:prstGeom>
            <a:grpFill/>
            <a:ln w="254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Site - /48</a:t>
              </a: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5867400" y="4419601"/>
            <a:ext cx="3352800" cy="1865531"/>
            <a:chOff x="4343400" y="4419600"/>
            <a:chExt cx="3352800" cy="1865531"/>
          </a:xfrm>
          <a:solidFill>
            <a:srgbClr val="003300"/>
          </a:solidFill>
        </p:grpSpPr>
        <p:cxnSp>
          <p:nvCxnSpPr>
            <p:cNvPr id="31" name="Straight Connector 30"/>
            <p:cNvCxnSpPr/>
            <p:nvPr/>
          </p:nvCxnSpPr>
          <p:spPr bwMode="auto">
            <a:xfrm rot="10800000">
              <a:off x="4343400" y="4419600"/>
              <a:ext cx="1600200" cy="1371600"/>
            </a:xfrm>
            <a:prstGeom prst="line">
              <a:avLst/>
            </a:prstGeom>
            <a:grpFill/>
            <a:ln w="50800" cap="flat" cmpd="sng" algn="ctr">
              <a:solidFill>
                <a:srgbClr val="66FF66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29" name="TextBox 28"/>
            <p:cNvSpPr txBox="1"/>
            <p:nvPr/>
          </p:nvSpPr>
          <p:spPr>
            <a:xfrm>
              <a:off x="5562600" y="5638800"/>
              <a:ext cx="2133600" cy="646331"/>
            </a:xfrm>
            <a:prstGeom prst="rect">
              <a:avLst/>
            </a:prstGeom>
            <a:grpFill/>
            <a:ln w="25400">
              <a:solidFill>
                <a:srgbClr val="66FF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Site Subnets</a:t>
              </a:r>
              <a:br>
                <a:rPr lang="en-US" dirty="0">
                  <a:solidFill>
                    <a:srgbClr val="FFFF00"/>
                  </a:solidFill>
                  <a:ea typeface="ＭＳ Ｐゴシック" charset="-128"/>
                </a:rPr>
              </a:b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- /16</a:t>
              </a: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8305800" y="4419600"/>
            <a:ext cx="1905000" cy="902732"/>
            <a:chOff x="6781800" y="4419600"/>
            <a:chExt cx="1905000" cy="902732"/>
          </a:xfrm>
          <a:solidFill>
            <a:schemeClr val="bg2">
              <a:lumMod val="50000"/>
            </a:schemeClr>
          </a:solidFill>
        </p:grpSpPr>
        <p:cxnSp>
          <p:nvCxnSpPr>
            <p:cNvPr id="34" name="Straight Connector 33"/>
            <p:cNvCxnSpPr/>
            <p:nvPr/>
          </p:nvCxnSpPr>
          <p:spPr bwMode="auto">
            <a:xfrm rot="16200000" flipV="1">
              <a:off x="6667500" y="4533900"/>
              <a:ext cx="685800" cy="457200"/>
            </a:xfrm>
            <a:prstGeom prst="line">
              <a:avLst/>
            </a:prstGeom>
            <a:grpFill/>
            <a:ln w="508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32" name="TextBox 31"/>
            <p:cNvSpPr txBox="1"/>
            <p:nvPr/>
          </p:nvSpPr>
          <p:spPr>
            <a:xfrm>
              <a:off x="6858000" y="4953000"/>
              <a:ext cx="1828800" cy="369332"/>
            </a:xfrm>
            <a:prstGeom prst="rect">
              <a:avLst/>
            </a:prstGeom>
            <a:grpFill/>
            <a:ln w="254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  <a:ea typeface="ＭＳ Ｐゴシック" charset="-128"/>
                </a:rPr>
                <a:t>Device - /64</a:t>
              </a: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 bwMode="auto">
          <a:xfrm>
            <a:off x="1752599" y="317679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400" kern="0" dirty="0">
                <a:latin typeface="+mj-lt"/>
                <a:ea typeface="ＭＳ Ｐゴシック" charset="-128"/>
                <a:cs typeface="+mj-cs"/>
              </a:rPr>
              <a:t>Unicast Global Addresses</a:t>
            </a: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28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74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071"/>
    </mc:Choice>
    <mc:Fallback xmlns="">
      <p:transition spd="slow" advTm="62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794" y="466010"/>
            <a:ext cx="10018713" cy="949817"/>
          </a:xfrm>
        </p:spPr>
        <p:txBody>
          <a:bodyPr/>
          <a:lstStyle/>
          <a:p>
            <a:pPr algn="l"/>
            <a:r>
              <a:rPr lang="en-GB" dirty="0" smtClean="0"/>
              <a:t>Special Addresses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15" y="2472418"/>
            <a:ext cx="5394960" cy="1985294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93667" y="1558344"/>
            <a:ext cx="4895056" cy="4224270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600" b="1" dirty="0"/>
              <a:t>Unspecified Address:</a:t>
            </a:r>
          </a:p>
          <a:p>
            <a:pPr lvl="1"/>
            <a:r>
              <a:rPr lang="en-US" sz="2600" dirty="0"/>
              <a:t>::/128</a:t>
            </a:r>
          </a:p>
          <a:p>
            <a:pPr lvl="1"/>
            <a:r>
              <a:rPr lang="en-US" sz="2600" dirty="0"/>
              <a:t>In a host, it refers to the host itself, and is used when a device does not know its own address</a:t>
            </a:r>
          </a:p>
          <a:p>
            <a:pPr lvl="1"/>
            <a:r>
              <a:rPr lang="en-US" sz="2600" dirty="0"/>
              <a:t>For addressing purposes within a software. .</a:t>
            </a:r>
          </a:p>
          <a:p>
            <a:r>
              <a:rPr lang="en-US" sz="2600" b="1" dirty="0"/>
              <a:t>Loopback Address</a:t>
            </a:r>
          </a:p>
          <a:p>
            <a:pPr lvl="1"/>
            <a:r>
              <a:rPr lang="en-US" sz="2600" dirty="0"/>
              <a:t>::1/128</a:t>
            </a:r>
          </a:p>
          <a:p>
            <a:pPr lvl="1"/>
            <a:r>
              <a:rPr lang="en-US" sz="2600" dirty="0"/>
              <a:t>loopback  (same as 127.0.0.1 in many IPv4 implementations)</a:t>
            </a:r>
          </a:p>
          <a:p>
            <a:pPr lvl="1"/>
            <a:r>
              <a:rPr lang="en-US" sz="2600" dirty="0"/>
              <a:t>In IPv6 there is just one address, not a whole block, for this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86"/>
    </mc:Choice>
    <mc:Fallback xmlns="">
      <p:transition spd="slow" advTm="14758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62695"/>
          </a:xfrm>
        </p:spPr>
        <p:txBody>
          <a:bodyPr/>
          <a:lstStyle/>
          <a:p>
            <a:pPr algn="l"/>
            <a:r>
              <a:rPr lang="en-US" dirty="0" smtClean="0"/>
              <a:t>IPv4 Allocation Authority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87" y="1983346"/>
            <a:ext cx="8305866" cy="358032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1"/>
    </mc:Choice>
    <mc:Fallback xmlns="">
      <p:transition spd="slow" advTm="4817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75575"/>
          </a:xfrm>
        </p:spPr>
        <p:txBody>
          <a:bodyPr/>
          <a:lstStyle/>
          <a:p>
            <a:pPr algn="l"/>
            <a:r>
              <a:rPr lang="en-GB" dirty="0" smtClean="0"/>
              <a:t>Unique Local Unicast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3" y="1906588"/>
            <a:ext cx="10018712" cy="3884612"/>
          </a:xfrm>
        </p:spPr>
        <p:txBody>
          <a:bodyPr anchor="t"/>
          <a:lstStyle/>
          <a:p>
            <a:r>
              <a:rPr lang="en-US" b="1" dirty="0" smtClean="0">
                <a:solidFill>
                  <a:srgbClr val="7030A0"/>
                </a:solidFill>
              </a:rPr>
              <a:t>FC00::/7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Globally unique,</a:t>
            </a:r>
          </a:p>
          <a:p>
            <a:r>
              <a:rPr lang="en-US" dirty="0" smtClean="0"/>
              <a:t>But it should be used in local communication.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01" y="3848894"/>
            <a:ext cx="800211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75"/>
    </mc:Choice>
    <mc:Fallback xmlns="">
      <p:transition spd="slow" advTm="115575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3907"/>
          </a:xfrm>
        </p:spPr>
        <p:txBody>
          <a:bodyPr/>
          <a:lstStyle/>
          <a:p>
            <a:pPr algn="l"/>
            <a:r>
              <a:rPr lang="en-GB" dirty="0" smtClean="0"/>
              <a:t>Link Local Unicast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61375"/>
            <a:ext cx="10018713" cy="3885127"/>
          </a:xfrm>
        </p:spPr>
        <p:txBody>
          <a:bodyPr anchor="t"/>
          <a:lstStyle/>
          <a:p>
            <a:r>
              <a:rPr lang="en-US" b="1" dirty="0">
                <a:solidFill>
                  <a:srgbClr val="7030A0"/>
                </a:solidFill>
              </a:rPr>
              <a:t>FE80::/10</a:t>
            </a:r>
          </a:p>
          <a:p>
            <a:pPr lvl="1"/>
            <a:r>
              <a:rPr lang="en-US" dirty="0"/>
              <a:t>These addresses refer </a:t>
            </a:r>
            <a:r>
              <a:rPr lang="en-US" dirty="0">
                <a:solidFill>
                  <a:srgbClr val="7030A0"/>
                </a:solidFill>
              </a:rPr>
              <a:t>only to a particular physical network.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Routers do not forward </a:t>
            </a:r>
            <a:r>
              <a:rPr lang="en-US" dirty="0"/>
              <a:t>datagrams using link-local addresses.</a:t>
            </a:r>
          </a:p>
          <a:p>
            <a:pPr lvl="1"/>
            <a:r>
              <a:rPr lang="en-US" dirty="0"/>
              <a:t>They are only for </a:t>
            </a:r>
            <a:r>
              <a:rPr lang="en-US" dirty="0">
                <a:solidFill>
                  <a:srgbClr val="7030A0"/>
                </a:solidFill>
              </a:rPr>
              <a:t>local communication </a:t>
            </a:r>
            <a:r>
              <a:rPr lang="en-US" dirty="0"/>
              <a:t>on a particular physical </a:t>
            </a:r>
            <a:r>
              <a:rPr lang="en-US" dirty="0">
                <a:solidFill>
                  <a:srgbClr val="7030A0"/>
                </a:solidFill>
              </a:rPr>
              <a:t>network segment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Automatic address configuration.</a:t>
            </a:r>
          </a:p>
          <a:p>
            <a:pPr lvl="3"/>
            <a:r>
              <a:rPr lang="en-US" dirty="0"/>
              <a:t>Neighbor discovery.</a:t>
            </a:r>
          </a:p>
          <a:p>
            <a:pPr lvl="3"/>
            <a:r>
              <a:rPr lang="en-US" dirty="0"/>
              <a:t>Router discovery.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78" y="4746697"/>
            <a:ext cx="87766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22"/>
    </mc:Choice>
    <mc:Fallback xmlns="">
      <p:transition spd="slow" advTm="93522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05496"/>
            <a:ext cx="10018713" cy="975575"/>
          </a:xfrm>
        </p:spPr>
        <p:txBody>
          <a:bodyPr/>
          <a:lstStyle/>
          <a:p>
            <a:pPr algn="l"/>
            <a:r>
              <a:rPr lang="en-GB" dirty="0" smtClean="0"/>
              <a:t>Scope of IPv6 Unicast Addresses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5446" y="1982519"/>
            <a:ext cx="6297955" cy="3884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59"/>
    </mc:Choice>
    <mc:Fallback xmlns="">
      <p:transition spd="slow" advTm="34659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615" y="441101"/>
            <a:ext cx="10018713" cy="859665"/>
          </a:xfrm>
        </p:spPr>
        <p:txBody>
          <a:bodyPr/>
          <a:lstStyle/>
          <a:p>
            <a:pPr algn="l" eaLnBrk="1" hangingPunct="1"/>
            <a:r>
              <a:rPr lang="en-US" dirty="0" smtClean="0"/>
              <a:t>Multicast Addresses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8338" y="1545465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Consisting of all addresses that begin with </a:t>
            </a:r>
            <a:r>
              <a:rPr lang="ja-JP" altLang="en-US" dirty="0" smtClean="0"/>
              <a:t>“</a:t>
            </a:r>
            <a:r>
              <a:rPr lang="en-US" altLang="ja-JP" dirty="0" smtClean="0">
                <a:solidFill>
                  <a:srgbClr val="7030A0"/>
                </a:solidFill>
              </a:rPr>
              <a:t>1111 1111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i.e</a:t>
            </a:r>
            <a:r>
              <a:rPr lang="en-US" altLang="ja-JP" dirty="0" smtClean="0"/>
              <a:t> </a:t>
            </a:r>
            <a:r>
              <a:rPr lang="ja-JP" altLang="en-US" dirty="0" smtClean="0"/>
              <a:t>“</a:t>
            </a:r>
            <a:r>
              <a:rPr lang="en-US" altLang="ja-JP" dirty="0" smtClean="0">
                <a:solidFill>
                  <a:srgbClr val="7030A0"/>
                </a:solidFill>
              </a:rPr>
              <a:t>FF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542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5"/>
    </mc:Choice>
    <mc:Fallback xmlns="">
      <p:transition spd="slow" advTm="3524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0373" y="394936"/>
            <a:ext cx="10018713" cy="885423"/>
          </a:xfrm>
        </p:spPr>
        <p:txBody>
          <a:bodyPr/>
          <a:lstStyle/>
          <a:p>
            <a:pPr algn="l" eaLnBrk="1" hangingPunct="1"/>
            <a:r>
              <a:rPr lang="en-US" dirty="0" smtClean="0"/>
              <a:t>Multicast Addresses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571223"/>
            <a:ext cx="10018713" cy="4219977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Multicast addresses are used to send data to a number of devices on an internetwork simultaneously.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multicast address can be specified for a variety of </a:t>
            </a:r>
            <a:r>
              <a:rPr lang="en-US" dirty="0" smtClean="0">
                <a:solidFill>
                  <a:srgbClr val="7030A0"/>
                </a:solidFill>
              </a:rPr>
              <a:t>different </a:t>
            </a:r>
            <a:r>
              <a:rPr lang="en-US" i="1" dirty="0" smtClean="0">
                <a:solidFill>
                  <a:srgbClr val="7030A0"/>
                </a:solidFill>
              </a:rPr>
              <a:t>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allowing a transmission to be targeted to either a wide or narrow audience of recipient devices.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67" y="3804649"/>
            <a:ext cx="7725853" cy="1695687"/>
          </a:xfrm>
          <a:prstGeom prst="rect">
            <a:avLst/>
          </a:prstGeom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814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7"/>
    </mc:Choice>
    <mc:Fallback xmlns="">
      <p:transition spd="slow" advTm="44047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615" y="402466"/>
            <a:ext cx="10018713" cy="716158"/>
          </a:xfrm>
        </p:spPr>
        <p:txBody>
          <a:bodyPr/>
          <a:lstStyle/>
          <a:p>
            <a:pPr algn="l" eaLnBrk="1" hangingPunct="1"/>
            <a:r>
              <a:rPr lang="en-US" dirty="0" smtClean="0"/>
              <a:t>Multicast Scopes</a:t>
            </a:r>
          </a:p>
        </p:txBody>
      </p:sp>
      <p:pic>
        <p:nvPicPr>
          <p:cNvPr id="46083" name="Picture 3" descr="ipv6sc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56" y="1118624"/>
            <a:ext cx="4888183" cy="377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35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71" y="4897576"/>
            <a:ext cx="6492240" cy="14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81"/>
    </mc:Choice>
    <mc:Fallback xmlns="">
      <p:transition spd="slow" advTm="3718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1"/>
            <a:ext cx="10018713" cy="846786"/>
          </a:xfrm>
        </p:spPr>
        <p:txBody>
          <a:bodyPr/>
          <a:lstStyle/>
          <a:p>
            <a:pPr algn="l" eaLnBrk="1" hangingPunct="1"/>
            <a:r>
              <a:rPr lang="en-US" dirty="0" err="1" smtClean="0"/>
              <a:t>Anycast</a:t>
            </a:r>
            <a:r>
              <a:rPr lang="en-US" dirty="0" smtClean="0"/>
              <a:t> Addresses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1" y="1629179"/>
            <a:ext cx="10018713" cy="4258613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To provide flexibility in situations where we need a service that is provided by a number of different servers or routers but don't really care which one provides it.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 routing, </a:t>
            </a:r>
            <a:r>
              <a:rPr lang="en-US" sz="2800" dirty="0" err="1"/>
              <a:t>anycast</a:t>
            </a:r>
            <a:r>
              <a:rPr lang="en-US" sz="2800" dirty="0"/>
              <a:t> allows datagrams to be sent to </a:t>
            </a:r>
            <a:r>
              <a:rPr lang="en-US" sz="2800" dirty="0">
                <a:solidFill>
                  <a:srgbClr val="7030A0"/>
                </a:solidFill>
              </a:rPr>
              <a:t>whichever router in a group of equivalent routers is </a:t>
            </a:r>
            <a:r>
              <a:rPr lang="en-US" sz="2800" dirty="0" smtClean="0">
                <a:solidFill>
                  <a:srgbClr val="7030A0"/>
                </a:solidFill>
              </a:rPr>
              <a:t>closest</a:t>
            </a:r>
            <a:endParaRPr lang="en-US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36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7" y="3898351"/>
            <a:ext cx="333421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65"/>
    </mc:Choice>
    <mc:Fallback xmlns="">
      <p:transition spd="slow" advTm="109365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1104363"/>
          </a:xfrm>
        </p:spPr>
        <p:txBody>
          <a:bodyPr/>
          <a:lstStyle/>
          <a:p>
            <a:pPr algn="l" eaLnBrk="1" hangingPunct="1"/>
            <a:r>
              <a:rPr lang="en-US" dirty="0" err="1" smtClean="0"/>
              <a:t>Anycast</a:t>
            </a:r>
            <a:r>
              <a:rPr lang="en-US" dirty="0" smtClean="0"/>
              <a:t> Addresses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1" y="1790163"/>
            <a:ext cx="10018713" cy="4091189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3600" dirty="0" smtClean="0"/>
              <a:t>There is no special </a:t>
            </a:r>
            <a:r>
              <a:rPr lang="en-US" sz="3600" dirty="0" err="1" smtClean="0"/>
              <a:t>anycast</a:t>
            </a:r>
            <a:r>
              <a:rPr lang="en-US" sz="3600" dirty="0" smtClean="0"/>
              <a:t> addressing scheme: </a:t>
            </a:r>
            <a:r>
              <a:rPr lang="en-US" sz="3600" dirty="0" err="1" smtClean="0">
                <a:solidFill>
                  <a:srgbClr val="7030A0"/>
                </a:solidFill>
              </a:rPr>
              <a:t>anycast</a:t>
            </a:r>
            <a:r>
              <a:rPr lang="en-US" sz="3600" dirty="0" smtClean="0">
                <a:solidFill>
                  <a:srgbClr val="7030A0"/>
                </a:solidFill>
              </a:rPr>
              <a:t> addresses are the same as unicast addresses. </a:t>
            </a:r>
          </a:p>
          <a:p>
            <a:pPr eaLnBrk="1" hangingPunct="1"/>
            <a:r>
              <a:rPr lang="en-US" sz="3600" dirty="0" smtClean="0"/>
              <a:t>An </a:t>
            </a:r>
            <a:r>
              <a:rPr lang="en-US" sz="3600" dirty="0" err="1" smtClean="0"/>
              <a:t>anycast</a:t>
            </a:r>
            <a:r>
              <a:rPr lang="en-US" sz="3600" dirty="0" smtClean="0"/>
              <a:t> address is created </a:t>
            </a:r>
            <a:r>
              <a:rPr lang="ja-JP" altLang="en-US" sz="3600" dirty="0" smtClean="0"/>
              <a:t>“</a:t>
            </a:r>
            <a:r>
              <a:rPr lang="en-US" altLang="ja-JP" sz="3600" dirty="0" smtClean="0"/>
              <a:t>automatically</a:t>
            </a:r>
            <a:r>
              <a:rPr lang="ja-JP" altLang="en-US" sz="3600" dirty="0" smtClean="0"/>
              <a:t>”</a:t>
            </a:r>
            <a:r>
              <a:rPr lang="en-US" altLang="ja-JP" sz="3600" dirty="0" smtClean="0"/>
              <a:t> when a unicast address is assigned to more than one interface.</a:t>
            </a:r>
            <a:endParaRPr lang="en-US" sz="3600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075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7"/>
    </mc:Choice>
    <mc:Fallback xmlns="">
      <p:transition spd="slow" advTm="38007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/>
          <a:p>
            <a:pPr algn="l" eaLnBrk="1" hangingPunct="1"/>
            <a:r>
              <a:rPr lang="en-US" dirty="0" err="1" smtClean="0"/>
              <a:t>Anycast</a:t>
            </a:r>
            <a:r>
              <a:rPr lang="en-US" dirty="0" smtClean="0"/>
              <a:t> Addresses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310" y="1894267"/>
            <a:ext cx="10018713" cy="3124201"/>
          </a:xfrm>
        </p:spPr>
        <p:txBody>
          <a:bodyPr anchor="t"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Like multicast, </a:t>
            </a:r>
            <a:r>
              <a:rPr lang="en-US" dirty="0" err="1" smtClean="0"/>
              <a:t>anycast</a:t>
            </a:r>
            <a:r>
              <a:rPr lang="en-US" dirty="0" smtClean="0"/>
              <a:t> creates more work for routers; it is more complicated than unicast addressing.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Due to the relative inexperience of the Internet community in using </a:t>
            </a:r>
            <a:r>
              <a:rPr lang="en-US" dirty="0" err="1" smtClean="0"/>
              <a:t>anycast</a:t>
            </a:r>
            <a:r>
              <a:rPr lang="en-US" dirty="0" smtClean="0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the present time </a:t>
            </a:r>
            <a:r>
              <a:rPr lang="en-US" dirty="0" err="1" smtClean="0"/>
              <a:t>anycast</a:t>
            </a:r>
            <a:r>
              <a:rPr lang="en-US" dirty="0" smtClean="0"/>
              <a:t> addresses are used only by routers and not individual hosts.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2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74"/>
    </mc:Choice>
    <mc:Fallback xmlns="">
      <p:transition spd="slow" advTm="30374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IPv6 Address Management</a:t>
            </a:r>
            <a:endParaRPr lang="en-CA" dirty="0" smtClean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8763000" cy="4617076"/>
          </a:xfrm>
        </p:spPr>
        <p:txBody>
          <a:bodyPr anchor="t"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IPv6 addresses use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  <a:cs typeface="+mn-cs"/>
              </a:rPr>
              <a:t>Interface Identifiers </a:t>
            </a:r>
            <a:r>
              <a:rPr lang="en-US" dirty="0" smtClean="0">
                <a:ea typeface="ＭＳ Ｐゴシック" charset="0"/>
                <a:cs typeface="+mn-cs"/>
              </a:rPr>
              <a:t>to identify interfaces on a link.</a:t>
            </a:r>
          </a:p>
          <a:p>
            <a:pPr lvl="1">
              <a:defRPr/>
            </a:pPr>
            <a:r>
              <a:rPr lang="en-US" dirty="0" smtClean="0">
                <a:ea typeface="ＭＳ Ｐゴシック" charset="0"/>
              </a:rPr>
              <a:t>Think of them as the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host portion </a:t>
            </a:r>
            <a:r>
              <a:rPr lang="en-US" dirty="0" smtClean="0">
                <a:ea typeface="ＭＳ Ｐゴシック" charset="0"/>
              </a:rPr>
              <a:t>of an IPv6 address.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Four methods of address assignment: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charset="0"/>
              </a:rPr>
              <a:t>Static</a:t>
            </a:r>
            <a:r>
              <a:rPr lang="en-US" dirty="0" smtClean="0">
                <a:solidFill>
                  <a:srgbClr val="66FF66"/>
                </a:solidFill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assignment using a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manual interface ID</a:t>
            </a:r>
            <a:r>
              <a:rPr lang="en-US" dirty="0" smtClean="0">
                <a:ea typeface="ＭＳ Ｐゴシック" charset="0"/>
              </a:rPr>
              <a:t>. 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ea typeface="ＭＳ Ｐゴシック" charset="0"/>
              </a:rPr>
              <a:t>Static</a:t>
            </a:r>
            <a:r>
              <a:rPr lang="en-US" dirty="0" smtClean="0">
                <a:solidFill>
                  <a:srgbClr val="66FF66"/>
                </a:solidFill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assignment using an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EUI-64 interface ID</a:t>
            </a:r>
            <a:r>
              <a:rPr lang="en-US" dirty="0" smtClean="0">
                <a:ea typeface="ＭＳ Ｐゴシック" charset="0"/>
              </a:rPr>
              <a:t>. </a:t>
            </a:r>
          </a:p>
          <a:p>
            <a:pPr lvl="1">
              <a:defRPr/>
            </a:pP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Stateless Address Auto configuration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(SLAAC)</a:t>
            </a:r>
          </a:p>
          <a:p>
            <a:pPr lvl="1">
              <a:defRPr/>
            </a:pP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Stateless/</a:t>
            </a:r>
            <a:r>
              <a:rPr lang="en-US" dirty="0" err="1" smtClean="0">
                <a:solidFill>
                  <a:srgbClr val="7030A0"/>
                </a:solidFill>
                <a:ea typeface="ＭＳ Ｐゴシック" charset="0"/>
              </a:rPr>
              <a:t>Stateful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DHCP for IPv6 </a:t>
            </a:r>
            <a:r>
              <a:rPr lang="en-US" dirty="0" smtClean="0">
                <a:solidFill>
                  <a:srgbClr val="7030A0"/>
                </a:solidFill>
                <a:ea typeface="ＭＳ Ｐゴシック" charset="0"/>
              </a:rPr>
              <a:t>(DHCPv6)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36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242"/>
    </mc:Choice>
    <mc:Fallback xmlns="">
      <p:transition spd="slow" advTm="6824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613099" y="647163"/>
            <a:ext cx="10018713" cy="679361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IPv4 Address Exhaustion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403" y="1459607"/>
            <a:ext cx="6248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7" y="2626152"/>
            <a:ext cx="4657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331"/>
      </p:ext>
    </p:extLst>
  </p:cSld>
  <p:clrMapOvr>
    <a:masterClrMapping/>
  </p:clrMapOvr>
  <p:transition advTm="123051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8121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Address Management</a:t>
            </a:r>
            <a:endParaRPr lang="en-CA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8763000" cy="4578439"/>
          </a:xfrm>
        </p:spPr>
        <p:txBody>
          <a:bodyPr anchor="t"/>
          <a:lstStyle/>
          <a:p>
            <a:r>
              <a:rPr lang="en-US" dirty="0" smtClean="0"/>
              <a:t>In order to enable IPv6 on a router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b="1" dirty="0" smtClean="0">
                <a:solidFill>
                  <a:srgbClr val="0000CC"/>
                </a:solidFill>
              </a:rPr>
              <a:t>Corp(</a:t>
            </a:r>
            <a:r>
              <a:rPr lang="en-US" b="1" dirty="0" err="1" smtClean="0">
                <a:solidFill>
                  <a:srgbClr val="0000CC"/>
                </a:solidFill>
              </a:rPr>
              <a:t>config</a:t>
            </a:r>
            <a:r>
              <a:rPr lang="en-US" b="1" dirty="0" smtClean="0">
                <a:solidFill>
                  <a:srgbClr val="0000CC"/>
                </a:solidFill>
              </a:rPr>
              <a:t>)#ipv6 unicast-routing</a:t>
            </a:r>
          </a:p>
          <a:p>
            <a:r>
              <a:rPr lang="en-US" dirty="0" smtClean="0"/>
              <a:t>IPv6 isn</a:t>
            </a:r>
            <a:r>
              <a:rPr lang="en-US" altLang="en-US" dirty="0" smtClean="0"/>
              <a:t>’</a:t>
            </a:r>
            <a:r>
              <a:rPr lang="en-US" dirty="0" smtClean="0"/>
              <a:t>t enabled by default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After going to the interface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b="1" dirty="0" smtClean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Corp(</a:t>
            </a:r>
            <a:r>
              <a:rPr lang="en-US" b="1" dirty="0" err="1" smtClean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-if)#</a:t>
            </a:r>
            <a:r>
              <a:rPr lang="en-US" sz="1800" b="1" dirty="0" smtClean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2001:DB8:2222:7272::72/64</a:t>
            </a:r>
          </a:p>
          <a:p>
            <a:r>
              <a:rPr lang="en-US" dirty="0" smtClean="0"/>
              <a:t>To configure a router so that it uses only link-local addresses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00CC"/>
                </a:solidFill>
              </a:rPr>
              <a:t>Corp(</a:t>
            </a:r>
            <a:r>
              <a:rPr lang="en-US" b="1" dirty="0" err="1" smtClean="0">
                <a:solidFill>
                  <a:srgbClr val="0000CC"/>
                </a:solidFill>
              </a:rPr>
              <a:t>config</a:t>
            </a:r>
            <a:r>
              <a:rPr lang="en-US" b="1" dirty="0" smtClean="0">
                <a:solidFill>
                  <a:srgbClr val="0000CC"/>
                </a:solidFill>
              </a:rPr>
              <a:t>-if)#ipv6 enable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53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48"/>
    </mc:Choice>
    <mc:Fallback xmlns="">
      <p:transition spd="slow" advTm="82848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552" y="279042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an </a:t>
            </a:r>
            <a:r>
              <a:rPr lang="en-US" b="1" dirty="0" smtClean="0">
                <a:solidFill>
                  <a:srgbClr val="0000CC"/>
                </a:solidFill>
              </a:rPr>
              <a:t>EUI-64</a:t>
            </a:r>
            <a:r>
              <a:rPr lang="en-US" dirty="0" smtClean="0"/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6552" y="1414530"/>
            <a:ext cx="8763000" cy="4393842"/>
          </a:xfrm>
        </p:spPr>
        <p:txBody>
          <a:bodyPr anchor="t"/>
          <a:lstStyle/>
          <a:p>
            <a:r>
              <a:rPr lang="en-US" b="1" dirty="0" smtClean="0"/>
              <a:t>EUI-64(extended unique identifier)</a:t>
            </a:r>
            <a:endParaRPr lang="en-US" dirty="0" smtClean="0"/>
          </a:p>
          <a:p>
            <a:pPr lvl="1"/>
            <a:r>
              <a:rPr lang="en-US" dirty="0" smtClean="0"/>
              <a:t>How to stretch IEEE 802 MAC addresses from</a:t>
            </a:r>
            <a:br>
              <a:rPr lang="en-US" dirty="0" smtClean="0"/>
            </a:br>
            <a:r>
              <a:rPr lang="en-US" dirty="0" smtClean="0"/>
              <a:t>48 to 64 bits</a:t>
            </a:r>
          </a:p>
          <a:p>
            <a:pPr lvl="1"/>
            <a:r>
              <a:rPr lang="en-US" dirty="0" smtClean="0"/>
              <a:t>Done by inserting the </a:t>
            </a:r>
            <a:r>
              <a:rPr lang="en-US" dirty="0" smtClean="0">
                <a:solidFill>
                  <a:srgbClr val="7030A0"/>
                </a:solidFill>
              </a:rPr>
              <a:t>16-bit 0xFFFE </a:t>
            </a:r>
            <a:r>
              <a:rPr lang="en-US" dirty="0" smtClean="0"/>
              <a:t>in the middle </a:t>
            </a:r>
            <a:r>
              <a:rPr lang="en-US" dirty="0" smtClean="0">
                <a:solidFill>
                  <a:srgbClr val="7030A0"/>
                </a:solidFill>
              </a:rPr>
              <a:t>at the 24th bit </a:t>
            </a:r>
            <a:r>
              <a:rPr lang="en-US" dirty="0" smtClean="0"/>
              <a:t>of the MAC address </a:t>
            </a:r>
          </a:p>
          <a:p>
            <a:pPr lvl="1"/>
            <a:r>
              <a:rPr lang="en-US" dirty="0" smtClean="0"/>
              <a:t>To create a 64-bit, unique interface identifier.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rgbClr val="0000CC"/>
                </a:solidFill>
              </a:rPr>
              <a:t>Corp(</a:t>
            </a:r>
            <a:r>
              <a:rPr lang="en-US" sz="2800" b="1" dirty="0" err="1" smtClean="0">
                <a:solidFill>
                  <a:srgbClr val="0000CC"/>
                </a:solidFill>
              </a:rPr>
              <a:t>config</a:t>
            </a:r>
            <a:r>
              <a:rPr lang="en-US" sz="2800" b="1" dirty="0" smtClean="0">
                <a:solidFill>
                  <a:srgbClr val="0000CC"/>
                </a:solidFill>
              </a:rPr>
              <a:t>-if</a:t>
            </a:r>
            <a:r>
              <a:rPr lang="en-US" sz="2800" b="1" dirty="0">
                <a:solidFill>
                  <a:srgbClr val="0000CC"/>
                </a:solidFill>
              </a:rPr>
              <a:t>)#</a:t>
            </a:r>
            <a:r>
              <a:rPr lang="en-US" sz="2000" b="1" dirty="0">
                <a:solidFill>
                  <a:srgbClr val="0000CC"/>
                </a:solidFill>
              </a:rPr>
              <a:t>ipv6 </a:t>
            </a:r>
            <a:r>
              <a:rPr lang="en-US" sz="2000" b="1" dirty="0" smtClean="0">
                <a:solidFill>
                  <a:srgbClr val="0000CC"/>
                </a:solidFill>
              </a:rPr>
              <a:t>address 2001:db8:3c4d:1</a:t>
            </a:r>
            <a:r>
              <a:rPr lang="en-US" sz="2000" b="1" dirty="0">
                <a:solidFill>
                  <a:srgbClr val="0000CC"/>
                </a:solidFill>
              </a:rPr>
              <a:t>::/64 eui-64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15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73"/>
    </mc:Choice>
    <mc:Fallback xmlns="">
      <p:transition spd="slow" advTm="8117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086377" y="458274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an </a:t>
            </a:r>
            <a:r>
              <a:rPr lang="en-US" b="1" dirty="0" smtClean="0">
                <a:solidFill>
                  <a:srgbClr val="0000CC"/>
                </a:solidFill>
              </a:rPr>
              <a:t>EUI-64</a:t>
            </a:r>
            <a:r>
              <a:rPr lang="en-US" dirty="0" smtClean="0"/>
              <a:t> </a:t>
            </a:r>
          </a:p>
        </p:txBody>
      </p:sp>
      <p:pic>
        <p:nvPicPr>
          <p:cNvPr id="53252" name="Picture 3" descr="ips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44" y="1562100"/>
            <a:ext cx="69707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7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03"/>
    </mc:Choice>
    <mc:Fallback xmlns="">
      <p:transition spd="slow" advTm="5980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9" descr="ips6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7688"/>
            <a:ext cx="7848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Using an </a:t>
            </a:r>
            <a:r>
              <a:rPr lang="en-US" b="1" smtClean="0">
                <a:solidFill>
                  <a:srgbClr val="0000CC"/>
                </a:solidFill>
              </a:rPr>
              <a:t>EUI-64</a:t>
            </a:r>
            <a:r>
              <a:rPr lang="en-US" smtClean="0"/>
              <a:t> </a:t>
            </a:r>
            <a:endParaRPr lang="en-CA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763000" cy="5334000"/>
          </a:xfrm>
        </p:spPr>
        <p:txBody>
          <a:bodyPr anchor="t"/>
          <a:lstStyle/>
          <a:p>
            <a:r>
              <a:rPr lang="en-US" dirty="0" smtClean="0"/>
              <a:t>Using EUI-64.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4200" y="2590800"/>
            <a:ext cx="59436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362200" y="3810000"/>
            <a:ext cx="75438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62200" y="4953000"/>
            <a:ext cx="7543800" cy="1143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9000" y="6248400"/>
            <a:ext cx="51054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0" y="1905000"/>
            <a:ext cx="3124200" cy="3810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52800" y="6248400"/>
            <a:ext cx="5105400" cy="3048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43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47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87"/>
    </mc:Choice>
    <mc:Fallback xmlns="">
      <p:transition spd="slow" advTm="119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 of Part2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22135"/>
      </p:ext>
    </p:extLst>
  </p:cSld>
  <p:clrMapOvr>
    <a:masterClrMapping/>
  </p:clrMapOvr>
  <p:transition advTm="10732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ICMPv6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 | Part </a:t>
            </a:r>
            <a:r>
              <a:rPr lang="en-US" dirty="0" smtClean="0"/>
              <a:t>3 </a:t>
            </a:r>
            <a:r>
              <a:rPr lang="en-US" dirty="0"/>
              <a:t>| CSE421 – Computer Networks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80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8"/>
    </mc:Choice>
    <mc:Fallback xmlns="">
      <p:transition spd="slow" advTm="40248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7696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ICMPv6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4876800"/>
            <a:ext cx="8458200" cy="129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</a:t>
            </a:r>
            <a:r>
              <a:rPr lang="en-US" altLang="en-US" dirty="0" smtClean="0"/>
              <a:t>’</a:t>
            </a:r>
            <a:r>
              <a:rPr lang="en-US" dirty="0" smtClean="0"/>
              <a:t>s an integrated part of IPv6, not like IPv4</a:t>
            </a:r>
          </a:p>
          <a:p>
            <a:r>
              <a:rPr lang="en-US" dirty="0" smtClean="0"/>
              <a:t>Is carried after the basic IPv6 header information as an extension header.</a:t>
            </a:r>
          </a:p>
          <a:p>
            <a:endParaRPr lang="en-US" dirty="0" smtClean="0"/>
          </a:p>
        </p:txBody>
      </p:sp>
      <p:pic>
        <p:nvPicPr>
          <p:cNvPr id="5530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61722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42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28"/>
    </mc:Choice>
    <mc:Fallback xmlns="">
      <p:transition spd="slow" advTm="88528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ICMP v6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2600" y="1642055"/>
            <a:ext cx="8686800" cy="4153437"/>
          </a:xfrm>
        </p:spPr>
        <p:txBody>
          <a:bodyPr anchor="t"/>
          <a:lstStyle/>
          <a:p>
            <a:r>
              <a:rPr lang="en-US" sz="2800" dirty="0" smtClean="0"/>
              <a:t>By default, it prevents IPv6 from doing any fragmentation through an ICMPv6 process called path MTU discovery</a:t>
            </a:r>
          </a:p>
          <a:p>
            <a:r>
              <a:rPr lang="en-US" sz="2800" dirty="0" smtClean="0"/>
              <a:t>The Address Resolution Protocol is used to perform this function for IPv4, but that</a:t>
            </a:r>
            <a:r>
              <a:rPr lang="en-US" altLang="en-US" sz="2800" dirty="0" smtClean="0"/>
              <a:t>’</a:t>
            </a:r>
            <a:r>
              <a:rPr lang="en-US" sz="2800" dirty="0" smtClean="0"/>
              <a:t>s been renamed neighbor discovery (ND) in ICMPv6.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47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443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78"/>
    </mc:Choice>
    <mc:Fallback xmlns="">
      <p:transition spd="slow" advTm="54278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948466" y="368122"/>
            <a:ext cx="88392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ICMPv6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sz="half" idx="1"/>
          </p:nvPr>
        </p:nvSpPr>
        <p:spPr>
          <a:xfrm>
            <a:off x="2062766" y="1712889"/>
            <a:ext cx="8343364" cy="4043967"/>
          </a:xfrm>
        </p:spPr>
        <p:txBody>
          <a:bodyPr anchor="t"/>
          <a:lstStyle/>
          <a:p>
            <a:r>
              <a:rPr lang="en-US" dirty="0" smtClean="0"/>
              <a:t>Neighbor discovery enables these functions:</a:t>
            </a:r>
          </a:p>
          <a:p>
            <a:pPr lvl="1"/>
            <a:r>
              <a:rPr lang="en-US" dirty="0" smtClean="0"/>
              <a:t>Determining the MAC address of neighbors</a:t>
            </a:r>
          </a:p>
          <a:p>
            <a:pPr lvl="1"/>
            <a:r>
              <a:rPr lang="en-US" dirty="0" smtClean="0"/>
              <a:t>Router solicitation (RS) FF02::2</a:t>
            </a:r>
          </a:p>
          <a:p>
            <a:pPr lvl="1"/>
            <a:r>
              <a:rPr lang="en-US" dirty="0" smtClean="0"/>
              <a:t>Router advertisements (RA) FF02::1</a:t>
            </a:r>
          </a:p>
          <a:p>
            <a:pPr lvl="1"/>
            <a:r>
              <a:rPr lang="en-US" dirty="0" smtClean="0"/>
              <a:t> Neighbor solicitation (NS)</a:t>
            </a:r>
          </a:p>
          <a:p>
            <a:pPr lvl="1"/>
            <a:r>
              <a:rPr lang="en-US" dirty="0" smtClean="0"/>
              <a:t>Neighbor advertisement (NA)</a:t>
            </a:r>
          </a:p>
          <a:p>
            <a:pPr lvl="1"/>
            <a:r>
              <a:rPr lang="en-US" dirty="0" smtClean="0"/>
              <a:t>Duplicate address detection (DAD)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052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78"/>
    </mc:Choice>
    <mc:Fallback xmlns="">
      <p:transition spd="slow" advTm="33478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344488"/>
            <a:ext cx="8582025" cy="798512"/>
          </a:xfrm>
        </p:spPr>
        <p:txBody>
          <a:bodyPr/>
          <a:lstStyle/>
          <a:p>
            <a:pPr algn="l" eaLnBrk="1" hangingPunct="1"/>
            <a:r>
              <a:rPr lang="en-US" dirty="0"/>
              <a:t>Stateless Address </a:t>
            </a:r>
            <a:r>
              <a:rPr lang="en-US" dirty="0" smtClean="0"/>
              <a:t>Auto configuration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8371" name="Rectangle 6"/>
          <p:cNvSpPr>
            <a:spLocks noGrp="1" noChangeArrowheads="1"/>
          </p:cNvSpPr>
          <p:nvPr>
            <p:ph idx="1"/>
          </p:nvPr>
        </p:nvSpPr>
        <p:spPr>
          <a:xfrm>
            <a:off x="2097088" y="1143001"/>
            <a:ext cx="8605256" cy="5309314"/>
          </a:xfrm>
        </p:spPr>
        <p:txBody>
          <a:bodyPr anchor="t"/>
          <a:lstStyle/>
          <a:p>
            <a:pPr marL="0" indent="0">
              <a:buNone/>
            </a:pPr>
            <a:r>
              <a:rPr lang="en-US" sz="2000" dirty="0"/>
              <a:t>Stateless Address </a:t>
            </a:r>
            <a:r>
              <a:rPr lang="en-US" sz="2000" dirty="0" smtClean="0"/>
              <a:t>Auto configuration </a:t>
            </a:r>
            <a:r>
              <a:rPr lang="en-US" sz="2000" dirty="0"/>
              <a:t>(SLAAC) is a method in which a device can obtain an IPv6 global unicast address without the services of a DHCPv6 server.</a:t>
            </a:r>
            <a:endParaRPr lang="en-US" sz="2300" dirty="0"/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14" y="2143919"/>
            <a:ext cx="5730875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5300651" y="3894362"/>
            <a:ext cx="2530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70C0"/>
                </a:solidFill>
              </a:rPr>
              <a:t>ICMPv6 RS </a:t>
            </a:r>
            <a:r>
              <a:rPr lang="en-US" sz="1800" b="1" dirty="0" err="1">
                <a:solidFill>
                  <a:srgbClr val="0070C0"/>
                </a:solidFill>
              </a:rPr>
              <a:t>msg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2903023" y="5065197"/>
            <a:ext cx="2528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70C0"/>
                </a:solidFill>
              </a:rPr>
              <a:t>ICMPv6 RA </a:t>
            </a:r>
            <a:r>
              <a:rPr lang="en-US" sz="1800" b="1" dirty="0" err="1">
                <a:solidFill>
                  <a:srgbClr val="0070C0"/>
                </a:solidFill>
              </a:rPr>
              <a:t>msg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8220075" y="2565401"/>
            <a:ext cx="2325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70C0"/>
                </a:solidFill>
              </a:rPr>
              <a:t>Stateless </a:t>
            </a:r>
            <a:r>
              <a:rPr lang="en-US" sz="1800" b="1" dirty="0"/>
              <a:t>as no server maintains network address information.</a:t>
            </a:r>
          </a:p>
        </p:txBody>
      </p:sp>
      <p:sp>
        <p:nvSpPr>
          <p:cNvPr id="58376" name="Rectangle 2"/>
          <p:cNvSpPr>
            <a:spLocks noChangeArrowheads="1"/>
          </p:cNvSpPr>
          <p:nvPr/>
        </p:nvSpPr>
        <p:spPr bwMode="auto">
          <a:xfrm>
            <a:off x="8534400" y="3886200"/>
            <a:ext cx="1905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/>
              <a:t>The </a:t>
            </a:r>
            <a:r>
              <a:rPr lang="en-US" sz="1800" b="1" dirty="0">
                <a:solidFill>
                  <a:srgbClr val="6565FF"/>
                </a:solidFill>
              </a:rPr>
              <a:t>RS</a:t>
            </a:r>
            <a:r>
              <a:rPr lang="en-US" sz="1800" b="1" dirty="0"/>
              <a:t> message is ICMP type 133.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/>
              <a:t>Using multicast address of </a:t>
            </a:r>
            <a:r>
              <a:rPr lang="en-US" sz="1800" b="1" dirty="0">
                <a:solidFill>
                  <a:srgbClr val="6565FF"/>
                </a:solidFill>
              </a:rPr>
              <a:t>FF02::2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49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2230531"/>
      </p:ext>
    </p:extLst>
  </p:cSld>
  <p:clrMapOvr>
    <a:masterClrMapping/>
  </p:clrMapOvr>
  <p:transition spd="med" advTm="199918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33907"/>
          </a:xfrm>
        </p:spPr>
        <p:txBody>
          <a:bodyPr/>
          <a:lstStyle/>
          <a:p>
            <a:pPr algn="l"/>
            <a:r>
              <a:rPr lang="en-US" dirty="0" smtClean="0"/>
              <a:t>Reasons for using IPv6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661375"/>
            <a:ext cx="10018713" cy="4129825"/>
          </a:xfrm>
        </p:spPr>
        <p:txBody>
          <a:bodyPr anchor="t">
            <a:normAutofit fontScale="55000" lnSpcReduction="20000"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Address Availability:</a:t>
            </a: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IPv4:     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 octets   -  32 bits</a:t>
            </a:r>
          </a:p>
          <a:p>
            <a:pPr lvl="2">
              <a:defRPr/>
            </a:pPr>
            <a:r>
              <a:rPr lang="en-US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2^32   </a:t>
            </a:r>
            <a:r>
              <a:rPr lang="en-US" sz="29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   4,294,467,295   </a:t>
            </a:r>
            <a:r>
              <a:rPr lang="en-US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IP Addresses.</a:t>
            </a:r>
          </a:p>
          <a:p>
            <a:pPr lvl="2"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endParaRPr lang="en-US" sz="32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IPv6: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16 octets   -   128 bits</a:t>
            </a:r>
          </a:p>
          <a:p>
            <a:pPr lvl="2">
              <a:defRPr/>
            </a:pPr>
            <a:r>
              <a:rPr lang="en-US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3.4 x 10^38  or</a:t>
            </a:r>
            <a:endParaRPr lang="en-US" sz="290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FontTx/>
              <a:buNone/>
              <a:defRPr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340,282,366,920,938,463,463,374,607,431,768,211,456</a:t>
            </a:r>
          </a:p>
          <a:p>
            <a:pPr lvl="1">
              <a:buFontTx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 (340 undecillion)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IP Addresses.</a:t>
            </a:r>
          </a:p>
          <a:p>
            <a:pPr lvl="1">
              <a:buFontTx/>
              <a:buNone/>
              <a:defRPr/>
            </a:pPr>
            <a:endParaRPr lang="en-US" sz="1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sz="32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Every atom of every person on Earth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could be assigned </a:t>
            </a:r>
            <a:r>
              <a:rPr lang="en-US" sz="3200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unique addresses with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 to spare</a:t>
            </a:r>
            <a:r>
              <a:rPr lang="en-US" sz="3200" i="1" dirty="0">
                <a:solidFill>
                  <a:srgbClr val="66FF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(assuming</a:t>
            </a:r>
            <a:r>
              <a:rPr lang="en-US" sz="29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29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9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 × 10</a:t>
            </a:r>
            <a:r>
              <a:rPr lang="en-US" sz="2900" i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27</a:t>
            </a:r>
            <a:r>
              <a:rPr lang="en-US" sz="29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atoms per human x 6.5 Billion)</a:t>
            </a:r>
            <a:r>
              <a:rPr lang="en-US" sz="2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9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8"/>
    </mc:Choice>
    <mc:Fallback xmlns="">
      <p:transition spd="slow" advTm="47688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20688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SLAAC Operation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6" y="1430339"/>
            <a:ext cx="5572125" cy="4973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45460" y="4066728"/>
            <a:ext cx="28384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Using either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  <a:ea typeface="ＭＳ Ｐゴシック" charset="0"/>
                <a:cs typeface="ＭＳ Ｐゴシック" charset="0"/>
              </a:rPr>
              <a:t>EUI-64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  <a:ea typeface="ＭＳ Ｐゴシック" charset="0"/>
                <a:cs typeface="ＭＳ Ｐゴシック" charset="0"/>
              </a:rPr>
              <a:t>Randomly Generated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7945460" y="5139185"/>
            <a:ext cx="28384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/>
              <a:t>Using </a:t>
            </a:r>
            <a:r>
              <a:rPr lang="en-US" sz="1800" b="1" dirty="0">
                <a:solidFill>
                  <a:srgbClr val="0070C0"/>
                </a:solidFill>
              </a:rPr>
              <a:t>ICMPv6 neighbor solicitation </a:t>
            </a:r>
            <a:r>
              <a:rPr lang="en-US" sz="1800" b="1" dirty="0" err="1"/>
              <a:t>msg</a:t>
            </a:r>
            <a:r>
              <a:rPr lang="en-US" sz="1800" b="1" dirty="0"/>
              <a:t> with the target address of its own.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0070C0"/>
                </a:solidFill>
              </a:rPr>
              <a:t>Duplicate address detection (DAD)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411051"/>
      </p:ext>
    </p:extLst>
  </p:cSld>
  <p:clrMapOvr>
    <a:masterClrMapping/>
  </p:clrMapOvr>
  <p:transition spd="med" advTm="111655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20688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SLAAC and DHCPv6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338263"/>
            <a:ext cx="6667500" cy="495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9630473"/>
      </p:ext>
    </p:extLst>
  </p:cSld>
  <p:clrMapOvr>
    <a:masterClrMapping/>
  </p:clrMapOvr>
  <p:transition spd="med" advTm="106289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20688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SLAAC Option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060576"/>
            <a:ext cx="7999412" cy="398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47888"/>
            <a:ext cx="73358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0954819"/>
      </p:ext>
    </p:extLst>
  </p:cSld>
  <p:clrMapOvr>
    <a:masterClrMapping/>
  </p:clrMapOvr>
  <p:transition spd="med" advTm="47362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20688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Stateless DHCP Option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4" y="1390650"/>
            <a:ext cx="6918325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6" y="1422401"/>
            <a:ext cx="4803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TextBox 1"/>
          <p:cNvSpPr txBox="1">
            <a:spLocks noChangeArrowheads="1"/>
          </p:cNvSpPr>
          <p:nvPr/>
        </p:nvSpPr>
        <p:spPr bwMode="auto">
          <a:xfrm>
            <a:off x="4800600" y="4816476"/>
            <a:ext cx="228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1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1956733"/>
      </p:ext>
    </p:extLst>
  </p:cSld>
  <p:clrMapOvr>
    <a:masterClrMapping/>
  </p:clrMapOvr>
  <p:transition spd="med" advTm="39501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20688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err="1" smtClean="0"/>
              <a:t>Stateful</a:t>
            </a:r>
            <a:r>
              <a:rPr lang="en-US" dirty="0" smtClean="0"/>
              <a:t> DHCP Option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28751"/>
            <a:ext cx="7507288" cy="4632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450975"/>
            <a:ext cx="31686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7667168"/>
      </p:ext>
    </p:extLst>
  </p:cSld>
  <p:clrMapOvr>
    <a:masterClrMapping/>
  </p:clrMapOvr>
  <p:transition spd="med" advTm="23988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23159"/>
            <a:ext cx="8145463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DHCPv6 Operations </a:t>
            </a:r>
            <a:endParaRPr lang="en-US" dirty="0" smtClean="0">
              <a:solidFill>
                <a:srgbClr val="678DC5"/>
              </a:solidFill>
              <a:cs typeface="Arial" panose="020B0604020202020204" pitchFamily="34" charset="0"/>
            </a:endParaRP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5"/>
            <a:ext cx="56769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7388226" y="3808414"/>
            <a:ext cx="3279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/>
              <a:t>Using reserved IPv6 multicast all-DHCP-servers-address </a:t>
            </a:r>
            <a:r>
              <a:rPr lang="en-US" sz="1800" b="1" dirty="0">
                <a:solidFill>
                  <a:srgbClr val="0070C0"/>
                </a:solidFill>
              </a:rPr>
              <a:t>FF02::1:2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solidFill>
                  <a:srgbClr val="0070C0"/>
                </a:solidFill>
              </a:rPr>
              <a:t>Port 547</a:t>
            </a:r>
          </a:p>
        </p:txBody>
      </p:sp>
      <p:sp>
        <p:nvSpPr>
          <p:cNvPr id="70661" name="TextBox 4"/>
          <p:cNvSpPr txBox="1">
            <a:spLocks noChangeArrowheads="1"/>
          </p:cNvSpPr>
          <p:nvPr/>
        </p:nvSpPr>
        <p:spPr bwMode="auto">
          <a:xfrm>
            <a:off x="7337426" y="4897438"/>
            <a:ext cx="3281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/>
              <a:t>Server available for service</a:t>
            </a:r>
            <a:endParaRPr lang="en-US" sz="1800" b="1">
              <a:solidFill>
                <a:srgbClr val="0070C0"/>
              </a:solidFill>
            </a:endParaRPr>
          </a:p>
        </p:txBody>
      </p:sp>
      <p:sp>
        <p:nvSpPr>
          <p:cNvPr id="70662" name="TextBox 5"/>
          <p:cNvSpPr txBox="1">
            <a:spLocks noChangeArrowheads="1"/>
          </p:cNvSpPr>
          <p:nvPr/>
        </p:nvSpPr>
        <p:spPr bwMode="auto">
          <a:xfrm>
            <a:off x="7388226" y="5400675"/>
            <a:ext cx="32797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/>
              <a:t>Stateless- INFORMATION REQUEST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/>
              <a:t>Stateful</a:t>
            </a:r>
            <a:r>
              <a:rPr lang="en-US" sz="1800" b="1" dirty="0"/>
              <a:t> - REQUEST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29956"/>
      </p:ext>
    </p:extLst>
  </p:cSld>
  <p:clrMapOvr>
    <a:masterClrMapping/>
  </p:clrMapOvr>
  <p:transition spd="med" advTm="120586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End of Part3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6710"/>
      </p:ext>
    </p:extLst>
  </p:cSld>
  <p:clrMapOvr>
    <a:masterClrMapping/>
  </p:clrMapOvr>
  <p:transition advTm="12604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5400" dirty="0" smtClean="0"/>
              <a:t>Transition from IPv4 to IPv6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15 | Part 4</a:t>
            </a:r>
            <a:r>
              <a:rPr lang="en-US" dirty="0" smtClean="0"/>
              <a:t> </a:t>
            </a:r>
            <a:r>
              <a:rPr lang="en-US" dirty="0"/>
              <a:t>| CSE421 – Computer Networks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6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4"/>
    </mc:Choice>
    <mc:Fallback xmlns="">
      <p:transition spd="slow" advTm="10734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31188" cy="1373188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IPv4 to IPv6 Transition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31188" cy="3887788"/>
          </a:xfrm>
        </p:spPr>
        <p:txBody>
          <a:bodyPr vert="horz" lIns="0" tIns="0" rIns="0" bIns="0" rtlCol="0" anchor="t">
            <a:normAutofit/>
          </a:bodyPr>
          <a:lstStyle/>
          <a:p>
            <a:pPr marL="341313" indent="-341313"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b="1" dirty="0" smtClean="0">
                <a:solidFill>
                  <a:schemeClr val="accent6"/>
                </a:solidFill>
              </a:rPr>
              <a:t>Strategies and mechanisms:</a:t>
            </a:r>
          </a:p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dirty="0" smtClean="0"/>
              <a:t>IPv4 to IPv6 transition is gradual</a:t>
            </a:r>
          </a:p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dirty="0" smtClean="0"/>
              <a:t>IPv6 devices need to communicate to IPv4</a:t>
            </a:r>
          </a:p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dirty="0" smtClean="0"/>
              <a:t>IPv6 needs to communicate over IPv4 links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78512"/>
      </p:ext>
    </p:extLst>
  </p:cSld>
  <p:clrMapOvr>
    <a:masterClrMapping/>
  </p:clrMapOvr>
  <p:transition advTm="4711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6" y="188711"/>
            <a:ext cx="8229600" cy="974725"/>
          </a:xfrm>
        </p:spPr>
        <p:txBody>
          <a:bodyPr/>
          <a:lstStyle/>
          <a:p>
            <a:pPr algn="l" eaLnBrk="1" hangingPunct="1"/>
            <a:r>
              <a:rPr lang="en-US" dirty="0"/>
              <a:t>Transition Techniques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276" y="1027090"/>
            <a:ext cx="3581400" cy="5334000"/>
          </a:xfr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>
                <a:solidFill>
                  <a:srgbClr val="7030A0"/>
                </a:solidFill>
              </a:rPr>
              <a:t>Three categories</a:t>
            </a:r>
            <a:r>
              <a:rPr lang="en-US" sz="2800" dirty="0"/>
              <a:t>:</a:t>
            </a:r>
          </a:p>
          <a:p>
            <a:pPr marL="574675" indent="-517525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Dual-stack techniques</a:t>
            </a:r>
          </a:p>
          <a:p>
            <a:pPr marL="574675" indent="-517525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Tunneling Techniques</a:t>
            </a:r>
          </a:p>
          <a:p>
            <a:pPr marL="574675" indent="-517525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Translation techniques</a:t>
            </a:r>
          </a:p>
        </p:txBody>
      </p:sp>
      <p:pic>
        <p:nvPicPr>
          <p:cNvPr id="75780" name="Picture 5" descr="http://www.tutorialspoint.com/ipv6/images/dual_stack_ro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http://www.tutorialspoint.com/ipv6/images/tunnel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http://www.tutorialspoint.com/ipv6/images/n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59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86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2"/>
    </mc:Choice>
    <mc:Fallback xmlns="">
      <p:transition spd="slow" advTm="177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05118"/>
          </a:xfrm>
        </p:spPr>
        <p:txBody>
          <a:bodyPr/>
          <a:lstStyle/>
          <a:p>
            <a:pPr algn="l"/>
            <a:r>
              <a:rPr lang="en-US" dirty="0"/>
              <a:t>Reasons for Using IPv6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84312" y="1648497"/>
            <a:ext cx="4895055" cy="4142704"/>
          </a:xfrm>
        </p:spPr>
        <p:txBody>
          <a:bodyPr anchor="t"/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IPv6 Features:</a:t>
            </a:r>
          </a:p>
          <a:p>
            <a:pPr lvl="1">
              <a:defRPr/>
            </a:pPr>
            <a:r>
              <a:rPr lang="en-US" altLang="zh-CN" dirty="0">
                <a:ea typeface="SimSun" panose="02010600030101010101" pitchFamily="2" charset="-122"/>
              </a:rPr>
              <a:t>fixed-length 40 byte header</a:t>
            </a:r>
          </a:p>
          <a:p>
            <a:pPr lvl="1">
              <a:defRPr/>
            </a:pPr>
            <a:r>
              <a:rPr lang="en-US" altLang="zh-CN" dirty="0">
                <a:ea typeface="SimSun" panose="02010600030101010101" pitchFamily="2" charset="-122"/>
              </a:rPr>
              <a:t>no fragmentation </a:t>
            </a:r>
            <a:r>
              <a:rPr lang="en-US" altLang="zh-CN" dirty="0" smtClean="0">
                <a:ea typeface="SimSun" panose="02010600030101010101" pitchFamily="2" charset="-122"/>
              </a:rPr>
              <a:t>allowed</a:t>
            </a:r>
          </a:p>
          <a:p>
            <a:pPr marL="457200" lvl="1" indent="0">
              <a:buNone/>
              <a:defRPr/>
            </a:pPr>
            <a:endParaRPr lang="en-US" altLang="zh-CN" i="1" dirty="0"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ips5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9" descr="ips51.jpg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5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9"/>
    </mc:Choice>
    <mc:Fallback xmlns="">
      <p:transition spd="slow" advTm="53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1828800" y="1371601"/>
            <a:ext cx="8229600" cy="2440546"/>
          </a:xfrm>
        </p:spPr>
        <p:txBody>
          <a:bodyPr/>
          <a:lstStyle/>
          <a:p>
            <a:r>
              <a:rPr lang="en-US" dirty="0" smtClean="0"/>
              <a:t>Method in which a node has implementation and connectivity to </a:t>
            </a:r>
            <a:r>
              <a:rPr lang="en-US" dirty="0" smtClean="0">
                <a:solidFill>
                  <a:srgbClr val="7030A0"/>
                </a:solidFill>
              </a:rPr>
              <a:t>both an IPv4 and IPv6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recommended</a:t>
            </a:r>
            <a:r>
              <a:rPr lang="en-US" dirty="0" smtClean="0"/>
              <a:t> option.</a:t>
            </a:r>
          </a:p>
          <a:p>
            <a:r>
              <a:rPr lang="en-US" dirty="0" smtClean="0"/>
              <a:t>Involves running IPv4 and IPv6 at the same time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  <a:endParaRPr 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31188" cy="1066800"/>
          </a:xfrm>
        </p:spPr>
        <p:txBody>
          <a:bodyPr vert="horz" lIns="0" tIns="0" rIns="0" bIns="0" rtlCol="0" anchor="ctr">
            <a:normAutofit/>
          </a:bodyPr>
          <a:lstStyle/>
          <a:p>
            <a: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 smtClean="0"/>
              <a:t>Dual Stack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60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36" y="3607352"/>
            <a:ext cx="5943600" cy="286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2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61"/>
    </mc:Choice>
    <mc:Fallback xmlns="">
      <p:transition spd="slow" advTm="72461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31188" cy="1066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mtClean="0"/>
              <a:t>Dual Stack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31188" cy="4800600"/>
          </a:xfrm>
        </p:spPr>
        <p:txBody>
          <a:bodyPr vert="horz" lIns="0" tIns="0" rIns="0" bIns="0" rtlCol="0" anchor="t">
            <a:normAutofit/>
          </a:bodyPr>
          <a:lstStyle/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800" b="1" dirty="0" smtClean="0"/>
              <a:t>Applications on dual stack </a:t>
            </a:r>
            <a:r>
              <a:rPr lang="en-GB" sz="2800" b="1" dirty="0" smtClean="0">
                <a:solidFill>
                  <a:srgbClr val="7030A0"/>
                </a:solidFill>
              </a:rPr>
              <a:t>hosts</a:t>
            </a:r>
            <a:r>
              <a:rPr lang="en-GB" sz="2800" b="1" dirty="0" smtClean="0"/>
              <a:t>:</a:t>
            </a:r>
          </a:p>
          <a:p>
            <a:pPr marL="741363" lvl="1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400" dirty="0" smtClean="0"/>
              <a:t>For applications that only support IPv4 - use IPv4 only</a:t>
            </a:r>
          </a:p>
          <a:p>
            <a:pPr marL="741363" lvl="1" indent="-2841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400" dirty="0" smtClean="0"/>
              <a:t>For applications that support IPv6:</a:t>
            </a:r>
          </a:p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000" dirty="0" smtClean="0"/>
              <a:t>If DNS lookup of destination resolves address to IPv4 destination, use IPv4</a:t>
            </a:r>
          </a:p>
          <a:p>
            <a:pPr lvl="2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000" dirty="0" smtClean="0"/>
              <a:t>If DNS resolves address to IPv6 destination use IPv6</a:t>
            </a:r>
          </a:p>
          <a:p>
            <a:pPr marL="341313" indent="-34131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GB" sz="2800" b="1" dirty="0" smtClean="0">
                <a:solidFill>
                  <a:srgbClr val="7030A0"/>
                </a:solidFill>
              </a:rPr>
              <a:t>Routers </a:t>
            </a:r>
            <a:r>
              <a:rPr lang="en-GB" sz="2800" dirty="0" smtClean="0"/>
              <a:t>– send traffic based on IP type, and routing rules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72785050"/>
      </p:ext>
    </p:extLst>
  </p:cSld>
  <p:clrMapOvr>
    <a:masterClrMapping/>
  </p:clrMapOvr>
  <p:transition advTm="39713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839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mtClean="0"/>
              <a:t>Cisco IOS Dual Stack</a:t>
            </a:r>
            <a:endParaRPr lang="en-CA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371600"/>
            <a:ext cx="8763000" cy="5105400"/>
          </a:xfrm>
        </p:spPr>
        <p:txBody>
          <a:bodyPr anchor="t"/>
          <a:lstStyle/>
          <a:p>
            <a:r>
              <a:rPr lang="en-US" dirty="0" smtClean="0">
                <a:solidFill>
                  <a:srgbClr val="7030A0"/>
                </a:solidFill>
              </a:rPr>
              <a:t>If both IPv4 and IPv6 </a:t>
            </a:r>
            <a:r>
              <a:rPr lang="en-US" dirty="0" smtClean="0"/>
              <a:t>addresses are configured on an interface, the interface is considered </a:t>
            </a:r>
            <a:r>
              <a:rPr lang="en-US" dirty="0" smtClean="0">
                <a:solidFill>
                  <a:srgbClr val="7030A0"/>
                </a:solidFill>
              </a:rPr>
              <a:t>dual stacked</a:t>
            </a:r>
            <a:r>
              <a:rPr lang="en-US" dirty="0" smtClean="0"/>
              <a:t>.</a:t>
            </a:r>
          </a:p>
        </p:txBody>
      </p:sp>
      <p:pic>
        <p:nvPicPr>
          <p:cNvPr id="79876" name="Picture 7" descr="ips6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42" y="3752855"/>
            <a:ext cx="7010400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77" name="Group 12"/>
          <p:cNvGrpSpPr>
            <a:grpSpLocks/>
          </p:cNvGrpSpPr>
          <p:nvPr/>
        </p:nvGrpSpPr>
        <p:grpSpPr bwMode="auto">
          <a:xfrm>
            <a:off x="1905000" y="2442693"/>
            <a:ext cx="8305800" cy="2209800"/>
            <a:chOff x="685800" y="2286000"/>
            <a:chExt cx="8305800" cy="2209800"/>
          </a:xfrm>
        </p:grpSpPr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rot="16200000" flipH="1">
              <a:off x="3810000" y="3352800"/>
              <a:ext cx="1219200" cy="10668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63500" dist="38100" dir="2700000" algn="tl" rotWithShape="0">
                <a:srgbClr val="000000">
                  <a:alpha val="78000"/>
                </a:srgbClr>
              </a:outerShdw>
            </a:effectLst>
            <a:extLst>
              <a:ext uri="{909E8E84-426E-40dd-AFC4-6F175D3DCCD1}"/>
            </a:extLst>
          </p:spPr>
        </p:cxnSp>
        <p:pic>
          <p:nvPicPr>
            <p:cNvPr id="79879" name="Picture 9" descr="ips65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286000"/>
              <a:ext cx="8305800" cy="126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567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82"/>
    </mc:Choice>
    <mc:Fallback xmlns="">
      <p:transition spd="slow" advTm="49782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IPv6 Tunneling</a:t>
            </a:r>
            <a:endParaRPr lang="en-CA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4297364"/>
            <a:ext cx="8763000" cy="2133600"/>
          </a:xfrm>
        </p:spPr>
        <p:txBody>
          <a:bodyPr/>
          <a:lstStyle/>
          <a:p>
            <a:r>
              <a:rPr lang="en-US" sz="2800" dirty="0"/>
              <a:t>Tunneling is an integration method where an </a:t>
            </a:r>
            <a:r>
              <a:rPr lang="en-US" sz="2800" dirty="0">
                <a:solidFill>
                  <a:srgbClr val="7030A0"/>
                </a:solidFill>
              </a:rPr>
              <a:t>IPv6 packet is encapsulated within another protocol. </a:t>
            </a:r>
          </a:p>
          <a:p>
            <a:r>
              <a:rPr lang="en-US" sz="2800" dirty="0"/>
              <a:t>Tunneling encapsulates the IPv6 packet in the IPv4 packet. </a:t>
            </a:r>
          </a:p>
        </p:txBody>
      </p:sp>
      <p:pic>
        <p:nvPicPr>
          <p:cNvPr id="80900" name="Picture 7" descr="ips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 rot="16200000" flipH="1">
            <a:off x="3314700" y="1866900"/>
            <a:ext cx="1752600" cy="167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5181600" y="3581400"/>
            <a:ext cx="1524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6667500" y="2019300"/>
            <a:ext cx="1828800" cy="1295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10200" y="1905000"/>
            <a:ext cx="1295400" cy="0"/>
          </a:xfrm>
          <a:prstGeom prst="line">
            <a:avLst/>
          </a:prstGeom>
          <a:noFill/>
          <a:ln w="50800">
            <a:solidFill>
              <a:srgbClr val="00206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9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63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8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9"/>
    </mc:Choice>
    <mc:Fallback xmlns="">
      <p:transition spd="slow" advTm="64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IPv6 Tunneling</a:t>
            </a:r>
            <a:endParaRPr lang="en-CA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4343400"/>
            <a:ext cx="87630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When IPv4 is used to encapsulate the IPv6 packet:</a:t>
            </a:r>
          </a:p>
          <a:p>
            <a:pPr lvl="1"/>
            <a:r>
              <a:rPr lang="en-US" sz="2400" dirty="0"/>
              <a:t>Protocol type of </a:t>
            </a:r>
            <a:r>
              <a:rPr lang="en-US" sz="2400" dirty="0">
                <a:solidFill>
                  <a:srgbClr val="7030A0"/>
                </a:solidFill>
              </a:rPr>
              <a:t>41.</a:t>
            </a: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20-byte IPv4 header </a:t>
            </a:r>
            <a:r>
              <a:rPr lang="en-US" sz="2400" dirty="0"/>
              <a:t>with no options.</a:t>
            </a:r>
          </a:p>
          <a:p>
            <a:pPr lvl="1"/>
            <a:r>
              <a:rPr lang="en-US" sz="2400" dirty="0"/>
              <a:t>IPv6 header and payload.</a:t>
            </a:r>
          </a:p>
          <a:p>
            <a:pPr lvl="1"/>
            <a:r>
              <a:rPr lang="en-US" sz="2400" dirty="0"/>
              <a:t>Requires </a:t>
            </a:r>
            <a:r>
              <a:rPr lang="en-US" sz="2400" dirty="0">
                <a:solidFill>
                  <a:srgbClr val="7030A0"/>
                </a:solidFill>
              </a:rPr>
              <a:t>dual stacked </a:t>
            </a:r>
            <a:r>
              <a:rPr lang="en-US" sz="2400" dirty="0"/>
              <a:t>routers.</a:t>
            </a:r>
            <a:endParaRPr lang="en-US" dirty="0" smtClean="0"/>
          </a:p>
        </p:txBody>
      </p:sp>
      <p:pic>
        <p:nvPicPr>
          <p:cNvPr id="81924" name="Picture 7" descr="ips6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5410200" y="1905000"/>
            <a:ext cx="1295400" cy="0"/>
          </a:xfrm>
          <a:prstGeom prst="line">
            <a:avLst/>
          </a:prstGeom>
          <a:noFill/>
          <a:ln w="50800">
            <a:solidFill>
              <a:srgbClr val="002060"/>
            </a:solidFill>
            <a:round/>
            <a:headEnd type="triangle" w="med" len="med"/>
            <a:tailEnd type="triangle" w="med" len="med"/>
          </a:ln>
          <a:effectLst>
            <a:outerShdw blurRad="63500" dist="38100" dir="2700000" algn="tl" rotWithShape="0">
              <a:srgbClr val="000000">
                <a:alpha val="78000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962400" y="3733800"/>
            <a:ext cx="3962400" cy="5334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64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68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89"/>
    </mc:Choice>
    <mc:Fallback xmlns="">
      <p:transition spd="slow" advTm="45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672922"/>
            <a:ext cx="10018713" cy="7823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prstClr val="black"/>
                </a:solidFill>
              </a:rPr>
              <a:t>NAT Protocol Translation</a:t>
            </a:r>
            <a:r>
              <a:rPr lang="en-US" dirty="0"/>
              <a:t/>
            </a:r>
            <a:br>
              <a:rPr lang="en-US" dirty="0"/>
            </a:br>
            <a:endParaRPr lang="en-C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7500" y="1612184"/>
            <a:ext cx="10018713" cy="3124201"/>
          </a:xfrm>
        </p:spPr>
        <p:txBody>
          <a:bodyPr anchor="t"/>
          <a:lstStyle/>
          <a:p>
            <a:r>
              <a:rPr lang="en-US" dirty="0" smtClean="0"/>
              <a:t>Important </a:t>
            </a:r>
            <a:r>
              <a:rPr lang="en-US" dirty="0"/>
              <a:t>method of transition to IPv6 by means of a NAT-PT (Network Address Translation – Protocol Translation) enabled device.</a:t>
            </a:r>
          </a:p>
        </p:txBody>
      </p:sp>
      <p:sp>
        <p:nvSpPr>
          <p:cNvPr id="82948" name="AutoShape 5" descr="File:6to4.svg"/>
          <p:cNvSpPr>
            <a:spLocks noChangeAspect="1" noChangeArrowheads="1"/>
          </p:cNvSpPr>
          <p:nvPr/>
        </p:nvSpPr>
        <p:spPr bwMode="auto"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50" y="2448661"/>
            <a:ext cx="6126480" cy="23036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183677" y="5887792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65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93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67"/>
    </mc:Choice>
    <mc:Fallback xmlns="">
      <p:transition spd="slow" advTm="141467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6"/>
    </mc:Choice>
    <mc:Fallback xmlns="">
      <p:transition spd="slow" advTm="1477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041" y="258512"/>
            <a:ext cx="10018713" cy="1130122"/>
          </a:xfrm>
        </p:spPr>
        <p:txBody>
          <a:bodyPr/>
          <a:lstStyle/>
          <a:p>
            <a:pPr algn="l"/>
            <a:r>
              <a:rPr lang="en-US" dirty="0" smtClean="0"/>
              <a:t>IPv6 Datagram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470" y="2060619"/>
            <a:ext cx="6722772" cy="3601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40 Octets, 8 fields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39"/>
    </mc:Choice>
    <mc:Fallback xmlns="">
      <p:transition spd="slow" advTm="16993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21" y="621407"/>
            <a:ext cx="10018713" cy="6536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Extension Headers</a:t>
            </a:r>
            <a:endParaRPr lang="en-US" dirty="0"/>
          </a:p>
        </p:txBody>
      </p:sp>
      <p:pic>
        <p:nvPicPr>
          <p:cNvPr id="4" name="Picture 5" descr="ipv6nexthea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346" y="1558345"/>
            <a:ext cx="7225049" cy="423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2"/>
    </mc:Choice>
    <mc:Fallback xmlns="">
      <p:transition spd="slow" advTm="4106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4462" y="467483"/>
            <a:ext cx="10018713" cy="756634"/>
          </a:xfrm>
        </p:spPr>
        <p:txBody>
          <a:bodyPr/>
          <a:lstStyle/>
          <a:p>
            <a:pPr algn="l"/>
            <a:r>
              <a:rPr lang="en-US" dirty="0" smtClean="0"/>
              <a:t>Extension Headers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38" y="1640156"/>
            <a:ext cx="4369468" cy="1006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6F416-076F-4B05-9F4B-3C6080007FB3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2" descr="http://www.cisco.com/en/US/technologies/tk648/tk872/images/technologies_white_paper0900aecd8054d37d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806" y="1558345"/>
            <a:ext cx="5745769" cy="420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72" y="2759222"/>
            <a:ext cx="4879200" cy="30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70"/>
    </mc:Choice>
    <mc:Fallback xmlns="">
      <p:transition spd="slow" advTm="7197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2|20.1|19.4|2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7|23.3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9|12|9.3|0.6|8|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.1|47.8|1.4|0.9|1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0.1|10.8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27.5|18.3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4|2|1.3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4608</TotalTime>
  <Words>2025</Words>
  <Application>Microsoft Office PowerPoint</Application>
  <PresentationFormat>Widescreen</PresentationFormat>
  <Paragraphs>445</Paragraphs>
  <Slides>66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HGｺﾞｼｯｸM</vt:lpstr>
      <vt:lpstr>ＭＳ Ｐゴシック</vt:lpstr>
      <vt:lpstr>ＭＳ Ｐゴシック</vt:lpstr>
      <vt:lpstr>新細明體</vt:lpstr>
      <vt:lpstr>SimSun</vt:lpstr>
      <vt:lpstr>TimesNewRoman</vt:lpstr>
      <vt:lpstr>Arial</vt:lpstr>
      <vt:lpstr>Calibri</vt:lpstr>
      <vt:lpstr>Corbel</vt:lpstr>
      <vt:lpstr>Courier New</vt:lpstr>
      <vt:lpstr>Helvetica</vt:lpstr>
      <vt:lpstr>Tahoma</vt:lpstr>
      <vt:lpstr>Times New Roman</vt:lpstr>
      <vt:lpstr>Wingdings</vt:lpstr>
      <vt:lpstr>Parallax</vt:lpstr>
      <vt:lpstr>Network Layer: Internet Protocol, Version 6 (IPv6)</vt:lpstr>
      <vt:lpstr>IPv6</vt:lpstr>
      <vt:lpstr>IPv4 Allocation Authority</vt:lpstr>
      <vt:lpstr>IPv4 Address Exhaustion</vt:lpstr>
      <vt:lpstr>Reasons for using IPv6</vt:lpstr>
      <vt:lpstr>Reasons for Using IPv6 </vt:lpstr>
      <vt:lpstr>IPv6 Datagram</vt:lpstr>
      <vt:lpstr>Extension Headers</vt:lpstr>
      <vt:lpstr>Extension Headers</vt:lpstr>
      <vt:lpstr>Extension Headers</vt:lpstr>
      <vt:lpstr>The IPv4 Header  </vt:lpstr>
      <vt:lpstr>Header Changes between IPv4 and IPv6</vt:lpstr>
      <vt:lpstr>End of Part1</vt:lpstr>
      <vt:lpstr>IPv6 Address</vt:lpstr>
      <vt:lpstr>IPv6 Address</vt:lpstr>
      <vt:lpstr>IPv6 Addressing</vt:lpstr>
      <vt:lpstr>IPv6 Addressing</vt:lpstr>
      <vt:lpstr>IPv6 Addressing</vt:lpstr>
      <vt:lpstr>Representing IPv6 addresses </vt:lpstr>
      <vt:lpstr>Types of IPv6 addresses</vt:lpstr>
      <vt:lpstr>Types of IPv6 addresses </vt:lpstr>
      <vt:lpstr>Unicast Global Addresses</vt:lpstr>
      <vt:lpstr>Unicast addresses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Addresses</vt:lpstr>
      <vt:lpstr>Unique Local Unicast Address</vt:lpstr>
      <vt:lpstr>Link Local Unicast Address</vt:lpstr>
      <vt:lpstr>Scope of IPv6 Unicast Addresses</vt:lpstr>
      <vt:lpstr>Multicast Addresses</vt:lpstr>
      <vt:lpstr>Multicast Addresses</vt:lpstr>
      <vt:lpstr>Multicast Scopes</vt:lpstr>
      <vt:lpstr>Anycast Addresses</vt:lpstr>
      <vt:lpstr>Anycast Addresses</vt:lpstr>
      <vt:lpstr>Anycast Addresses</vt:lpstr>
      <vt:lpstr>IPv6 Address Management</vt:lpstr>
      <vt:lpstr>Static Address Management</vt:lpstr>
      <vt:lpstr>Using an EUI-64 </vt:lpstr>
      <vt:lpstr>Using an EUI-64 </vt:lpstr>
      <vt:lpstr>Using an EUI-64 </vt:lpstr>
      <vt:lpstr>End of Part2</vt:lpstr>
      <vt:lpstr>ICMPv6</vt:lpstr>
      <vt:lpstr>ICMPv6</vt:lpstr>
      <vt:lpstr>ICMP v6</vt:lpstr>
      <vt:lpstr>ICMPv6</vt:lpstr>
      <vt:lpstr>Stateless Address Auto configuration</vt:lpstr>
      <vt:lpstr>SLAAC Operation</vt:lpstr>
      <vt:lpstr>SLAAC and DHCPv6</vt:lpstr>
      <vt:lpstr>SLAAC Option</vt:lpstr>
      <vt:lpstr>Stateless DHCP Option</vt:lpstr>
      <vt:lpstr>Stateful DHCP Option</vt:lpstr>
      <vt:lpstr>DHCPv6 Operations </vt:lpstr>
      <vt:lpstr>End of Part3</vt:lpstr>
      <vt:lpstr>Transition from IPv4 to IPv6</vt:lpstr>
      <vt:lpstr>IPv4 to IPv6 Transition</vt:lpstr>
      <vt:lpstr>Transition Techniques</vt:lpstr>
      <vt:lpstr>Dual Stack</vt:lpstr>
      <vt:lpstr>Dual Stack</vt:lpstr>
      <vt:lpstr>Cisco IOS Dual Stack</vt:lpstr>
      <vt:lpstr>IPv6 Tunneling</vt:lpstr>
      <vt:lpstr>IPv6 Tunneling</vt:lpstr>
      <vt:lpstr> NAT Protocol Translation 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Mehnaz</dc:creator>
  <cp:lastModifiedBy>Mehnaz</cp:lastModifiedBy>
  <cp:revision>152</cp:revision>
  <dcterms:created xsi:type="dcterms:W3CDTF">2020-08-26T05:29:28Z</dcterms:created>
  <dcterms:modified xsi:type="dcterms:W3CDTF">2020-09-03T01:20:42Z</dcterms:modified>
</cp:coreProperties>
</file>