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853" r:id="rId3"/>
    <p:sldId id="860" r:id="rId4"/>
    <p:sldId id="854" r:id="rId5"/>
    <p:sldId id="862" r:id="rId6"/>
    <p:sldId id="849" r:id="rId7"/>
    <p:sldId id="821" r:id="rId8"/>
    <p:sldId id="850" r:id="rId9"/>
    <p:sldId id="857" r:id="rId10"/>
    <p:sldId id="856" r:id="rId11"/>
    <p:sldId id="858" r:id="rId12"/>
    <p:sldId id="859" r:id="rId13"/>
    <p:sldId id="820" r:id="rId14"/>
    <p:sldId id="822" r:id="rId15"/>
    <p:sldId id="861" r:id="rId16"/>
    <p:sldId id="851" r:id="rId17"/>
    <p:sldId id="823" r:id="rId18"/>
    <p:sldId id="863" r:id="rId19"/>
    <p:sldId id="852" r:id="rId20"/>
    <p:sldId id="824" r:id="rId21"/>
    <p:sldId id="826" r:id="rId22"/>
    <p:sldId id="827" r:id="rId23"/>
    <p:sldId id="828" r:id="rId24"/>
    <p:sldId id="829" r:id="rId25"/>
    <p:sldId id="830" r:id="rId26"/>
    <p:sldId id="864" r:id="rId27"/>
    <p:sldId id="832" r:id="rId28"/>
    <p:sldId id="833" r:id="rId29"/>
    <p:sldId id="855" r:id="rId30"/>
    <p:sldId id="834" r:id="rId31"/>
    <p:sldId id="865" r:id="rId32"/>
    <p:sldId id="866" r:id="rId33"/>
    <p:sldId id="836" r:id="rId34"/>
    <p:sldId id="837" r:id="rId35"/>
    <p:sldId id="867" r:id="rId36"/>
    <p:sldId id="868" r:id="rId37"/>
    <p:sldId id="839" r:id="rId38"/>
    <p:sldId id="840" r:id="rId39"/>
    <p:sldId id="841" r:id="rId40"/>
    <p:sldId id="842" r:id="rId41"/>
    <p:sldId id="843" r:id="rId42"/>
    <p:sldId id="844" r:id="rId43"/>
    <p:sldId id="845" r:id="rId44"/>
    <p:sldId id="846" r:id="rId45"/>
    <p:sldId id="847" r:id="rId46"/>
    <p:sldId id="848" r:id="rId47"/>
    <p:sldId id="86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F46"/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 autoAdjust="0"/>
    <p:restoredTop sz="86405" autoAdjust="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9A4D4-49FC-8645-ABB0-943F68BF276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9879A0-1B54-6F4C-AE73-FE6F8E6986E3}">
      <dgm:prSet phldrT="[Text]"/>
      <dgm:spPr/>
      <dgm:t>
        <a:bodyPr/>
        <a:lstStyle/>
        <a:p>
          <a:r>
            <a:rPr lang="en-GB" dirty="0"/>
            <a:t>MAC Address</a:t>
          </a:r>
        </a:p>
      </dgm:t>
    </dgm:pt>
    <dgm:pt modelId="{F512CAD7-E0F4-904E-96DA-234B5772A5B1}" type="parTrans" cxnId="{93B7519D-246A-A246-97DC-C49D54C8BB7E}">
      <dgm:prSet/>
      <dgm:spPr/>
      <dgm:t>
        <a:bodyPr/>
        <a:lstStyle/>
        <a:p>
          <a:endParaRPr lang="en-GB"/>
        </a:p>
      </dgm:t>
    </dgm:pt>
    <dgm:pt modelId="{BA26894C-CF45-3440-89FF-531232CDDDF0}" type="sibTrans" cxnId="{93B7519D-246A-A246-97DC-C49D54C8BB7E}">
      <dgm:prSet/>
      <dgm:spPr/>
      <dgm:t>
        <a:bodyPr/>
        <a:lstStyle/>
        <a:p>
          <a:endParaRPr lang="en-GB"/>
        </a:p>
      </dgm:t>
    </dgm:pt>
    <dgm:pt modelId="{F9DD2C59-2C32-B240-A676-4ED32F25E529}">
      <dgm:prSet phldrT="[Text]"/>
      <dgm:spPr>
        <a:solidFill>
          <a:srgbClr val="FFFF00"/>
        </a:solidFill>
      </dgm:spPr>
      <dgm:t>
        <a:bodyPr/>
        <a:lstStyle/>
        <a:p>
          <a:r>
            <a:rPr lang="en-GB" dirty="0">
              <a:solidFill>
                <a:schemeClr val="accent6">
                  <a:lumMod val="50000"/>
                </a:schemeClr>
              </a:solidFill>
            </a:rPr>
            <a:t>Unicast</a:t>
          </a:r>
        </a:p>
      </dgm:t>
    </dgm:pt>
    <dgm:pt modelId="{29A8D7FB-5F95-C446-90F3-2A1E37846482}" type="parTrans" cxnId="{8E474B0A-7D76-824F-9CC2-96141DD31609}">
      <dgm:prSet/>
      <dgm:spPr/>
      <dgm:t>
        <a:bodyPr/>
        <a:lstStyle/>
        <a:p>
          <a:endParaRPr lang="en-GB"/>
        </a:p>
      </dgm:t>
    </dgm:pt>
    <dgm:pt modelId="{58382932-2ED4-D945-A1CA-E7D57D7D7D69}" type="sibTrans" cxnId="{8E474B0A-7D76-824F-9CC2-96141DD31609}">
      <dgm:prSet/>
      <dgm:spPr/>
      <dgm:t>
        <a:bodyPr/>
        <a:lstStyle/>
        <a:p>
          <a:endParaRPr lang="en-GB"/>
        </a:p>
      </dgm:t>
    </dgm:pt>
    <dgm:pt modelId="{A12B4909-702D-734A-933B-19B3B3492A3F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dirty="0" err="1">
              <a:solidFill>
                <a:schemeClr val="accent6">
                  <a:lumMod val="50000"/>
                </a:schemeClr>
              </a:solidFill>
            </a:rPr>
            <a:t>Multcast</a:t>
          </a:r>
          <a:endParaRPr lang="en-GB" dirty="0">
            <a:solidFill>
              <a:schemeClr val="accent6">
                <a:lumMod val="50000"/>
              </a:schemeClr>
            </a:solidFill>
          </a:endParaRPr>
        </a:p>
      </dgm:t>
    </dgm:pt>
    <dgm:pt modelId="{A65279B9-8D74-CE40-AE9D-14D3723B3B8C}" type="parTrans" cxnId="{AFC4383E-AE15-5042-B72C-618BEB8BF8B1}">
      <dgm:prSet/>
      <dgm:spPr/>
      <dgm:t>
        <a:bodyPr/>
        <a:lstStyle/>
        <a:p>
          <a:endParaRPr lang="en-GB"/>
        </a:p>
      </dgm:t>
    </dgm:pt>
    <dgm:pt modelId="{B21074B5-57E5-914D-B217-05C08784762C}" type="sibTrans" cxnId="{AFC4383E-AE15-5042-B72C-618BEB8BF8B1}">
      <dgm:prSet/>
      <dgm:spPr/>
      <dgm:t>
        <a:bodyPr/>
        <a:lstStyle/>
        <a:p>
          <a:endParaRPr lang="en-GB"/>
        </a:p>
      </dgm:t>
    </dgm:pt>
    <dgm:pt modelId="{9DC75F10-590E-8E46-B935-622B7EDAAF1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accent6">
                  <a:lumMod val="50000"/>
                </a:schemeClr>
              </a:solidFill>
            </a:rPr>
            <a:t>Broadcast</a:t>
          </a:r>
        </a:p>
      </dgm:t>
    </dgm:pt>
    <dgm:pt modelId="{40B24558-2253-5746-AF5C-41ACB223295E}" type="parTrans" cxnId="{CA6A2F0D-E8AD-2C4A-B797-B3783AC9FE0D}">
      <dgm:prSet/>
      <dgm:spPr/>
      <dgm:t>
        <a:bodyPr/>
        <a:lstStyle/>
        <a:p>
          <a:endParaRPr lang="en-GB"/>
        </a:p>
      </dgm:t>
    </dgm:pt>
    <dgm:pt modelId="{2DC75A99-4B11-0E44-BF79-70A11F855C3B}" type="sibTrans" cxnId="{CA6A2F0D-E8AD-2C4A-B797-B3783AC9FE0D}">
      <dgm:prSet/>
      <dgm:spPr/>
      <dgm:t>
        <a:bodyPr/>
        <a:lstStyle/>
        <a:p>
          <a:endParaRPr lang="en-GB"/>
        </a:p>
      </dgm:t>
    </dgm:pt>
    <dgm:pt modelId="{2BA6B006-954E-D14E-ACA5-C6E3B25DA313}" type="pres">
      <dgm:prSet presAssocID="{EC89A4D4-49FC-8645-ABB0-943F68BF27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1A74A0-9061-384F-8FA6-CC354BB2ACC5}" type="pres">
      <dgm:prSet presAssocID="{699879A0-1B54-6F4C-AE73-FE6F8E6986E3}" presName="root1" presStyleCnt="0"/>
      <dgm:spPr/>
    </dgm:pt>
    <dgm:pt modelId="{0A5A5370-89F6-4648-AA94-42A83331922C}" type="pres">
      <dgm:prSet presAssocID="{699879A0-1B54-6F4C-AE73-FE6F8E6986E3}" presName="LevelOneTextNode" presStyleLbl="node0" presStyleIdx="0" presStyleCnt="1">
        <dgm:presLayoutVars>
          <dgm:chPref val="3"/>
        </dgm:presLayoutVars>
      </dgm:prSet>
      <dgm:spPr/>
    </dgm:pt>
    <dgm:pt modelId="{F1AA3134-98AD-AF47-8AC3-6437D2C758D9}" type="pres">
      <dgm:prSet presAssocID="{699879A0-1B54-6F4C-AE73-FE6F8E6986E3}" presName="level2hierChild" presStyleCnt="0"/>
      <dgm:spPr/>
    </dgm:pt>
    <dgm:pt modelId="{B3C5B8E8-CDEF-764E-9435-55C1259AEFD4}" type="pres">
      <dgm:prSet presAssocID="{29A8D7FB-5F95-C446-90F3-2A1E37846482}" presName="conn2-1" presStyleLbl="parChTrans1D2" presStyleIdx="0" presStyleCnt="3"/>
      <dgm:spPr/>
    </dgm:pt>
    <dgm:pt modelId="{8DB51C12-DA3B-EC45-B908-EC7DD003C346}" type="pres">
      <dgm:prSet presAssocID="{29A8D7FB-5F95-C446-90F3-2A1E37846482}" presName="connTx" presStyleLbl="parChTrans1D2" presStyleIdx="0" presStyleCnt="3"/>
      <dgm:spPr/>
    </dgm:pt>
    <dgm:pt modelId="{586E9F93-AAFF-A342-8274-6558995711A4}" type="pres">
      <dgm:prSet presAssocID="{F9DD2C59-2C32-B240-A676-4ED32F25E529}" presName="root2" presStyleCnt="0"/>
      <dgm:spPr/>
    </dgm:pt>
    <dgm:pt modelId="{71614B2C-D27C-0543-AEEC-AFBBB1B5D64E}" type="pres">
      <dgm:prSet presAssocID="{F9DD2C59-2C32-B240-A676-4ED32F25E529}" presName="LevelTwoTextNode" presStyleLbl="node2" presStyleIdx="0" presStyleCnt="3">
        <dgm:presLayoutVars>
          <dgm:chPref val="3"/>
        </dgm:presLayoutVars>
      </dgm:prSet>
      <dgm:spPr/>
    </dgm:pt>
    <dgm:pt modelId="{B1F4DE93-B93A-424C-8CF2-409187C13CCB}" type="pres">
      <dgm:prSet presAssocID="{F9DD2C59-2C32-B240-A676-4ED32F25E529}" presName="level3hierChild" presStyleCnt="0"/>
      <dgm:spPr/>
    </dgm:pt>
    <dgm:pt modelId="{3F5A63E9-5B63-8448-AE02-3CB66B95D100}" type="pres">
      <dgm:prSet presAssocID="{A65279B9-8D74-CE40-AE9D-14D3723B3B8C}" presName="conn2-1" presStyleLbl="parChTrans1D2" presStyleIdx="1" presStyleCnt="3"/>
      <dgm:spPr/>
    </dgm:pt>
    <dgm:pt modelId="{75B3F001-1DD9-4E46-AF9B-C531FA90F710}" type="pres">
      <dgm:prSet presAssocID="{A65279B9-8D74-CE40-AE9D-14D3723B3B8C}" presName="connTx" presStyleLbl="parChTrans1D2" presStyleIdx="1" presStyleCnt="3"/>
      <dgm:spPr/>
    </dgm:pt>
    <dgm:pt modelId="{452CFF1E-C756-0E43-9860-97FB7B0B8D4E}" type="pres">
      <dgm:prSet presAssocID="{A12B4909-702D-734A-933B-19B3B3492A3F}" presName="root2" presStyleCnt="0"/>
      <dgm:spPr/>
    </dgm:pt>
    <dgm:pt modelId="{262A4D50-7B04-0F48-B5F4-107BC82EE786}" type="pres">
      <dgm:prSet presAssocID="{A12B4909-702D-734A-933B-19B3B3492A3F}" presName="LevelTwoTextNode" presStyleLbl="node2" presStyleIdx="1" presStyleCnt="3">
        <dgm:presLayoutVars>
          <dgm:chPref val="3"/>
        </dgm:presLayoutVars>
      </dgm:prSet>
      <dgm:spPr/>
    </dgm:pt>
    <dgm:pt modelId="{42FEB49D-8AF5-1746-8EEA-50DD5CF8E6EF}" type="pres">
      <dgm:prSet presAssocID="{A12B4909-702D-734A-933B-19B3B3492A3F}" presName="level3hierChild" presStyleCnt="0"/>
      <dgm:spPr/>
    </dgm:pt>
    <dgm:pt modelId="{64E9BEB7-21EF-F945-9A98-4CBC30025671}" type="pres">
      <dgm:prSet presAssocID="{40B24558-2253-5746-AF5C-41ACB223295E}" presName="conn2-1" presStyleLbl="parChTrans1D2" presStyleIdx="2" presStyleCnt="3"/>
      <dgm:spPr/>
    </dgm:pt>
    <dgm:pt modelId="{8071460C-EE43-D242-B6D0-2443FAAF132D}" type="pres">
      <dgm:prSet presAssocID="{40B24558-2253-5746-AF5C-41ACB223295E}" presName="connTx" presStyleLbl="parChTrans1D2" presStyleIdx="2" presStyleCnt="3"/>
      <dgm:spPr/>
    </dgm:pt>
    <dgm:pt modelId="{A9BE130F-C982-B24A-86CA-FD0A60CFD172}" type="pres">
      <dgm:prSet presAssocID="{9DC75F10-590E-8E46-B935-622B7EDAAF19}" presName="root2" presStyleCnt="0"/>
      <dgm:spPr/>
    </dgm:pt>
    <dgm:pt modelId="{1DA84D57-ABC6-2349-8F1B-319F0E318B38}" type="pres">
      <dgm:prSet presAssocID="{9DC75F10-590E-8E46-B935-622B7EDAAF19}" presName="LevelTwoTextNode" presStyleLbl="node2" presStyleIdx="2" presStyleCnt="3">
        <dgm:presLayoutVars>
          <dgm:chPref val="3"/>
        </dgm:presLayoutVars>
      </dgm:prSet>
      <dgm:spPr/>
    </dgm:pt>
    <dgm:pt modelId="{91595C4E-9230-0541-98CC-930716248A0C}" type="pres">
      <dgm:prSet presAssocID="{9DC75F10-590E-8E46-B935-622B7EDAAF19}" presName="level3hierChild" presStyleCnt="0"/>
      <dgm:spPr/>
    </dgm:pt>
  </dgm:ptLst>
  <dgm:cxnLst>
    <dgm:cxn modelId="{8E474B0A-7D76-824F-9CC2-96141DD31609}" srcId="{699879A0-1B54-6F4C-AE73-FE6F8E6986E3}" destId="{F9DD2C59-2C32-B240-A676-4ED32F25E529}" srcOrd="0" destOrd="0" parTransId="{29A8D7FB-5F95-C446-90F3-2A1E37846482}" sibTransId="{58382932-2ED4-D945-A1CA-E7D57D7D7D69}"/>
    <dgm:cxn modelId="{E272C40C-254A-DD44-8808-D7B297FEFAB3}" type="presOf" srcId="{29A8D7FB-5F95-C446-90F3-2A1E37846482}" destId="{B3C5B8E8-CDEF-764E-9435-55C1259AEFD4}" srcOrd="0" destOrd="0" presId="urn:microsoft.com/office/officeart/2008/layout/HorizontalMultiLevelHierarchy"/>
    <dgm:cxn modelId="{CA6A2F0D-E8AD-2C4A-B797-B3783AC9FE0D}" srcId="{699879A0-1B54-6F4C-AE73-FE6F8E6986E3}" destId="{9DC75F10-590E-8E46-B935-622B7EDAAF19}" srcOrd="2" destOrd="0" parTransId="{40B24558-2253-5746-AF5C-41ACB223295E}" sibTransId="{2DC75A99-4B11-0E44-BF79-70A11F855C3B}"/>
    <dgm:cxn modelId="{E713FF12-CF4B-ED4A-926D-C4F42E23A801}" type="presOf" srcId="{9DC75F10-590E-8E46-B935-622B7EDAAF19}" destId="{1DA84D57-ABC6-2349-8F1B-319F0E318B38}" srcOrd="0" destOrd="0" presId="urn:microsoft.com/office/officeart/2008/layout/HorizontalMultiLevelHierarchy"/>
    <dgm:cxn modelId="{75D8BC1F-6096-8B41-882F-447194ECCEE4}" type="presOf" srcId="{A12B4909-702D-734A-933B-19B3B3492A3F}" destId="{262A4D50-7B04-0F48-B5F4-107BC82EE786}" srcOrd="0" destOrd="0" presId="urn:microsoft.com/office/officeart/2008/layout/HorizontalMultiLevelHierarchy"/>
    <dgm:cxn modelId="{71E1B539-2BB3-E349-B335-B03ECAEE9C15}" type="presOf" srcId="{F9DD2C59-2C32-B240-A676-4ED32F25E529}" destId="{71614B2C-D27C-0543-AEEC-AFBBB1B5D64E}" srcOrd="0" destOrd="0" presId="urn:microsoft.com/office/officeart/2008/layout/HorizontalMultiLevelHierarchy"/>
    <dgm:cxn modelId="{C5EE183C-FEB2-D84C-A001-E02C0FCC5DC5}" type="presOf" srcId="{EC89A4D4-49FC-8645-ABB0-943F68BF276F}" destId="{2BA6B006-954E-D14E-ACA5-C6E3B25DA313}" srcOrd="0" destOrd="0" presId="urn:microsoft.com/office/officeart/2008/layout/HorizontalMultiLevelHierarchy"/>
    <dgm:cxn modelId="{AFC4383E-AE15-5042-B72C-618BEB8BF8B1}" srcId="{699879A0-1B54-6F4C-AE73-FE6F8E6986E3}" destId="{A12B4909-702D-734A-933B-19B3B3492A3F}" srcOrd="1" destOrd="0" parTransId="{A65279B9-8D74-CE40-AE9D-14D3723B3B8C}" sibTransId="{B21074B5-57E5-914D-B217-05C08784762C}"/>
    <dgm:cxn modelId="{C6A2D053-6835-A545-AF81-8D1BC93D0429}" type="presOf" srcId="{40B24558-2253-5746-AF5C-41ACB223295E}" destId="{8071460C-EE43-D242-B6D0-2443FAAF132D}" srcOrd="1" destOrd="0" presId="urn:microsoft.com/office/officeart/2008/layout/HorizontalMultiLevelHierarchy"/>
    <dgm:cxn modelId="{201E567D-2DE0-BA4A-B92C-DA17AD0CABAE}" type="presOf" srcId="{A65279B9-8D74-CE40-AE9D-14D3723B3B8C}" destId="{75B3F001-1DD9-4E46-AF9B-C531FA90F710}" srcOrd="1" destOrd="0" presId="urn:microsoft.com/office/officeart/2008/layout/HorizontalMultiLevelHierarchy"/>
    <dgm:cxn modelId="{93B7519D-246A-A246-97DC-C49D54C8BB7E}" srcId="{EC89A4D4-49FC-8645-ABB0-943F68BF276F}" destId="{699879A0-1B54-6F4C-AE73-FE6F8E6986E3}" srcOrd="0" destOrd="0" parTransId="{F512CAD7-E0F4-904E-96DA-234B5772A5B1}" sibTransId="{BA26894C-CF45-3440-89FF-531232CDDDF0}"/>
    <dgm:cxn modelId="{1F50D3AC-B86F-2149-8FF7-CA8E486BCD59}" type="presOf" srcId="{40B24558-2253-5746-AF5C-41ACB223295E}" destId="{64E9BEB7-21EF-F945-9A98-4CBC30025671}" srcOrd="0" destOrd="0" presId="urn:microsoft.com/office/officeart/2008/layout/HorizontalMultiLevelHierarchy"/>
    <dgm:cxn modelId="{B2677CCE-BEBF-1A45-8A79-E8BD6F7506E9}" type="presOf" srcId="{A65279B9-8D74-CE40-AE9D-14D3723B3B8C}" destId="{3F5A63E9-5B63-8448-AE02-3CB66B95D100}" srcOrd="0" destOrd="0" presId="urn:microsoft.com/office/officeart/2008/layout/HorizontalMultiLevelHierarchy"/>
    <dgm:cxn modelId="{E51BC2E8-786C-C146-BA56-846913095E47}" type="presOf" srcId="{699879A0-1B54-6F4C-AE73-FE6F8E6986E3}" destId="{0A5A5370-89F6-4648-AA94-42A83331922C}" srcOrd="0" destOrd="0" presId="urn:microsoft.com/office/officeart/2008/layout/HorizontalMultiLevelHierarchy"/>
    <dgm:cxn modelId="{D2D283FE-1A1C-2345-B2DD-F1B282777402}" type="presOf" srcId="{29A8D7FB-5F95-C446-90F3-2A1E37846482}" destId="{8DB51C12-DA3B-EC45-B908-EC7DD003C346}" srcOrd="1" destOrd="0" presId="urn:microsoft.com/office/officeart/2008/layout/HorizontalMultiLevelHierarchy"/>
    <dgm:cxn modelId="{48CDB245-C18B-3D4A-90B0-EFBE1C6DDEF7}" type="presParOf" srcId="{2BA6B006-954E-D14E-ACA5-C6E3B25DA313}" destId="{6E1A74A0-9061-384F-8FA6-CC354BB2ACC5}" srcOrd="0" destOrd="0" presId="urn:microsoft.com/office/officeart/2008/layout/HorizontalMultiLevelHierarchy"/>
    <dgm:cxn modelId="{29FDA30A-39C5-F54B-B49C-1EC75B5A7CB3}" type="presParOf" srcId="{6E1A74A0-9061-384F-8FA6-CC354BB2ACC5}" destId="{0A5A5370-89F6-4648-AA94-42A83331922C}" srcOrd="0" destOrd="0" presId="urn:microsoft.com/office/officeart/2008/layout/HorizontalMultiLevelHierarchy"/>
    <dgm:cxn modelId="{94844632-2531-4246-AA13-FBC229877ADB}" type="presParOf" srcId="{6E1A74A0-9061-384F-8FA6-CC354BB2ACC5}" destId="{F1AA3134-98AD-AF47-8AC3-6437D2C758D9}" srcOrd="1" destOrd="0" presId="urn:microsoft.com/office/officeart/2008/layout/HorizontalMultiLevelHierarchy"/>
    <dgm:cxn modelId="{938ECC90-9B3F-444D-A4D4-8B1868B00E14}" type="presParOf" srcId="{F1AA3134-98AD-AF47-8AC3-6437D2C758D9}" destId="{B3C5B8E8-CDEF-764E-9435-55C1259AEFD4}" srcOrd="0" destOrd="0" presId="urn:microsoft.com/office/officeart/2008/layout/HorizontalMultiLevelHierarchy"/>
    <dgm:cxn modelId="{30F33984-1ED8-D84D-B79B-B85A71EE3DFC}" type="presParOf" srcId="{B3C5B8E8-CDEF-764E-9435-55C1259AEFD4}" destId="{8DB51C12-DA3B-EC45-B908-EC7DD003C346}" srcOrd="0" destOrd="0" presId="urn:microsoft.com/office/officeart/2008/layout/HorizontalMultiLevelHierarchy"/>
    <dgm:cxn modelId="{D6615FDF-144F-3D46-8922-9A9A252A27B0}" type="presParOf" srcId="{F1AA3134-98AD-AF47-8AC3-6437D2C758D9}" destId="{586E9F93-AAFF-A342-8274-6558995711A4}" srcOrd="1" destOrd="0" presId="urn:microsoft.com/office/officeart/2008/layout/HorizontalMultiLevelHierarchy"/>
    <dgm:cxn modelId="{C14503D9-8B87-564F-8B38-7C0A82566881}" type="presParOf" srcId="{586E9F93-AAFF-A342-8274-6558995711A4}" destId="{71614B2C-D27C-0543-AEEC-AFBBB1B5D64E}" srcOrd="0" destOrd="0" presId="urn:microsoft.com/office/officeart/2008/layout/HorizontalMultiLevelHierarchy"/>
    <dgm:cxn modelId="{305E970E-C4ED-7048-BE50-3ED8C69C24D2}" type="presParOf" srcId="{586E9F93-AAFF-A342-8274-6558995711A4}" destId="{B1F4DE93-B93A-424C-8CF2-409187C13CCB}" srcOrd="1" destOrd="0" presId="urn:microsoft.com/office/officeart/2008/layout/HorizontalMultiLevelHierarchy"/>
    <dgm:cxn modelId="{F197A994-34C2-8D4A-AF43-5D461BE60FB0}" type="presParOf" srcId="{F1AA3134-98AD-AF47-8AC3-6437D2C758D9}" destId="{3F5A63E9-5B63-8448-AE02-3CB66B95D100}" srcOrd="2" destOrd="0" presId="urn:microsoft.com/office/officeart/2008/layout/HorizontalMultiLevelHierarchy"/>
    <dgm:cxn modelId="{6FFD19DF-66B3-124A-ADEA-B29793005F45}" type="presParOf" srcId="{3F5A63E9-5B63-8448-AE02-3CB66B95D100}" destId="{75B3F001-1DD9-4E46-AF9B-C531FA90F710}" srcOrd="0" destOrd="0" presId="urn:microsoft.com/office/officeart/2008/layout/HorizontalMultiLevelHierarchy"/>
    <dgm:cxn modelId="{E2D54F4B-DD1B-2E4D-8F86-45F1296B95E1}" type="presParOf" srcId="{F1AA3134-98AD-AF47-8AC3-6437D2C758D9}" destId="{452CFF1E-C756-0E43-9860-97FB7B0B8D4E}" srcOrd="3" destOrd="0" presId="urn:microsoft.com/office/officeart/2008/layout/HorizontalMultiLevelHierarchy"/>
    <dgm:cxn modelId="{372F3681-27D8-344D-9AF0-8B481C2E5C59}" type="presParOf" srcId="{452CFF1E-C756-0E43-9860-97FB7B0B8D4E}" destId="{262A4D50-7B04-0F48-B5F4-107BC82EE786}" srcOrd="0" destOrd="0" presId="urn:microsoft.com/office/officeart/2008/layout/HorizontalMultiLevelHierarchy"/>
    <dgm:cxn modelId="{DBB820F9-58B7-A643-83DA-1091E89B0295}" type="presParOf" srcId="{452CFF1E-C756-0E43-9860-97FB7B0B8D4E}" destId="{42FEB49D-8AF5-1746-8EEA-50DD5CF8E6EF}" srcOrd="1" destOrd="0" presId="urn:microsoft.com/office/officeart/2008/layout/HorizontalMultiLevelHierarchy"/>
    <dgm:cxn modelId="{6C6EBAE6-E4ED-0B48-8C5E-0D8B20247AF3}" type="presParOf" srcId="{F1AA3134-98AD-AF47-8AC3-6437D2C758D9}" destId="{64E9BEB7-21EF-F945-9A98-4CBC30025671}" srcOrd="4" destOrd="0" presId="urn:microsoft.com/office/officeart/2008/layout/HorizontalMultiLevelHierarchy"/>
    <dgm:cxn modelId="{DFF4F2B6-B9DD-5443-8A64-B3179F3818C3}" type="presParOf" srcId="{64E9BEB7-21EF-F945-9A98-4CBC30025671}" destId="{8071460C-EE43-D242-B6D0-2443FAAF132D}" srcOrd="0" destOrd="0" presId="urn:microsoft.com/office/officeart/2008/layout/HorizontalMultiLevelHierarchy"/>
    <dgm:cxn modelId="{56643A7B-1623-C947-94F6-54CD1F41CF76}" type="presParOf" srcId="{F1AA3134-98AD-AF47-8AC3-6437D2C758D9}" destId="{A9BE130F-C982-B24A-86CA-FD0A60CFD172}" srcOrd="5" destOrd="0" presId="urn:microsoft.com/office/officeart/2008/layout/HorizontalMultiLevelHierarchy"/>
    <dgm:cxn modelId="{73336E31-34D4-5849-BF60-29D79492895E}" type="presParOf" srcId="{A9BE130F-C982-B24A-86CA-FD0A60CFD172}" destId="{1DA84D57-ABC6-2349-8F1B-319F0E318B38}" srcOrd="0" destOrd="0" presId="urn:microsoft.com/office/officeart/2008/layout/HorizontalMultiLevelHierarchy"/>
    <dgm:cxn modelId="{763456D1-F4F4-404C-8ABA-3317249AD265}" type="presParOf" srcId="{A9BE130F-C982-B24A-86CA-FD0A60CFD172}" destId="{91595C4E-9230-0541-98CC-930716248A0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9BEB7-21EF-F945-9A98-4CBC30025671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53982" y="3316465"/>
        <a:ext cx="72669" cy="72669"/>
      </dsp:txXfrm>
    </dsp:sp>
    <dsp:sp modelId="{3F5A63E9-5B63-8448-AE02-3CB66B95D100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3432" y="2692448"/>
        <a:ext cx="33769" cy="33769"/>
      </dsp:txXfrm>
    </dsp:sp>
    <dsp:sp modelId="{B3C5B8E8-CDEF-764E-9435-55C1259AEFD4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53982" y="2029532"/>
        <a:ext cx="72669" cy="72669"/>
      </dsp:txXfrm>
    </dsp:sp>
    <dsp:sp modelId="{0A5A5370-89F6-4648-AA94-42A83331922C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MAC Address</a:t>
          </a:r>
        </a:p>
      </dsp:txBody>
      <dsp:txXfrm>
        <a:off x="-671481" y="2194560"/>
        <a:ext cx="5418667" cy="1029546"/>
      </dsp:txXfrm>
    </dsp:sp>
    <dsp:sp modelId="{71614B2C-D27C-0543-AEEC-AFBBB1B5D64E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>
              <a:solidFill>
                <a:schemeClr val="accent6">
                  <a:lumMod val="50000"/>
                </a:schemeClr>
              </a:solidFill>
            </a:rPr>
            <a:t>Unicast</a:t>
          </a:r>
        </a:p>
      </dsp:txBody>
      <dsp:txXfrm>
        <a:off x="3228008" y="907626"/>
        <a:ext cx="3376913" cy="1029546"/>
      </dsp:txXfrm>
    </dsp:sp>
    <dsp:sp modelId="{262A4D50-7B04-0F48-B5F4-107BC82EE786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 err="1">
              <a:solidFill>
                <a:schemeClr val="accent6">
                  <a:lumMod val="50000"/>
                </a:schemeClr>
              </a:solidFill>
            </a:rPr>
            <a:t>Multcast</a:t>
          </a:r>
          <a:endParaRPr lang="en-GB" sz="62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228008" y="2194560"/>
        <a:ext cx="3376913" cy="1029546"/>
      </dsp:txXfrm>
    </dsp:sp>
    <dsp:sp modelId="{1DA84D57-ABC6-2349-8F1B-319F0E318B38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>
              <a:solidFill>
                <a:schemeClr val="accent6">
                  <a:lumMod val="50000"/>
                </a:schemeClr>
              </a:solidFill>
            </a:rPr>
            <a:t>Broadcast</a:t>
          </a:r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69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01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22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6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670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22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97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5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06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917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111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566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89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785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382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4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662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69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83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86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353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626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77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745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5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46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69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0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6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65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charset="0"/>
              </a:rPr>
              <a:t>until information becomes old (times out)</a:t>
            </a:r>
            <a:r>
              <a:rPr lang="en-US" sz="1100" dirty="0">
                <a:latin typeface="Gill Sans MT" charset="0"/>
              </a:rPr>
              <a:t> </a:t>
            </a: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69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0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497E-A425-C84A-840C-17D8DBEDD704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624-A0EC-9C47-A12B-EB29825731B1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CEC-6749-5E45-91EE-8052500D17B3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D019-6F29-0344-A0B5-AA55C79A3DBD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06-9295-A045-B459-65744F012D16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BE7-D5A3-4E4B-814B-59066E334999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C9-2441-E442-A6DC-64894C515A16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32ED-326D-E94F-8AC0-D0118972BAEE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F20-66F7-6E41-9F29-3442F49CACFE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246-84E3-1A41-A30A-6563C625DBEA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9C2-2569-4C4F-A3C2-6C42061D3472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958-57FD-0140-8595-FAA394088B92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DE75-6E23-B64A-A06E-79A6EDC2B818}" type="datetime1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4280-3486-2941-A74D-30B79549E25C}" type="datetime1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0E1B-37B1-C549-8FF7-1984F23592AA}" type="datetime1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9C1B-2450-FA41-B4E7-445F4F5BD17F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B947-83A1-684D-8AD8-DA1529A8AF22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770FA-39EE-774E-B45F-B5C812FE4315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FF9300"/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17 | Part 1 | CSE421 –Computer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0EF-A00D-E742-8421-F86DA63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Unicast MAC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98B1-78C3-0746-866C-46D2FEF1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114427"/>
            <a:ext cx="10591578" cy="18174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</a:p>
          <a:p>
            <a:endParaRPr lang="en-B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D9EF-2070-4E4E-BC56-DCFD9A03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85" y="2160926"/>
            <a:ext cx="6781629" cy="4506573"/>
          </a:xfrm>
          <a:prstGeom prst="rect">
            <a:avLst/>
          </a:prstGeom>
        </p:spPr>
      </p:pic>
      <p:pic>
        <p:nvPicPr>
          <p:cNvPr id="5" name="Picture 4" descr="underline_base">
            <a:extLst>
              <a:ext uri="{FF2B5EF4-FFF2-40B4-BE49-F238E27FC236}">
                <a16:creationId xmlns:a16="http://schemas.microsoft.com/office/drawing/2014/main" id="{62B2D47A-94FD-9F41-9909-D5690D249D1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D0B3-8BFC-CC41-BBF6-587B8207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B18A-09E0-4E45-BD0A-4B7198BD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336" y="1114427"/>
            <a:ext cx="10018713" cy="14546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 01-00-5E” in an IPv4 multicast packet </a:t>
            </a:r>
          </a:p>
          <a:p>
            <a:endParaRPr lang="en-B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6032-8752-F247-ADC9-61B833B5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1" y="2032347"/>
            <a:ext cx="6739041" cy="46351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C845F07-377D-2742-948E-775EECC1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</p:spPr>
        <p:txBody>
          <a:bodyPr/>
          <a:lstStyle/>
          <a:p>
            <a:r>
              <a:rPr lang="en-BD" dirty="0"/>
              <a:t>Multicast MAC Addresses</a:t>
            </a:r>
          </a:p>
        </p:txBody>
      </p:sp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1D6E1631-E678-D64D-BB59-68C1DF6F43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C5175-B0C7-4746-A7DB-E1B53AB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8DE-8DA7-0C4C-BAEA-9A6096B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Broadcast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632D-4474-D04C-9829-2859604B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332140"/>
            <a:ext cx="10018713" cy="1019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destination MAC address of FF-FF-FF-FF-FF-FF</a:t>
            </a:r>
          </a:p>
          <a:p>
            <a:r>
              <a:rPr lang="en-US" dirty="0">
                <a:solidFill>
                  <a:srgbClr val="000000"/>
                </a:solidFill>
              </a:rPr>
              <a:t>To be processed by all devices in the network</a:t>
            </a:r>
          </a:p>
          <a:p>
            <a:endParaRPr lang="en-BD" dirty="0"/>
          </a:p>
        </p:txBody>
      </p:sp>
      <p:pic>
        <p:nvPicPr>
          <p:cNvPr id="4" name="Picture 3" descr="underline_base">
            <a:extLst>
              <a:ext uri="{FF2B5EF4-FFF2-40B4-BE49-F238E27FC236}">
                <a16:creationId xmlns:a16="http://schemas.microsoft.com/office/drawing/2014/main" id="{9EB6DA15-6DD5-C44A-8369-AFDE6A115F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4F48E3-9D92-1F42-A183-00A81B2F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39" y="2090058"/>
            <a:ext cx="7039636" cy="45774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EF45-3568-6846-9F74-EF5339F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LAN</a:t>
            </a:r>
            <a:r>
              <a:rPr lang="en-US" sz="2800" i="0" dirty="0">
                <a:latin typeface="Gill Sans MT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3676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2824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4833938" y="2808289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5697539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4795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4973639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6523038" y="428942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4899026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2760663" y="4095751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8251825" y="3941764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EE7CD-9F26-F844-B943-5DF0B7B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2025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61199" y="1298575"/>
            <a:ext cx="4789475" cy="53181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>
                <a:latin typeface="Gill Sans MT" charset="0"/>
              </a:rPr>
              <a:t>ARP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Mapping _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IP Add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___ to _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Gill Sans MT" charset="0"/>
              </a:rPr>
              <a:t>MAC Add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____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ARP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 Or Age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</a:rPr>
                <a:t>Question:</a:t>
              </a:r>
              <a:r>
                <a:rPr lang="en-US" sz="2400" i="0" dirty="0">
                  <a:latin typeface="Arial" charset="0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DE478-4354-FC4C-A1E4-E3A10CF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822F-7331-6042-912F-D6D2F14A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ARP Tables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78C16B0-8CEF-2A4D-B902-C1EA4925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38" y="1097699"/>
            <a:ext cx="6672720" cy="27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F57CB3-1603-134B-8BF5-643A84CC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03271"/>
            <a:ext cx="10668000" cy="170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BAF8C-6541-0147-A745-5C221160BE2E}"/>
              </a:ext>
            </a:extLst>
          </p:cNvPr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b="1" dirty="0">
                <a:solidFill>
                  <a:srgbClr val="C00000"/>
                </a:solidFill>
              </a:rPr>
              <a:t>Host or 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1AA77-98A1-B840-B204-7E6A2B924FA2}"/>
              </a:ext>
            </a:extLst>
          </p:cNvPr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b="1" dirty="0">
                <a:solidFill>
                  <a:srgbClr val="C00000"/>
                </a:solidFill>
              </a:rPr>
              <a:t>Router</a:t>
            </a:r>
          </a:p>
        </p:txBody>
      </p:sp>
      <p:pic>
        <p:nvPicPr>
          <p:cNvPr id="9" name="Picture 40" descr="underline_base">
            <a:extLst>
              <a:ext uri="{FF2B5EF4-FFF2-40B4-BE49-F238E27FC236}">
                <a16:creationId xmlns:a16="http://schemas.microsoft.com/office/drawing/2014/main" id="{FC95DD64-E42A-0746-84FA-D8E24C3E7C8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D5F81-4458-E942-81D2-AFB42BDA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2025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ARP: address resolution protocol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897936" y="5134567"/>
            <a:ext cx="346334" cy="8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821580" y="3442722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455394" y="4813878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82A2E-CD0D-404B-A8B4-CC1F1D7EA141}"/>
              </a:ext>
            </a:extLst>
          </p:cNvPr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sp>
          <p:nvSpPr>
            <p:cNvPr id="43017" name="Line 18"/>
            <p:cNvSpPr>
              <a:spLocks noChangeShapeType="1"/>
            </p:cNvSpPr>
            <p:nvPr/>
          </p:nvSpPr>
          <p:spPr bwMode="auto">
            <a:xfrm>
              <a:off x="2881313" y="4449763"/>
              <a:ext cx="47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19" name="Line 20"/>
            <p:cNvSpPr>
              <a:spLocks noChangeShapeType="1"/>
            </p:cNvSpPr>
            <p:nvPr/>
          </p:nvSpPr>
          <p:spPr bwMode="auto">
            <a:xfrm flipH="1">
              <a:off x="4700589" y="4575175"/>
              <a:ext cx="447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20" name="Line 21"/>
            <p:cNvSpPr>
              <a:spLocks noChangeShapeType="1"/>
            </p:cNvSpPr>
            <p:nvPr/>
          </p:nvSpPr>
          <p:spPr bwMode="auto">
            <a:xfrm flipV="1">
              <a:off x="4086225" y="5322889"/>
              <a:ext cx="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3529BF1-FAA9-7645-A275-A4D8F950F928}"/>
                </a:ext>
              </a:extLst>
            </p:cNvPr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sp>
            <p:nvSpPr>
              <p:cNvPr id="43022" name="Line 23"/>
              <p:cNvSpPr>
                <a:spLocks noChangeShapeType="1"/>
              </p:cNvSpPr>
              <p:nvPr/>
            </p:nvSpPr>
            <p:spPr bwMode="auto">
              <a:xfrm flipH="1" flipV="1">
                <a:off x="4202114" y="3538538"/>
                <a:ext cx="2047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23" name="Line 24"/>
              <p:cNvSpPr>
                <a:spLocks noChangeShapeType="1"/>
              </p:cNvSpPr>
              <p:nvPr/>
            </p:nvSpPr>
            <p:spPr bwMode="auto">
              <a:xfrm flipV="1">
                <a:off x="5157788" y="4651376"/>
                <a:ext cx="0" cy="373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25" name="Line 26"/>
              <p:cNvSpPr>
                <a:spLocks noChangeShapeType="1"/>
              </p:cNvSpPr>
              <p:nvPr/>
            </p:nvSpPr>
            <p:spPr bwMode="auto">
              <a:xfrm flipH="1">
                <a:off x="4156076" y="5735638"/>
                <a:ext cx="246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27" name="Line 28"/>
              <p:cNvSpPr>
                <a:spLocks noChangeShapeType="1"/>
              </p:cNvSpPr>
              <p:nvPr/>
            </p:nvSpPr>
            <p:spPr bwMode="auto">
              <a:xfrm flipV="1">
                <a:off x="2844800" y="4552950"/>
                <a:ext cx="0" cy="331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31" name="Line 32"/>
              <p:cNvSpPr>
                <a:spLocks noChangeShapeType="1"/>
              </p:cNvSpPr>
              <p:nvPr/>
            </p:nvSpPr>
            <p:spPr bwMode="auto">
              <a:xfrm>
                <a:off x="2533650" y="3921126"/>
                <a:ext cx="0" cy="246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33" name="Line 34"/>
              <p:cNvSpPr>
                <a:spLocks noChangeShapeType="1"/>
              </p:cNvSpPr>
              <p:nvPr/>
            </p:nvSpPr>
            <p:spPr bwMode="auto">
              <a:xfrm flipH="1" flipV="1">
                <a:off x="4298950" y="3125788"/>
                <a:ext cx="234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34" name="Line 35"/>
              <p:cNvSpPr>
                <a:spLocks noChangeShapeType="1"/>
              </p:cNvSpPr>
              <p:nvPr/>
            </p:nvSpPr>
            <p:spPr bwMode="auto">
              <a:xfrm>
                <a:off x="5478463" y="4121151"/>
                <a:ext cx="0" cy="246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ACBBE98-D5B3-BE47-8DA4-B6FF4421FB11}"/>
                  </a:ext>
                </a:extLst>
              </p:cNvPr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128007" name="Freeform 10"/>
                <p:cNvSpPr>
                  <a:spLocks/>
                </p:cNvSpPr>
                <p:nvPr/>
              </p:nvSpPr>
              <p:spPr bwMode="auto">
                <a:xfrm>
                  <a:off x="3324226" y="3944939"/>
                  <a:ext cx="1393825" cy="1525587"/>
                </a:xfrm>
                <a:custGeom>
                  <a:avLst/>
                  <a:gdLst>
                    <a:gd name="T0" fmla="*/ 2147483647 w 1292"/>
                    <a:gd name="T1" fmla="*/ 2147483647 h 1255"/>
                    <a:gd name="T2" fmla="*/ 2147483647 w 1292"/>
                    <a:gd name="T3" fmla="*/ 2147483647 h 1255"/>
                    <a:gd name="T4" fmla="*/ 2147483647 w 1292"/>
                    <a:gd name="T5" fmla="*/ 2147483647 h 1255"/>
                    <a:gd name="T6" fmla="*/ 2147483647 w 1292"/>
                    <a:gd name="T7" fmla="*/ 2147483647 h 1255"/>
                    <a:gd name="T8" fmla="*/ 2147483647 w 1292"/>
                    <a:gd name="T9" fmla="*/ 2147483647 h 1255"/>
                    <a:gd name="T10" fmla="*/ 2147483647 w 1292"/>
                    <a:gd name="T11" fmla="*/ 2147483647 h 1255"/>
                    <a:gd name="T12" fmla="*/ 2147483647 w 1292"/>
                    <a:gd name="T13" fmla="*/ 2147483647 h 1255"/>
                    <a:gd name="T14" fmla="*/ 2147483647 w 1292"/>
                    <a:gd name="T15" fmla="*/ 2147483647 h 1255"/>
                    <a:gd name="T16" fmla="*/ 2147483647 w 1292"/>
                    <a:gd name="T17" fmla="*/ 2147483647 h 1255"/>
                    <a:gd name="T18" fmla="*/ 2147483647 w 1292"/>
                    <a:gd name="T19" fmla="*/ 2147483647 h 1255"/>
                    <a:gd name="T20" fmla="*/ 2147483647 w 1292"/>
                    <a:gd name="T21" fmla="*/ 2147483647 h 1255"/>
                    <a:gd name="T22" fmla="*/ 2147483647 w 1292"/>
                    <a:gd name="T23" fmla="*/ 2147483647 h 125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292" h="1255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3018" name="Line 19"/>
                <p:cNvSpPr>
                  <a:spLocks noChangeShapeType="1"/>
                </p:cNvSpPr>
                <p:nvPr/>
              </p:nvSpPr>
              <p:spPr bwMode="auto">
                <a:xfrm>
                  <a:off x="4111625" y="3606800"/>
                  <a:ext cx="0" cy="488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02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1A-2F-BB-76-09-AD</a:t>
                  </a:r>
                </a:p>
              </p:txBody>
            </p:sp>
            <p:sp>
              <p:nvSpPr>
                <p:cNvPr id="4302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58-23-D7-FA-20-B0</a:t>
                  </a:r>
                </a:p>
              </p:txBody>
            </p:sp>
            <p:sp>
              <p:nvSpPr>
                <p:cNvPr id="4302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0C-C4-11-6F-E3-98</a:t>
                  </a:r>
                </a:p>
              </p:txBody>
            </p:sp>
            <p:sp>
              <p:nvSpPr>
                <p:cNvPr id="4302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71-65-F7-2B-08-53</a:t>
                  </a:r>
                </a:p>
              </p:txBody>
            </p:sp>
            <p:sp>
              <p:nvSpPr>
                <p:cNvPr id="430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137.196.7.23</a:t>
                  </a:r>
                </a:p>
              </p:txBody>
            </p:sp>
            <p:sp>
              <p:nvSpPr>
                <p:cNvPr id="430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137.196.7.78</a:t>
                  </a:r>
                </a:p>
              </p:txBody>
            </p:sp>
            <p:sp>
              <p:nvSpPr>
                <p:cNvPr id="4303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137.196.7.14</a:t>
                  </a:r>
                </a:p>
              </p:txBody>
            </p:sp>
            <p:sp>
              <p:nvSpPr>
                <p:cNvPr id="4303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i="0" dirty="0">
                      <a:latin typeface="Arial" charset="0"/>
                    </a:rPr>
                    <a:t>137.196.7.88</a:t>
                  </a:r>
                </a:p>
              </p:txBody>
            </p:sp>
            <p:grpSp>
              <p:nvGrpSpPr>
                <p:cNvPr id="128030" name="Group 44"/>
                <p:cNvGrpSpPr>
                  <a:grpSpLocks/>
                </p:cNvGrpSpPr>
                <p:nvPr/>
              </p:nvGrpSpPr>
              <p:grpSpPr bwMode="auto"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id="128045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8046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28031" name="Group 47"/>
                <p:cNvGrpSpPr>
                  <a:grpSpLocks/>
                </p:cNvGrpSpPr>
                <p:nvPr/>
              </p:nvGrpSpPr>
              <p:grpSpPr bwMode="auto"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399408" name="Rectangle 4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8000"/>
                      </a:gs>
                      <a:gs pos="50000">
                        <a:schemeClr val="bg1"/>
                      </a:gs>
                      <a:gs pos="100000">
                        <a:srgbClr val="008000"/>
                      </a:gs>
                    </a:gsLst>
                    <a:lin ang="0" scaled="1"/>
                  </a:gra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28042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id="128043" name="Picture 50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8044" name="Freeform 51"/>
                    <p:cNvSpPr>
                      <a:spLocks/>
                    </p:cNvSpPr>
                    <p:nvPr/>
                  </p:nvSpPr>
                  <p:spPr bwMode="auto">
                    <a:xfrm flipH="1">
                      <a:off x="374" y="1579"/>
                      <a:ext cx="477" cy="506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1736 w 356"/>
                        <a:gd name="T3" fmla="*/ 95 h 368"/>
                        <a:gd name="T4" fmla="*/ 2059 w 356"/>
                        <a:gd name="T5" fmla="*/ 1990 h 368"/>
                        <a:gd name="T6" fmla="*/ 454 w 356"/>
                        <a:gd name="T7" fmla="*/ 2489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128032" name="Group 52"/>
                <p:cNvGrpSpPr>
                  <a:grpSpLocks/>
                </p:cNvGrpSpPr>
                <p:nvPr/>
              </p:nvGrpSpPr>
              <p:grpSpPr bwMode="auto"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39941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8000"/>
                      </a:gs>
                      <a:gs pos="50000">
                        <a:schemeClr val="bg1"/>
                      </a:gs>
                      <a:gs pos="100000">
                        <a:srgbClr val="008000"/>
                      </a:gs>
                    </a:gsLst>
                    <a:lin ang="0" scaled="1"/>
                  </a:gra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2803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id="128039" name="Picture 55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8040" name="Freeform 56"/>
                    <p:cNvSpPr>
                      <a:spLocks/>
                    </p:cNvSpPr>
                    <p:nvPr/>
                  </p:nvSpPr>
                  <p:spPr bwMode="auto">
                    <a:xfrm flipH="1">
                      <a:off x="374" y="1579"/>
                      <a:ext cx="477" cy="506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1736 w 356"/>
                        <a:gd name="T3" fmla="*/ 95 h 368"/>
                        <a:gd name="T4" fmla="*/ 2059 w 356"/>
                        <a:gd name="T5" fmla="*/ 1990 h 368"/>
                        <a:gd name="T6" fmla="*/ 454 w 356"/>
                        <a:gd name="T7" fmla="*/ 2489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128034" name="Group 59"/>
                <p:cNvGrpSpPr>
                  <a:grpSpLocks/>
                </p:cNvGrpSpPr>
                <p:nvPr/>
              </p:nvGrpSpPr>
              <p:grpSpPr bwMode="auto"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id="128035" name="Picture 6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8036" name="Freeform 6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   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282CC-B569-164E-B39A-6D64B0094BED}"/>
              </a:ext>
            </a:extLst>
          </p:cNvPr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</a:t>
            </a:r>
            <a:endParaRPr lang="en-B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791D8-FA44-B642-8E3B-5772EA51DD9F}"/>
              </a:ext>
            </a:extLst>
          </p:cNvPr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</a:t>
            </a:r>
            <a:endParaRPr lang="en-BD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EBAE2E-538E-E548-825C-30A8A258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74866"/>
              </p:ext>
            </p:extLst>
          </p:nvPr>
        </p:nvGraphicFramePr>
        <p:xfrm>
          <a:off x="1590195" y="6041237"/>
          <a:ext cx="9030468" cy="33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i="0" dirty="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>
                          <a:solidFill>
                            <a:schemeClr val="tx1"/>
                          </a:solidFill>
                          <a:latin typeface="Arial" charset="0"/>
                        </a:rPr>
                        <a:t>71-65-F7-2B-08-53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137.196.7.14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137.196.7.23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tx1"/>
                          </a:solidFill>
                        </a:rPr>
                        <a:t>ARP Request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EEE953A5-B8D7-CB4B-873D-8B32DC0D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46670"/>
              </p:ext>
            </p:extLst>
          </p:nvPr>
        </p:nvGraphicFramePr>
        <p:xfrm>
          <a:off x="1590195" y="5553770"/>
          <a:ext cx="9011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22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52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Arial" charset="0"/>
                        </a:rPr>
                        <a:t>71-65-F7-2B-08-53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58-23-D7-FA-20-B0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tx1"/>
                          </a:solidFill>
                        </a:rPr>
                        <a:t>137.196.7.23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tx1"/>
                          </a:solidFill>
                        </a:rPr>
                        <a:t>137.196.7.14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ARP Reply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19D1AAB3-5029-5D4C-A096-EF250E356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56915"/>
              </p:ext>
            </p:extLst>
          </p:nvPr>
        </p:nvGraphicFramePr>
        <p:xfrm>
          <a:off x="1617905" y="6403334"/>
          <a:ext cx="9011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22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250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charset="0"/>
                        </a:rPr>
                        <a:t>Dest</a:t>
                      </a:r>
                      <a:r>
                        <a:rPr lang="en-US" sz="1400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charset="0"/>
                        </a:rPr>
                        <a:t> MAC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Source MAC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Dest IP Add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Source IP Add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ARP Req/Reply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85783D-A1F1-5C46-9B1F-E841D2DA5F43}"/>
              </a:ext>
            </a:extLst>
          </p:cNvPr>
          <p:cNvSpPr/>
          <p:nvPr/>
        </p:nvSpPr>
        <p:spPr>
          <a:xfrm>
            <a:off x="2590439" y="2743203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A93DEF-B550-E349-9E7D-D73B933703DD}"/>
              </a:ext>
            </a:extLst>
          </p:cNvPr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prstClr val="black"/>
                </a:solidFill>
                <a:latin typeface="Arial" charset="0"/>
              </a:rPr>
              <a:t>FF-FF-FF-FF-FF-FF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17F841E-E728-2643-9BEA-26D3B936FAD6}"/>
              </a:ext>
            </a:extLst>
          </p:cNvPr>
          <p:cNvSpPr/>
          <p:nvPr/>
        </p:nvSpPr>
        <p:spPr>
          <a:xfrm>
            <a:off x="4041904" y="3393423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B0D5337-8688-A64E-9DB0-C93CE4BC3950}"/>
              </a:ext>
            </a:extLst>
          </p:cNvPr>
          <p:cNvSpPr/>
          <p:nvPr/>
        </p:nvSpPr>
        <p:spPr>
          <a:xfrm>
            <a:off x="4153784" y="3436187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56638E2-E13D-5E42-A38C-D913266A409E}"/>
              </a:ext>
            </a:extLst>
          </p:cNvPr>
          <p:cNvSpPr/>
          <p:nvPr/>
        </p:nvSpPr>
        <p:spPr>
          <a:xfrm>
            <a:off x="4235161" y="3462177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0D27A-097F-734F-AABA-35F5A1643F5B}"/>
              </a:ext>
            </a:extLst>
          </p:cNvPr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57F9F-AEAF-EB4A-A7EE-D3AAC7FF6264}"/>
              </a:ext>
            </a:extLst>
          </p:cNvPr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9C138A-03A1-9E42-B853-BD7F0B1175D3}"/>
              </a:ext>
            </a:extLst>
          </p:cNvPr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b="1" dirty="0">
                <a:solidFill>
                  <a:schemeClr val="accent2">
                    <a:lumMod val="75000"/>
                  </a:schemeClr>
                </a:solidFill>
              </a:rPr>
              <a:t>✔️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9E7CBF-2CEE-654C-838F-319F810DD322}"/>
              </a:ext>
            </a:extLst>
          </p:cNvPr>
          <p:cNvSpPr/>
          <p:nvPr/>
        </p:nvSpPr>
        <p:spPr>
          <a:xfrm>
            <a:off x="5508648" y="3138054"/>
            <a:ext cx="607561" cy="4260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200" dirty="0">
                <a:solidFill>
                  <a:schemeClr val="tx1"/>
                </a:solidFill>
              </a:rPr>
              <a:t>ARP Reply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4DF92-74D0-5240-88CA-5A01C4F655D7}"/>
              </a:ext>
            </a:extLst>
          </p:cNvPr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1775" indent="-231775"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Gill Sans MT" charset="0"/>
              </a:rPr>
              <a:t>A wants to send datagram to B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9B3751-466A-7C48-B934-92DEEEA9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539 0.1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 -0.02755 L 0.02838 -0.2136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93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3073 -0.026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34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00547 0.182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5416 0.0060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17" grpId="0"/>
      <p:bldP spid="17" grpId="1"/>
      <p:bldP spid="71" grpId="0"/>
      <p:bldP spid="71" grpId="1"/>
      <p:bldP spid="72" grpId="0"/>
      <p:bldP spid="72" grpId="1"/>
      <p:bldP spid="18" grpId="0" animBg="1"/>
      <p:bldP spid="18" grpId="1" animBg="1"/>
      <p:bldP spid="18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2436" y="1199140"/>
            <a:ext cx="4037610" cy="5485155"/>
          </a:xfrm>
        </p:spPr>
        <p:txBody>
          <a:bodyPr>
            <a:normAutofit fontScale="92500"/>
          </a:bodyPr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broadcasts</a:t>
            </a:r>
            <a:r>
              <a:rPr lang="en-US" sz="2400" dirty="0">
                <a:latin typeface="Gill Sans MT" charset="0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64307" y="1209675"/>
            <a:ext cx="4934965" cy="5343525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800" dirty="0">
                <a:latin typeface="Gill Sans MT" charset="0"/>
              </a:rPr>
              <a:t>A caches (saves) IP-to-MAC address pair in its ARP table </a:t>
            </a:r>
          </a:p>
          <a:p>
            <a:pPr marL="688975" lvl="1" indent="-231775">
              <a:defRPr/>
            </a:pPr>
            <a:r>
              <a:rPr lang="en-US" sz="24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800" dirty="0">
                <a:latin typeface="Gill Sans MT" charset="0"/>
              </a:rPr>
              <a:t>ARP is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Gill Sans MT" charset="0"/>
              </a:rPr>
              <a:t>plug-and-play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sz="2800" dirty="0">
                <a:latin typeface="Gill Sans MT" charset="0"/>
              </a:rPr>
              <a:t>:</a:t>
            </a:r>
          </a:p>
          <a:p>
            <a:pPr marL="681038" lvl="1" indent="-223838">
              <a:defRPr/>
            </a:pPr>
            <a:r>
              <a:rPr lang="en-US" sz="2400" dirty="0">
                <a:latin typeface="Gill Sans MT" charset="0"/>
              </a:rPr>
              <a:t>nodes create their ARP tables </a:t>
            </a:r>
            <a:r>
              <a:rPr lang="en-US" sz="24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0E9B0-5397-E847-8C23-B17913D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71600"/>
            <a:ext cx="7922754" cy="378229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4400" i="1" dirty="0">
                <a:solidFill>
                  <a:srgbClr val="990033"/>
                </a:solidFill>
                <a:latin typeface="Gill Sans MT" charset="0"/>
              </a:rPr>
              <a:t>Our objectives:</a:t>
            </a:r>
            <a:r>
              <a:rPr lang="en-US" sz="4400" i="1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ARP 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when sending outside own LAN or sending a packet to a different network.</a:t>
            </a: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167E21-8583-8747-ADC6-F3C76B51EC54}"/>
              </a:ext>
            </a:extLst>
          </p:cNvPr>
          <p:cNvSpPr txBox="1">
            <a:spLocks noChangeArrowheads="1"/>
          </p:cNvSpPr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</a:rPr>
              <a:t>Objectives of Part 3 </a:t>
            </a:r>
          </a:p>
        </p:txBody>
      </p:sp>
    </p:spTree>
    <p:extLst>
      <p:ext uri="{BB962C8B-B14F-4D97-AF65-F5344CB8AC3E}">
        <p14:creationId xmlns:p14="http://schemas.microsoft.com/office/powerpoint/2010/main" val="408065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6425" y="1057274"/>
            <a:ext cx="8675688" cy="2155823"/>
          </a:xfrm>
        </p:spPr>
        <p:txBody>
          <a:bodyPr>
            <a:normAutofit fontScale="62500" lnSpcReduction="20000"/>
          </a:bodyPr>
          <a:lstStyle/>
          <a:p>
            <a:pPr marL="111125" indent="-111125">
              <a:buNone/>
              <a:defRPr/>
            </a:pPr>
            <a:r>
              <a:rPr lang="en-US" sz="4400" dirty="0">
                <a:solidFill>
                  <a:srgbClr val="CC0000"/>
                </a:solidFill>
                <a:latin typeface="Gill Sans MT" charset="0"/>
              </a:rPr>
              <a:t>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4000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4000" dirty="0"/>
              <a:t>assume A knows B</a:t>
            </a:r>
            <a:r>
              <a:rPr lang="ja-JP" altLang="en-US" sz="4000" dirty="0"/>
              <a:t>’</a:t>
            </a:r>
            <a:r>
              <a:rPr lang="en-US" sz="4000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4000" dirty="0"/>
              <a:t>What will be the destination MAC Address?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096293" y="3451226"/>
            <a:ext cx="8235952" cy="2349500"/>
            <a:chOff x="709613" y="3962400"/>
            <a:chExt cx="823595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Table 7">
            <a:extLst>
              <a:ext uri="{FF2B5EF4-FFF2-40B4-BE49-F238E27FC236}">
                <a16:creationId xmlns:a16="http://schemas.microsoft.com/office/drawing/2014/main" id="{65761EC5-0280-F640-AA75-6E74A304D18D}"/>
              </a:ext>
            </a:extLst>
          </p:cNvPr>
          <p:cNvGraphicFramePr>
            <a:graphicFrameLocks noGrp="1"/>
          </p:cNvGraphicFramePr>
          <p:nvPr/>
        </p:nvGraphicFramePr>
        <p:xfrm>
          <a:off x="1894997" y="5888832"/>
          <a:ext cx="9030468" cy="33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i="0" dirty="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i="0" dirty="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222.222.222.222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111.111.111.111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tx1"/>
                          </a:solidFill>
                        </a:rPr>
                        <a:t>A to B Packet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graphicFrame>
        <p:nvGraphicFramePr>
          <p:cNvPr id="81" name="Table 7">
            <a:extLst>
              <a:ext uri="{FF2B5EF4-FFF2-40B4-BE49-F238E27FC236}">
                <a16:creationId xmlns:a16="http://schemas.microsoft.com/office/drawing/2014/main" id="{0B463FDD-57BB-CD46-B917-2D041BED6C9C}"/>
              </a:ext>
            </a:extLst>
          </p:cNvPr>
          <p:cNvGraphicFramePr>
            <a:graphicFrameLocks noGrp="1"/>
          </p:cNvGraphicFramePr>
          <p:nvPr/>
        </p:nvGraphicFramePr>
        <p:xfrm>
          <a:off x="1904805" y="6305706"/>
          <a:ext cx="9011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22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250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charset="0"/>
                        </a:rPr>
                        <a:t>Dest</a:t>
                      </a:r>
                      <a:r>
                        <a:rPr lang="en-US" sz="1400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charset="0"/>
                        </a:rPr>
                        <a:t> MAC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Source MAC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Dest IP Add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Source IP Add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Packet Type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629BA42B-F405-D640-9E8C-311C40648412}"/>
              </a:ext>
            </a:extLst>
          </p:cNvPr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</a:rPr>
              <a:t>74-29-9C-E8-FF-55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03A683-A6FF-B748-B74B-AF577D597ADB}"/>
              </a:ext>
            </a:extLst>
          </p:cNvPr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9CE75-E481-2D4C-AD82-D375D3A51404}"/>
              </a:ext>
            </a:extLst>
          </p:cNvPr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111125" indent="-111125">
              <a:buNone/>
              <a:defRPr/>
            </a:pPr>
            <a:r>
              <a:rPr lang="en-US" sz="2000" dirty="0">
                <a:solidFill>
                  <a:srgbClr val="CC0000"/>
                </a:solidFill>
                <a:latin typeface="Gill Sans MT" charset="0"/>
              </a:rPr>
              <a:t>Routers never forward broadcast packets!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A058C-64A5-6546-AC1A-32D6637B9A8F}"/>
              </a:ext>
            </a:extLst>
          </p:cNvPr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</a:rPr>
              <a:t>Default Gateway’s MAC Address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555274F-6DC5-B041-9425-2097B30FC89E}"/>
              </a:ext>
            </a:extLst>
          </p:cNvPr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5FF11E-7097-604A-9FEA-FE64F58B0910}"/>
              </a:ext>
            </a:extLst>
          </p:cNvPr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11125" indent="-111125"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ARP- To know B’s MAC address as B’s IP address is known</a:t>
            </a:r>
          </a:p>
        </p:txBody>
      </p:sp>
    </p:spTree>
    <p:extLst>
      <p:ext uri="{BB962C8B-B14F-4D97-AF65-F5344CB8AC3E}">
        <p14:creationId xmlns:p14="http://schemas.microsoft.com/office/powerpoint/2010/main" val="18453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3" grpId="1"/>
      <p:bldP spid="2" grpId="0" animBg="1"/>
      <p:bldP spid="2" grpId="1" animBg="1"/>
      <p:bldP spid="84" grpId="0"/>
      <p:bldP spid="84" grpId="1"/>
      <p:bldP spid="85" grpId="0" animBg="1"/>
      <p:bldP spid="85" grpId="1" animBg="1"/>
      <p:bldP spid="76" grpId="0" animBg="1"/>
      <p:bldP spid="7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and LANs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1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6424" y="1057274"/>
            <a:ext cx="9972686" cy="2155823"/>
          </a:xfrm>
        </p:spPr>
        <p:txBody>
          <a:bodyPr>
            <a:normAutofit fontScale="77500" lnSpcReduction="20000"/>
          </a:bodyPr>
          <a:lstStyle/>
          <a:p>
            <a:pPr marL="111125" indent="-111125">
              <a:buNone/>
              <a:defRPr/>
            </a:pPr>
            <a:r>
              <a:rPr lang="en-US" sz="4400" dirty="0">
                <a:solidFill>
                  <a:srgbClr val="CC0000"/>
                </a:solidFill>
                <a:latin typeface="Gill Sans MT" charset="0"/>
              </a:rPr>
              <a:t>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4000" dirty="0"/>
              <a:t>Does A know the IP address of first hop router, R which is also known as </a:t>
            </a:r>
            <a:r>
              <a:rPr lang="en-US" sz="4000" b="1" dirty="0">
                <a:solidFill>
                  <a:srgbClr val="0070C0"/>
                </a:solidFill>
              </a:rPr>
              <a:t>Default Gateway</a:t>
            </a:r>
            <a:r>
              <a:rPr lang="en-US" sz="4000" dirty="0"/>
              <a:t>? 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4000" dirty="0"/>
              <a:t>Will A know R</a:t>
            </a:r>
            <a:r>
              <a:rPr lang="ja-JP" altLang="en-US" sz="4000" dirty="0"/>
              <a:t>’</a:t>
            </a:r>
            <a:r>
              <a:rPr lang="en-US" sz="4000" dirty="0"/>
              <a:t>s MAC address?</a:t>
            </a:r>
            <a:endParaRPr lang="en-US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ABDD12D-3D83-DC49-98A8-FA5849E34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528" y="3143975"/>
            <a:ext cx="5091584" cy="32842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46742-9958-944E-9B4C-316C0536159B}"/>
              </a:ext>
            </a:extLst>
          </p:cNvPr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616B5C5-293C-3E49-8A99-EE1B430BCD49}"/>
              </a:ext>
            </a:extLst>
          </p:cNvPr>
          <p:cNvSpPr/>
          <p:nvPr/>
        </p:nvSpPr>
        <p:spPr>
          <a:xfrm>
            <a:off x="2876898" y="3850958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6BE4B23-0A28-1045-AEA1-4D577FE3B7D6}"/>
              </a:ext>
            </a:extLst>
          </p:cNvPr>
          <p:cNvSpPr/>
          <p:nvPr/>
        </p:nvSpPr>
        <p:spPr>
          <a:xfrm>
            <a:off x="4110229" y="4710300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321072-8496-444F-913C-DB2F4715EFCC}"/>
              </a:ext>
            </a:extLst>
          </p:cNvPr>
          <p:cNvSpPr/>
          <p:nvPr/>
        </p:nvSpPr>
        <p:spPr>
          <a:xfrm>
            <a:off x="4178837" y="4725152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C15D0A6-61A6-9C4C-A93D-26972F946DA2}"/>
              </a:ext>
            </a:extLst>
          </p:cNvPr>
          <p:cNvSpPr/>
          <p:nvPr/>
        </p:nvSpPr>
        <p:spPr>
          <a:xfrm>
            <a:off x="5508648" y="4689789"/>
            <a:ext cx="607561" cy="4260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200" dirty="0">
                <a:solidFill>
                  <a:schemeClr val="tx1"/>
                </a:solidFill>
              </a:rPr>
              <a:t>ARP Reply</a:t>
            </a:r>
          </a:p>
        </p:txBody>
      </p:sp>
      <p:graphicFrame>
        <p:nvGraphicFramePr>
          <p:cNvPr id="80" name="Table 7">
            <a:extLst>
              <a:ext uri="{FF2B5EF4-FFF2-40B4-BE49-F238E27FC236}">
                <a16:creationId xmlns:a16="http://schemas.microsoft.com/office/drawing/2014/main" id="{DE1DAEFB-FCC1-7D49-A37F-4F8691767BE4}"/>
              </a:ext>
            </a:extLst>
          </p:cNvPr>
          <p:cNvGraphicFramePr>
            <a:graphicFrameLocks noGrp="1"/>
          </p:cNvGraphicFramePr>
          <p:nvPr/>
        </p:nvGraphicFramePr>
        <p:xfrm>
          <a:off x="2024064" y="6346241"/>
          <a:ext cx="9030468" cy="33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2415409259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655667713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1235985502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681555488"/>
                    </a:ext>
                  </a:extLst>
                </a:gridCol>
                <a:gridCol w="1802322">
                  <a:extLst>
                    <a:ext uri="{9D8B030D-6E8A-4147-A177-3AD203B41FA5}">
                      <a16:colId xmlns:a16="http://schemas.microsoft.com/office/drawing/2014/main" val="255946118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i="0" dirty="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74-29-9C-E8-FF-55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222.222.222.222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500" dirty="0">
                          <a:solidFill>
                            <a:schemeClr val="tx1"/>
                          </a:solidFill>
                        </a:rPr>
                        <a:t>111.111.111.111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D" sz="1600" dirty="0">
                          <a:solidFill>
                            <a:schemeClr val="tx1"/>
                          </a:solidFill>
                        </a:rPr>
                        <a:t>A to B Packet</a:t>
                      </a:r>
                    </a:p>
                  </a:txBody>
                  <a:tcPr marT="41564" marB="4156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86721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591BF45-4E34-D848-9444-5069983F542E}"/>
              </a:ext>
            </a:extLst>
          </p:cNvPr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prstClr val="black"/>
                </a:solidFill>
                <a:latin typeface="Arial" charset="0"/>
              </a:rPr>
              <a:t>E6-E9-00-17-BB-4B</a:t>
            </a:r>
          </a:p>
        </p:txBody>
      </p:sp>
    </p:spTree>
    <p:extLst>
      <p:ext uri="{BB962C8B-B14F-4D97-AF65-F5344CB8AC3E}">
        <p14:creationId xmlns:p14="http://schemas.microsoft.com/office/powerpoint/2010/main" val="1972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9597 0.126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1145 0.007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34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08476 0.1305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21784 -0.1199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3911601" y="3086101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3551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A creates link-layer frame with R's MAC address as destination address, frame contains A-to-B IP datagram</a:t>
            </a:r>
            <a:endParaRPr lang="en-US" sz="2800" dirty="0">
              <a:latin typeface="Gill Sans MT" charset="0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4191001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9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7234239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6864350" y="2952751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creates link-layer frame with B's MAC address as destination address, frame contains A-to-B IP datagram</a:t>
            </a:r>
            <a:endParaRPr lang="en-US" sz="2800" dirty="0">
              <a:latin typeface="Gill Sans MT" charset="0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22C9E530-EA2B-2044-82E9-4BEAAED88ACD}"/>
              </a:ext>
            </a:extLst>
          </p:cNvPr>
          <p:cNvSpPr/>
          <p:nvPr/>
        </p:nvSpPr>
        <p:spPr>
          <a:xfrm>
            <a:off x="6274029" y="4765288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A525E2B2-3316-8744-9D59-3C2BD687512B}"/>
              </a:ext>
            </a:extLst>
          </p:cNvPr>
          <p:cNvSpPr/>
          <p:nvPr/>
        </p:nvSpPr>
        <p:spPr>
          <a:xfrm>
            <a:off x="7754108" y="4900024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253BE2D-9EEF-7A4D-A70E-067C9148AF0A}"/>
              </a:ext>
            </a:extLst>
          </p:cNvPr>
          <p:cNvSpPr/>
          <p:nvPr/>
        </p:nvSpPr>
        <p:spPr>
          <a:xfrm>
            <a:off x="9152388" y="4183064"/>
            <a:ext cx="607561" cy="4260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200" dirty="0">
                <a:solidFill>
                  <a:schemeClr val="tx1"/>
                </a:solidFill>
              </a:rPr>
              <a:t>ARP Reply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9B3FBDDA-9BFE-E34C-A11E-1E25A5AE0427}"/>
              </a:ext>
            </a:extLst>
          </p:cNvPr>
          <p:cNvSpPr/>
          <p:nvPr/>
        </p:nvSpPr>
        <p:spPr>
          <a:xfrm>
            <a:off x="7806773" y="4979903"/>
            <a:ext cx="558421" cy="4588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100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336210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12135 0.0196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1666 -0.1069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-39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10638 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23802 0.0872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creates link-layer frame with B's MAC address as destination address, frame contains A-to-B IP datagram</a:t>
            </a:r>
            <a:endParaRPr lang="en-US" sz="2800" dirty="0">
              <a:latin typeface="Gill Sans MT" charset="0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7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2552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dirty="0"/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3871232" y="4273777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3568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3691846" y="5197702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690382" y="4791302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3607707" y="554853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3482295" y="4326164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5360307" y="4857977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6441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6550933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8449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8975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8379732" y="5150077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8714695" y="5491389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7709808" y="4276952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5263471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 creates link-layer frame with B's MAC address as dest, frame contains A-to-B IP datagram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8225746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7855857" y="2541814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2791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9445623" cy="479697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4400" i="1" dirty="0">
                <a:solidFill>
                  <a:srgbClr val="990033"/>
                </a:solidFill>
                <a:latin typeface="Gill Sans MT" charset="0"/>
              </a:rPr>
              <a:t>Our objectives:</a:t>
            </a:r>
            <a:r>
              <a:rPr lang="en-US" sz="4400" i="1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LAN Protocol : </a:t>
            </a:r>
            <a:r>
              <a:rPr lang="en-US" sz="3400" b="1" dirty="0">
                <a:solidFill>
                  <a:srgbClr val="0070C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  <a:cs typeface="+mn-cs"/>
              </a:rPr>
              <a:t>Ethernet Frame Structure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Features of Ethernet 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  <a:cs typeface="+mn-cs"/>
              </a:rPr>
              <a:t>Types of Ethernet</a:t>
            </a: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167E21-8583-8747-ADC6-F3C76B51EC54}"/>
              </a:ext>
            </a:extLst>
          </p:cNvPr>
          <p:cNvSpPr txBox="1">
            <a:spLocks noChangeArrowheads="1"/>
          </p:cNvSpPr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</a:rPr>
              <a:t>Objectives of Part 4</a:t>
            </a:r>
          </a:p>
        </p:txBody>
      </p:sp>
    </p:spTree>
    <p:extLst>
      <p:ext uri="{BB962C8B-B14F-4D97-AF65-F5344CB8AC3E}">
        <p14:creationId xmlns:p14="http://schemas.microsoft.com/office/powerpoint/2010/main" val="318773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246" y="1288473"/>
            <a:ext cx="8229936" cy="414567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ja-JP" altLang="en-US" sz="360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sz="3600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3600" dirty="0">
                <a:solidFill>
                  <a:srgbClr val="C00000"/>
                </a:solidFill>
                <a:latin typeface="Gill Sans MT" charset="0"/>
              </a:rPr>
              <a:t>ominant</a:t>
            </a:r>
            <a:r>
              <a:rPr lang="ja-JP" altLang="en-US" sz="3600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sz="3600" dirty="0">
                <a:solidFill>
                  <a:srgbClr val="C00000"/>
                </a:solidFill>
                <a:latin typeface="Gill Sans MT" charset="0"/>
              </a:rPr>
              <a:t> wired LAN technology</a:t>
            </a:r>
          </a:p>
          <a:p>
            <a:pPr>
              <a:defRPr/>
            </a:pPr>
            <a:r>
              <a:rPr lang="en-US" sz="3800" dirty="0">
                <a:latin typeface="Gill Sans MT" charset="0"/>
              </a:rPr>
              <a:t>Cheap</a:t>
            </a:r>
          </a:p>
          <a:p>
            <a:pPr>
              <a:defRPr/>
            </a:pPr>
            <a:r>
              <a:rPr lang="en-US" sz="3800" dirty="0">
                <a:latin typeface="Gill Sans MT" charset="0"/>
              </a:rPr>
              <a:t>First </a:t>
            </a:r>
          </a:p>
          <a:p>
            <a:pPr>
              <a:defRPr/>
            </a:pPr>
            <a:r>
              <a:rPr lang="en-US" sz="3800" dirty="0">
                <a:latin typeface="Gill Sans MT" charset="0"/>
              </a:rPr>
              <a:t>Simple</a:t>
            </a:r>
          </a:p>
          <a:p>
            <a:pPr>
              <a:defRPr/>
            </a:pPr>
            <a:r>
              <a:rPr lang="en-US" sz="3800" dirty="0">
                <a:latin typeface="Gill Sans MT" charset="0"/>
              </a:rPr>
              <a:t>Fast : 10 Mbps – 10 Gbps </a:t>
            </a:r>
            <a:endParaRPr lang="en-US" sz="42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55" y="3619500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7855954" y="6058932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56" y="831849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9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522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38370" y="1119203"/>
            <a:ext cx="4492438" cy="2449512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us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</a:t>
            </a: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3684589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3656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3438526" y="5434014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4156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3838576" y="532447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3281364" y="3962401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8021639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EF74EE-47A5-7F47-89F7-3997BEC1577E}"/>
              </a:ext>
            </a:extLst>
          </p:cNvPr>
          <p:cNvGrpSpPr/>
          <p:nvPr/>
        </p:nvGrpSpPr>
        <p:grpSpPr>
          <a:xfrm>
            <a:off x="5943600" y="3784601"/>
            <a:ext cx="3330575" cy="2976563"/>
            <a:chOff x="5943600" y="3784601"/>
            <a:chExt cx="3330575" cy="2976563"/>
          </a:xfrm>
        </p:grpSpPr>
        <p:sp>
          <p:nvSpPr>
            <p:cNvPr id="53268" name="Text Box 42"/>
            <p:cNvSpPr txBox="1">
              <a:spLocks noChangeArrowheads="1"/>
            </p:cNvSpPr>
            <p:nvPr/>
          </p:nvSpPr>
          <p:spPr bwMode="auto">
            <a:xfrm>
              <a:off x="6674914" y="5788921"/>
              <a:ext cx="6976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star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37771-880A-4846-83E7-9A77A6BCAD32}"/>
                </a:ext>
              </a:extLst>
            </p:cNvPr>
            <p:cNvGrpSpPr/>
            <p:nvPr/>
          </p:nvGrpSpPr>
          <p:grpSpPr>
            <a:xfrm>
              <a:off x="5943600" y="3784601"/>
              <a:ext cx="3330575" cy="2976563"/>
              <a:chOff x="5943600" y="3784601"/>
              <a:chExt cx="3330575" cy="2976563"/>
            </a:xfrm>
          </p:grpSpPr>
          <p:sp>
            <p:nvSpPr>
              <p:cNvPr id="53254" name="Line 17"/>
              <p:cNvSpPr>
                <a:spLocks noChangeShapeType="1"/>
              </p:cNvSpPr>
              <p:nvPr/>
            </p:nvSpPr>
            <p:spPr bwMode="auto">
              <a:xfrm>
                <a:off x="6840539" y="5110163"/>
                <a:ext cx="974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255" name="Line 18"/>
              <p:cNvSpPr>
                <a:spLocks noChangeShapeType="1"/>
              </p:cNvSpPr>
              <p:nvPr/>
            </p:nvSpPr>
            <p:spPr bwMode="auto">
              <a:xfrm>
                <a:off x="8080375" y="4518026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256" name="Line 19"/>
              <p:cNvSpPr>
                <a:spLocks noChangeShapeType="1"/>
              </p:cNvSpPr>
              <p:nvPr/>
            </p:nvSpPr>
            <p:spPr bwMode="auto">
              <a:xfrm flipH="1">
                <a:off x="8270875" y="5126038"/>
                <a:ext cx="1003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257" name="Line 20"/>
              <p:cNvSpPr>
                <a:spLocks noChangeShapeType="1"/>
              </p:cNvSpPr>
              <p:nvPr/>
            </p:nvSpPr>
            <p:spPr bwMode="auto">
              <a:xfrm flipV="1">
                <a:off x="8080375" y="5251451"/>
                <a:ext cx="12700" cy="709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258" name="Text Box 23"/>
              <p:cNvSpPr txBox="1">
                <a:spLocks noChangeArrowheads="1"/>
              </p:cNvSpPr>
              <p:nvPr/>
            </p:nvSpPr>
            <p:spPr bwMode="auto">
              <a:xfrm>
                <a:off x="6988176" y="5486400"/>
                <a:ext cx="754063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i="0" dirty="0">
                    <a:latin typeface="Arial" charset="0"/>
                    <a:cs typeface="Arial" charset="0"/>
                  </a:rPr>
                  <a:t>switch</a:t>
                </a:r>
              </a:p>
            </p:txBody>
          </p:sp>
          <p:sp>
            <p:nvSpPr>
              <p:cNvPr id="53259" name="Line 24"/>
              <p:cNvSpPr>
                <a:spLocks noChangeShapeType="1"/>
              </p:cNvSpPr>
              <p:nvPr/>
            </p:nvSpPr>
            <p:spPr bwMode="auto">
              <a:xfrm flipV="1">
                <a:off x="7358063" y="5275263"/>
                <a:ext cx="417512" cy="239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48506" name="Group 62"/>
              <p:cNvGrpSpPr>
                <a:grpSpLocks/>
              </p:cNvGrpSpPr>
              <p:nvPr/>
            </p:nvGrpSpPr>
            <p:grpSpPr bwMode="auto">
              <a:xfrm>
                <a:off x="5943600" y="4687888"/>
                <a:ext cx="914400" cy="690562"/>
                <a:chOff x="1046480" y="3962400"/>
                <a:chExt cx="1026163" cy="761428"/>
              </a:xfrm>
            </p:grpSpPr>
            <p:sp>
              <p:nvSpPr>
                <p:cNvPr id="64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689" y="4299817"/>
                  <a:ext cx="110275" cy="24763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Comic Sans MS" pitchFamily="66" charset="0"/>
                  </a:endParaRPr>
                </a:p>
              </p:txBody>
            </p:sp>
            <p:grpSp>
              <p:nvGrpSpPr>
                <p:cNvPr id="148523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4852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52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8509" name="Group 44"/>
              <p:cNvGrpSpPr>
                <a:grpSpLocks/>
              </p:cNvGrpSpPr>
              <p:nvPr/>
            </p:nvGrpSpPr>
            <p:grpSpPr bwMode="auto">
              <a:xfrm>
                <a:off x="7640639" y="3784601"/>
                <a:ext cx="852487" cy="741363"/>
                <a:chOff x="-44" y="1473"/>
                <a:chExt cx="981" cy="1105"/>
              </a:xfrm>
            </p:grpSpPr>
            <p:pic>
              <p:nvPicPr>
                <p:cNvPr id="14851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851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48510" name="Group 1"/>
              <p:cNvGrpSpPr>
                <a:grpSpLocks/>
              </p:cNvGrpSpPr>
              <p:nvPr/>
            </p:nvGrpSpPr>
            <p:grpSpPr bwMode="auto">
              <a:xfrm>
                <a:off x="7467601" y="5926139"/>
                <a:ext cx="854075" cy="835025"/>
                <a:chOff x="8077200" y="3320111"/>
                <a:chExt cx="853440" cy="835329"/>
              </a:xfrm>
            </p:grpSpPr>
            <p:sp>
              <p:nvSpPr>
                <p:cNvPr id="78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826" y="3320111"/>
                  <a:ext cx="111042" cy="165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Comic Sans MS" pitchFamily="66" charset="0"/>
                  </a:endParaRPr>
                </a:p>
              </p:txBody>
            </p:sp>
            <p:grpSp>
              <p:nvGrpSpPr>
                <p:cNvPr id="148513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4851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51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53279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0338" y="4962526"/>
                <a:ext cx="603250" cy="341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DC04B-3ACC-5445-8F3A-84C674B7F1EF}"/>
              </a:ext>
            </a:extLst>
          </p:cNvPr>
          <p:cNvSpPr/>
          <p:nvPr/>
        </p:nvSpPr>
        <p:spPr>
          <a:xfrm>
            <a:off x="6101558" y="1194271"/>
            <a:ext cx="5942012" cy="205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 marL="285750" lvl="0" indent="-28575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Star</a:t>
            </a:r>
          </a:p>
          <a:p>
            <a:pPr marL="285750" indent="-28575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800" dirty="0">
                <a:latin typeface="Gill Sans MT" charset="0"/>
              </a:rPr>
              <a:t>prevails today</a:t>
            </a:r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/>
            </a:pPr>
            <a:r>
              <a:rPr lang="en-US" sz="2400" dirty="0">
                <a:latin typeface="Gill Sans MT" charset="0"/>
              </a:rPr>
              <a:t>Active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in center</a:t>
            </a:r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/>
            </a:pPr>
            <a:r>
              <a:rPr lang="en-US" sz="2400" dirty="0">
                <a:latin typeface="Gill Sans MT" charset="0"/>
              </a:rPr>
              <a:t> Nodes do not collide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5053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uiExpand="1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</a:t>
            </a: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j-cs"/>
              </a:rPr>
              <a:t>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8361" y="1323043"/>
            <a:ext cx="9736329" cy="17860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ill Sans MT" charset="0"/>
              </a:rPr>
              <a:t>Ethernet </a:t>
            </a:r>
            <a:r>
              <a:rPr lang="en-US" dirty="0">
                <a:latin typeface="Gill Sans MT" charset="0"/>
                <a:cs typeface="+mn-cs"/>
              </a:rPr>
              <a:t>Frame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n-cs"/>
              </a:rPr>
              <a:t>ending adapter encapsulates IP datagram (or other network layer protocol packet) with header and trailer</a:t>
            </a:r>
            <a:endParaRPr lang="en-US" sz="2400" b="1" dirty="0">
              <a:latin typeface="Gill Sans MT" charset="0"/>
            </a:endParaRPr>
          </a:p>
          <a:p>
            <a:pPr>
              <a:defRPr/>
            </a:pPr>
            <a:endParaRPr lang="en-US" sz="2400" b="1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223370-9864-D74C-B789-54B35F65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53" y="3701519"/>
            <a:ext cx="8530023" cy="2555015"/>
          </a:xfrm>
          <a:prstGeom prst="rect">
            <a:avLst/>
          </a:prstGeom>
        </p:spPr>
      </p:pic>
      <p:graphicFrame>
        <p:nvGraphicFramePr>
          <p:cNvPr id="28" name="Group 16">
            <a:extLst>
              <a:ext uri="{FF2B5EF4-FFF2-40B4-BE49-F238E27FC236}">
                <a16:creationId xmlns:a16="http://schemas.microsoft.com/office/drawing/2014/main" id="{77EB7C0F-0952-374D-9EE0-D56F3551C9F0}"/>
              </a:ext>
            </a:extLst>
          </p:cNvPr>
          <p:cNvGraphicFramePr>
            <a:graphicFrameLocks noGrp="1"/>
          </p:cNvGraphicFramePr>
          <p:nvPr/>
        </p:nvGraphicFramePr>
        <p:xfrm>
          <a:off x="2957946" y="2660565"/>
          <a:ext cx="6276108" cy="640080"/>
        </p:xfrm>
        <a:graphic>
          <a:graphicData uri="http://schemas.openxmlformats.org/drawingml/2006/table">
            <a:tbl>
              <a:tblPr/>
              <a:tblGrid>
                <a:gridCol w="2092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Header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Trailer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576DF6AB-55E2-D14B-94E3-FB58C15B9D6B}"/>
              </a:ext>
            </a:extLst>
          </p:cNvPr>
          <p:cNvSpPr/>
          <p:nvPr/>
        </p:nvSpPr>
        <p:spPr>
          <a:xfrm rot="16200000">
            <a:off x="4432303" y="3642592"/>
            <a:ext cx="393649" cy="5621534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F56008E-97E6-F64F-9AC1-F95DF427299B}"/>
              </a:ext>
            </a:extLst>
          </p:cNvPr>
          <p:cNvSpPr/>
          <p:nvPr/>
        </p:nvSpPr>
        <p:spPr>
          <a:xfrm rot="16200000">
            <a:off x="9485270" y="5692919"/>
            <a:ext cx="191502" cy="1446509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E681C-CCC9-A64E-9E53-2A2B08E60BFC}"/>
              </a:ext>
            </a:extLst>
          </p:cNvPr>
          <p:cNvSpPr txBox="1"/>
          <p:nvPr/>
        </p:nvSpPr>
        <p:spPr>
          <a:xfrm>
            <a:off x="4383315" y="6511925"/>
            <a:ext cx="12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FF3F1-56E3-6241-9BBC-CBA08B4C8A6B}"/>
              </a:ext>
            </a:extLst>
          </p:cNvPr>
          <p:cNvSpPr txBox="1"/>
          <p:nvPr/>
        </p:nvSpPr>
        <p:spPr>
          <a:xfrm>
            <a:off x="9234054" y="6465517"/>
            <a:ext cx="12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Trailer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64641-C403-CC49-9B62-E9AF50D1DC8C}"/>
              </a:ext>
            </a:extLst>
          </p:cNvPr>
          <p:cNvSpPr txBox="1"/>
          <p:nvPr/>
        </p:nvSpPr>
        <p:spPr>
          <a:xfrm>
            <a:off x="7468923" y="4202031"/>
            <a:ext cx="1310337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D" sz="1200" dirty="0">
                <a:latin typeface="Arial" panose="020B0604020202020204" pitchFamily="34" charset="0"/>
                <a:cs typeface="Arial" panose="020B0604020202020204" pitchFamily="34" charset="0"/>
              </a:rPr>
              <a:t>46 -1500 bytes</a:t>
            </a:r>
          </a:p>
        </p:txBody>
      </p:sp>
    </p:spTree>
    <p:extLst>
      <p:ext uri="{BB962C8B-B14F-4D97-AF65-F5344CB8AC3E}">
        <p14:creationId xmlns:p14="http://schemas.microsoft.com/office/powerpoint/2010/main" val="20618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71600"/>
            <a:ext cx="8471409" cy="4855029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4400" i="1" dirty="0">
                <a:solidFill>
                  <a:srgbClr val="990033"/>
                </a:solidFill>
                <a:latin typeface="Gill Sans MT" charset="0"/>
              </a:rPr>
              <a:t>Our objectives:</a:t>
            </a:r>
            <a:r>
              <a:rPr lang="en-US" sz="4400" i="1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3600" dirty="0">
                <a:latin typeface="Gill Sans MT" charset="0"/>
                <a:cs typeface="+mn-cs"/>
              </a:rPr>
              <a:t>Link Layer Addressing</a:t>
            </a:r>
          </a:p>
          <a:p>
            <a:pPr>
              <a:defRPr/>
            </a:pPr>
            <a:r>
              <a:rPr lang="en-US" sz="3600" dirty="0">
                <a:latin typeface="Gill Sans MT" charset="0"/>
                <a:cs typeface="+mn-cs"/>
              </a:rPr>
              <a:t>ARP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LAN Protocol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Ethernet </a:t>
            </a:r>
          </a:p>
          <a:p>
            <a:pPr>
              <a:defRPr/>
            </a:pPr>
            <a:r>
              <a:rPr lang="en-US" sz="3200" dirty="0">
                <a:latin typeface="Gill Sans MT" charset="0"/>
                <a:cs typeface="+mn-cs"/>
              </a:rPr>
              <a:t>LAN Switch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167E21-8583-8747-ADC6-F3C76B51EC54}"/>
              </a:ext>
            </a:extLst>
          </p:cNvPr>
          <p:cNvSpPr txBox="1">
            <a:spLocks noChangeArrowheads="1"/>
          </p:cNvSpPr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</a:rPr>
              <a:t>Objectives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CBF75-1E87-3E41-BB0A-F898D29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</a:t>
            </a: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j-cs"/>
              </a:rPr>
              <a:t>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044" y="2953045"/>
            <a:ext cx="9352050" cy="31170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500" i="1" dirty="0">
                <a:solidFill>
                  <a:srgbClr val="CC0000"/>
                </a:solidFill>
                <a:latin typeface="Gill Sans MT" charset="0"/>
              </a:rPr>
              <a:t>P</a:t>
            </a:r>
            <a:r>
              <a:rPr lang="en-US" sz="3500" i="1" dirty="0">
                <a:solidFill>
                  <a:srgbClr val="CC0000"/>
                </a:solidFill>
                <a:latin typeface="Gill Sans MT" charset="0"/>
                <a:cs typeface="+mn-cs"/>
              </a:rPr>
              <a:t>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</a:t>
            </a:r>
          </a:p>
          <a:p>
            <a:pPr>
              <a:defRPr/>
            </a:pPr>
            <a:r>
              <a:rPr lang="en-US" dirty="0">
                <a:latin typeface="Gill Sans MT" charset="0"/>
              </a:rPr>
              <a:t>Six 10101010 patterns </a:t>
            </a:r>
          </a:p>
          <a:p>
            <a:pPr>
              <a:defRPr/>
            </a:pPr>
            <a:r>
              <a:rPr lang="en-US" dirty="0">
                <a:latin typeface="Gill Sans MT" charset="0"/>
              </a:rPr>
              <a:t>One 10101011 pattern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B7E885-7131-6F4A-BEC2-13A53CD435B2}"/>
              </a:ext>
            </a:extLst>
          </p:cNvPr>
          <p:cNvGrpSpPr/>
          <p:nvPr/>
        </p:nvGrpSpPr>
        <p:grpSpPr>
          <a:xfrm>
            <a:off x="1758044" y="1774723"/>
            <a:ext cx="8675911" cy="609601"/>
            <a:chOff x="1758044" y="1774723"/>
            <a:chExt cx="8675911" cy="6096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3B50B9-31F0-754D-B7BE-E8A1CFCAB9E6}"/>
                </a:ext>
              </a:extLst>
            </p:cNvPr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b="1" dirty="0">
                  <a:solidFill>
                    <a:srgbClr val="C00000"/>
                  </a:solidFill>
                </a:rPr>
                <a:t>Preamble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CCC0E3-B572-EA4F-93DA-A90FEF6B37DC}"/>
                </a:ext>
              </a:extLst>
            </p:cNvPr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D69E9-825B-874B-8590-C8AF559EC397}"/>
                </a:ext>
              </a:extLst>
            </p:cNvPr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Dest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77C63-8CE3-9545-8661-A392B503E4F0}"/>
                </a:ext>
              </a:extLst>
            </p:cNvPr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157BEF-CF89-E247-BEC2-98F6A4799FB0}"/>
                </a:ext>
              </a:extLst>
            </p:cNvPr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0FE41B-023C-204C-9813-C9AFA7068AC6}"/>
                </a:ext>
              </a:extLst>
            </p:cNvPr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CRC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C598650-8CA2-9844-AF26-EECF1AEA7245}"/>
              </a:ext>
            </a:extLst>
          </p:cNvPr>
          <p:cNvSpPr/>
          <p:nvPr/>
        </p:nvSpPr>
        <p:spPr>
          <a:xfrm>
            <a:off x="1524001" y="1673125"/>
            <a:ext cx="2264228" cy="93944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457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</a:t>
            </a: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j-cs"/>
              </a:rPr>
              <a:t>tructure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B7E885-7131-6F4A-BEC2-13A53CD435B2}"/>
              </a:ext>
            </a:extLst>
          </p:cNvPr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3B50B9-31F0-754D-B7BE-E8A1CFCAB9E6}"/>
                </a:ext>
              </a:extLst>
            </p:cNvPr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b="1" dirty="0">
                  <a:solidFill>
                    <a:srgbClr val="C00000"/>
                  </a:solidFill>
                </a:rPr>
                <a:t>Preamble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CCC0E3-B572-EA4F-93DA-A90FEF6B37DC}"/>
                </a:ext>
              </a:extLst>
            </p:cNvPr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D69E9-825B-874B-8590-C8AF559EC397}"/>
                </a:ext>
              </a:extLst>
            </p:cNvPr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Dest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77C63-8CE3-9545-8661-A392B503E4F0}"/>
                </a:ext>
              </a:extLst>
            </p:cNvPr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157BEF-CF89-E247-BEC2-98F6A4799FB0}"/>
                </a:ext>
              </a:extLst>
            </p:cNvPr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0FE41B-023C-204C-9813-C9AFA7068AC6}"/>
                </a:ext>
              </a:extLst>
            </p:cNvPr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CRC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9BB3E8C7-938E-5243-BD94-410E931B1A92}"/>
              </a:ext>
            </a:extLst>
          </p:cNvPr>
          <p:cNvSpPr txBox="1">
            <a:spLocks noChangeArrowheads="1"/>
          </p:cNvSpPr>
          <p:nvPr/>
        </p:nvSpPr>
        <p:spPr>
          <a:xfrm>
            <a:off x="1709737" y="2316572"/>
            <a:ext cx="9538834" cy="40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Destination and Source addresses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6 bytes source &amp; destination MAC addresses</a:t>
            </a:r>
          </a:p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Type 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Indicates higher layer protocol (E.g. mostly IP)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Allows to multiplex network layer protocols or ARP</a:t>
            </a:r>
            <a:endParaRPr lang="en-US" dirty="0">
              <a:latin typeface="Gill Sans MT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4F6EEE-2810-2448-9869-05CB7D2A4A11}"/>
              </a:ext>
            </a:extLst>
          </p:cNvPr>
          <p:cNvSpPr/>
          <p:nvPr/>
        </p:nvSpPr>
        <p:spPr>
          <a:xfrm>
            <a:off x="3487764" y="1215612"/>
            <a:ext cx="2524290" cy="100253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AA4600-F78D-9748-96A5-1DCDAB8EAC54}"/>
              </a:ext>
            </a:extLst>
          </p:cNvPr>
          <p:cNvSpPr/>
          <p:nvPr/>
        </p:nvSpPr>
        <p:spPr>
          <a:xfrm>
            <a:off x="5984708" y="1338672"/>
            <a:ext cx="897318" cy="60960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676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</a:t>
            </a: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j-cs"/>
              </a:rPr>
              <a:t>tructure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B7E885-7131-6F4A-BEC2-13A53CD435B2}"/>
              </a:ext>
            </a:extLst>
          </p:cNvPr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3B50B9-31F0-754D-B7BE-E8A1CFCAB9E6}"/>
                </a:ext>
              </a:extLst>
            </p:cNvPr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b="1" dirty="0">
                  <a:solidFill>
                    <a:srgbClr val="C00000"/>
                  </a:solidFill>
                </a:rPr>
                <a:t>Preamble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CCC0E3-B572-EA4F-93DA-A90FEF6B37DC}"/>
                </a:ext>
              </a:extLst>
            </p:cNvPr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D69E9-825B-874B-8590-C8AF559EC397}"/>
                </a:ext>
              </a:extLst>
            </p:cNvPr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Dest</a:t>
              </a:r>
            </a:p>
            <a:p>
              <a:pPr algn="ctr"/>
              <a:r>
                <a:rPr lang="en-BD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77C63-8CE3-9545-8661-A392B503E4F0}"/>
                </a:ext>
              </a:extLst>
            </p:cNvPr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157BEF-CF89-E247-BEC2-98F6A4799FB0}"/>
                </a:ext>
              </a:extLst>
            </p:cNvPr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0FE41B-023C-204C-9813-C9AFA7068AC6}"/>
                </a:ext>
              </a:extLst>
            </p:cNvPr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>
                  <a:solidFill>
                    <a:schemeClr val="tx1"/>
                  </a:solidFill>
                </a:rPr>
                <a:t>CRC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9BB3E8C7-938E-5243-BD94-410E931B1A92}"/>
              </a:ext>
            </a:extLst>
          </p:cNvPr>
          <p:cNvSpPr txBox="1">
            <a:spLocks noChangeArrowheads="1"/>
          </p:cNvSpPr>
          <p:nvPr/>
        </p:nvSpPr>
        <p:spPr>
          <a:xfrm>
            <a:off x="1709737" y="2316572"/>
            <a:ext cx="8272463" cy="378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Data field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Contains IP datagram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Min 46 bytes and max 1500 bytes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CRC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81C8E-4BBD-0A42-AB13-5A5DC87C1E5C}"/>
              </a:ext>
            </a:extLst>
          </p:cNvPr>
          <p:cNvSpPr/>
          <p:nvPr/>
        </p:nvSpPr>
        <p:spPr>
          <a:xfrm>
            <a:off x="6882026" y="1159658"/>
            <a:ext cx="2524290" cy="100253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5CFC9-EEB4-2245-95CB-7745A2A37DBC}"/>
              </a:ext>
            </a:extLst>
          </p:cNvPr>
          <p:cNvSpPr/>
          <p:nvPr/>
        </p:nvSpPr>
        <p:spPr>
          <a:xfrm>
            <a:off x="9445560" y="1387086"/>
            <a:ext cx="1135185" cy="63234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109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993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2" y="1292226"/>
            <a:ext cx="9187289" cy="2957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M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5768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5922963" y="4794251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5934076" y="5154614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8605838" y="4789489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7265988" y="4787901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7248526" y="5148264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8612188" y="5143501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904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A8DC-020B-D34F-9F0E-D0AEF67F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5E68-9737-D245-B87A-2DCFE0C5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91F8C-72C4-9540-9AF0-707ED74C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8" y="1324428"/>
            <a:ext cx="9314720" cy="51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71600"/>
            <a:ext cx="7922754" cy="378229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4400" i="1" dirty="0">
                <a:solidFill>
                  <a:srgbClr val="990033"/>
                </a:solidFill>
                <a:latin typeface="Gill Sans MT" charset="0"/>
              </a:rPr>
              <a:t>Our objectives:</a:t>
            </a:r>
            <a:r>
              <a:rPr lang="en-US" sz="4400" i="1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Switch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Characteristics of a switch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Role of switch in a LAN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167E21-8583-8747-ADC6-F3C76B51EC54}"/>
              </a:ext>
            </a:extLst>
          </p:cNvPr>
          <p:cNvSpPr txBox="1">
            <a:spLocks noChangeArrowheads="1"/>
          </p:cNvSpPr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</a:rPr>
              <a:t>Objectives of Part 5 </a:t>
            </a:r>
          </a:p>
        </p:txBody>
      </p:sp>
    </p:spTree>
    <p:extLst>
      <p:ext uri="{BB962C8B-B14F-4D97-AF65-F5344CB8AC3E}">
        <p14:creationId xmlns:p14="http://schemas.microsoft.com/office/powerpoint/2010/main" val="1336705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9338764" cy="56915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0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Switch: </a:t>
            </a:r>
            <a:r>
              <a:rPr lang="en-US" sz="3600" i="1" dirty="0">
                <a:latin typeface="Gill Sans MT" charset="0"/>
              </a:rPr>
              <a:t>multiple</a:t>
            </a:r>
            <a:r>
              <a:rPr lang="en-US" sz="3600" dirty="0">
                <a:latin typeface="Gill Sans MT" charset="0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262" y="1213934"/>
            <a:ext cx="5001172" cy="495400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Ethernet protocol used on </a:t>
            </a:r>
            <a:r>
              <a:rPr lang="en-US" sz="2400" i="1" dirty="0">
                <a:latin typeface="Gill Sans MT" charset="0"/>
              </a:rPr>
              <a:t>each</a:t>
            </a:r>
            <a:r>
              <a:rPr lang="en-US" sz="2400" dirty="0">
                <a:latin typeface="Gill Sans MT" charset="0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A-to-A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sz="2400" dirty="0">
                <a:latin typeface="Gill Sans MT" charset="0"/>
              </a:rPr>
              <a:t> and B-to-B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sz="2400" dirty="0">
                <a:latin typeface="Gill Sans MT" charset="0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61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4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440248" y="1025985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060576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13085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71600"/>
            <a:ext cx="8471409" cy="4855029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4400" i="1" dirty="0">
                <a:solidFill>
                  <a:srgbClr val="990033"/>
                </a:solidFill>
                <a:latin typeface="Gill Sans MT" charset="0"/>
              </a:rPr>
              <a:t>Our objectives:</a:t>
            </a:r>
            <a:r>
              <a:rPr lang="en-US" sz="4400" i="1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3600" dirty="0">
                <a:latin typeface="Gill Sans MT" charset="0"/>
                <a:cs typeface="+mn-cs"/>
              </a:rPr>
              <a:t>Link Layer Addressing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</a:rPr>
              <a:t>MAC Address</a:t>
            </a:r>
          </a:p>
          <a:p>
            <a:pPr lvl="1">
              <a:defRPr/>
            </a:pPr>
            <a:r>
              <a:rPr lang="en-US" sz="3400" dirty="0">
                <a:latin typeface="Gill Sans MT" charset="0"/>
                <a:cs typeface="+mn-cs"/>
              </a:rPr>
              <a:t>Types of MAC Addresses</a:t>
            </a:r>
          </a:p>
          <a:p>
            <a:pPr>
              <a:defRPr/>
            </a:pPr>
            <a:r>
              <a:rPr lang="en-US" sz="3600" dirty="0">
                <a:latin typeface="Gill Sans MT" charset="0"/>
                <a:cs typeface="+mn-cs"/>
              </a:rPr>
              <a:t>ARP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ARP within LAN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2167E21-8583-8747-ADC6-F3C76B51EC54}"/>
              </a:ext>
            </a:extLst>
          </p:cNvPr>
          <p:cNvSpPr txBox="1">
            <a:spLocks noChangeArrowheads="1"/>
          </p:cNvSpPr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>
                <a:latin typeface="Gill Sans MT" charset="0"/>
              </a:rPr>
              <a:t>Objectives of Part 1&amp;2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377A4-8AA5-A049-A2D9-DD8320F5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239" y="1370014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01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26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809750" y="15081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self learning! (works exactly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show switch tables and packet forwarding in S</a:t>
            </a:r>
            <a:r>
              <a:rPr lang="en-US" sz="2400" baseline="-25000" dirty="0">
                <a:solidFill>
                  <a:srgbClr val="000000"/>
                </a:solidFill>
                <a:latin typeface="Gill Sans MT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  <a:latin typeface="Gill Sans MT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  <a:latin typeface="Gill Sans MT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00"/>
                </a:solidFill>
                <a:latin typeface="Gill Sans MT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60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3703638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3675064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5915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6108700" y="3309939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6211888" y="2692401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6005514" y="2370139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4911726" y="2524126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3519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2989264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3376613" y="4802189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3795714" y="4830764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4014789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4246563" y="5256214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4651376" y="52673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4549776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7208839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7596188" y="5070476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8015289" y="5099051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6183314" y="5068889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5719763" y="502285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6138864" y="50514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8043864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86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routers: </a:t>
            </a:r>
            <a:r>
              <a:rPr lang="en-US" sz="2400" dirty="0">
                <a:latin typeface="Gill Sans MT" charset="0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switches</a:t>
            </a:r>
            <a:r>
              <a:rPr lang="en-US" sz="2400" i="1" dirty="0"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routers: </a:t>
            </a:r>
            <a:r>
              <a:rPr lang="en-US" sz="2400" dirty="0">
                <a:latin typeface="Gill Sans MT" charset="0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switches: </a:t>
            </a:r>
            <a:r>
              <a:rPr lang="en-US" sz="2400" dirty="0">
                <a:latin typeface="Gill Sans MT" charset="0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722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A49-6BAF-2E4B-B862-31DDFF7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 END!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D802-C4E7-A344-B932-CE8AF9209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1359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A21-C02D-2F44-9C18-9832AE9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D" sz="4400" dirty="0"/>
              <a:t>Link Layer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1BA6-D267-5C4F-97F7-27A59531A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2ACA-D3B5-6E42-8824-82A3CF37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6192-513D-BA43-9AA7-3D4419AB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1543592"/>
            <a:ext cx="4895055" cy="4857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00000"/>
                </a:solidFill>
                <a:latin typeface="Gill Sans MT" charset="0"/>
              </a:rPr>
              <a:t>IP address</a:t>
            </a:r>
          </a:p>
          <a:p>
            <a:pPr>
              <a:defRPr/>
            </a:pPr>
            <a:r>
              <a:rPr lang="en-US" sz="3200" dirty="0">
                <a:latin typeface="Gill Sans MT" charset="0"/>
              </a:rPr>
              <a:t>32 bits</a:t>
            </a:r>
          </a:p>
          <a:p>
            <a:pPr>
              <a:defRPr/>
            </a:pPr>
            <a:r>
              <a:rPr lang="en-US" sz="3200" dirty="0">
                <a:latin typeface="Gill Sans MT" charset="0"/>
              </a:rPr>
              <a:t>Dotted decimal notation</a:t>
            </a:r>
          </a:p>
          <a:p>
            <a:pPr lvl="1">
              <a:defRPr/>
            </a:pPr>
            <a:r>
              <a:rPr lang="en-US" sz="3000" dirty="0">
                <a:latin typeface="Gill Sans MT" charset="0"/>
              </a:rPr>
              <a:t>Example : </a:t>
            </a:r>
            <a:r>
              <a:rPr lang="en-US" sz="3000" dirty="0">
                <a:solidFill>
                  <a:srgbClr val="0070C0"/>
                </a:solidFill>
                <a:latin typeface="Gill Sans MT" charset="0"/>
              </a:rPr>
              <a:t>192.168.10.1</a:t>
            </a:r>
            <a:endParaRPr lang="en-US" sz="3200" dirty="0">
              <a:solidFill>
                <a:srgbClr val="0070C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000" i="1" dirty="0">
                <a:latin typeface="Gill Sans MT" charset="0"/>
              </a:rPr>
              <a:t>Network-layer</a:t>
            </a:r>
            <a:r>
              <a:rPr lang="en-US" sz="3000" dirty="0">
                <a:latin typeface="Gill Sans MT" charset="0"/>
              </a:rPr>
              <a:t> address for interface</a:t>
            </a:r>
          </a:p>
          <a:p>
            <a:pPr>
              <a:defRPr/>
            </a:pPr>
            <a:r>
              <a:rPr lang="en-US" sz="3000" dirty="0">
                <a:latin typeface="Gill Sans MT" charset="0"/>
              </a:rPr>
              <a:t>Hierarchal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Not portable</a:t>
            </a:r>
          </a:p>
          <a:p>
            <a:pPr>
              <a:defRPr/>
            </a:pPr>
            <a:r>
              <a:rPr lang="en-US" sz="3000" dirty="0">
                <a:latin typeface="Gill Sans MT" charset="0"/>
              </a:rPr>
              <a:t>Function</a:t>
            </a:r>
          </a:p>
          <a:p>
            <a:pPr marL="0" indent="0">
              <a:buNone/>
              <a:defRPr/>
            </a:pPr>
            <a:endParaRPr lang="en-US" sz="3000" dirty="0">
              <a:latin typeface="Gill Sans MT" charset="0"/>
            </a:endParaRPr>
          </a:p>
          <a:p>
            <a:endParaRPr lang="en-B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2D34E-BF9F-9C42-949A-48846FF500F9}"/>
              </a:ext>
            </a:extLst>
          </p:cNvPr>
          <p:cNvSpPr txBox="1">
            <a:spLocks/>
          </p:cNvSpPr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500" dirty="0">
                <a:solidFill>
                  <a:srgbClr val="C00000"/>
                </a:solidFill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48 bits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12 Hexadecimal digits</a:t>
            </a:r>
          </a:p>
          <a:p>
            <a:pPr lvl="1">
              <a:defRPr/>
            </a:pPr>
            <a:r>
              <a:rPr lang="en-US" sz="3600" dirty="0">
                <a:latin typeface="Gill Sans MT" charset="0"/>
              </a:rPr>
              <a:t>Example : </a:t>
            </a:r>
            <a:r>
              <a:rPr lang="en-US" sz="3600" dirty="0">
                <a:solidFill>
                  <a:srgbClr val="0070C0"/>
                </a:solidFill>
                <a:latin typeface="Gill Sans MT" charset="0"/>
              </a:rPr>
              <a:t>1A-2F-BB-76-09-AD</a:t>
            </a:r>
          </a:p>
          <a:p>
            <a:pPr>
              <a:defRPr/>
            </a:pPr>
            <a:r>
              <a:rPr lang="en-US" sz="3600" i="1" dirty="0">
                <a:latin typeface="Gill Sans MT" charset="0"/>
              </a:rPr>
              <a:t>Data Link-layer</a:t>
            </a:r>
            <a:r>
              <a:rPr lang="en-US" sz="3600" dirty="0">
                <a:latin typeface="Gill Sans MT" charset="0"/>
              </a:rPr>
              <a:t> address for interface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Flat</a:t>
            </a:r>
          </a:p>
          <a:p>
            <a:pPr lvl="1">
              <a:defRPr/>
            </a:pPr>
            <a:r>
              <a:rPr lang="en-US" sz="3600" dirty="0">
                <a:latin typeface="Gill Sans MT" charset="0"/>
              </a:rPr>
              <a:t>portable</a:t>
            </a:r>
          </a:p>
          <a:p>
            <a:pPr>
              <a:defRPr/>
            </a:pPr>
            <a:r>
              <a:rPr lang="en-US" sz="3600" dirty="0">
                <a:latin typeface="Gill Sans MT" charset="0"/>
              </a:rPr>
              <a:t>Function</a:t>
            </a:r>
          </a:p>
          <a:p>
            <a:endParaRPr lang="en-BD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5D134B-569C-0C49-917D-203527696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289046"/>
            <a:ext cx="10018713" cy="7827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ill Sans MT" charset="0"/>
              </a:rPr>
              <a:t>IP Address vs MAC Address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7" name="Picture 5" descr="underline_base">
            <a:extLst>
              <a:ext uri="{FF2B5EF4-FFF2-40B4-BE49-F238E27FC236}">
                <a16:creationId xmlns:a16="http://schemas.microsoft.com/office/drawing/2014/main" id="{E3DBBBC4-8B27-264B-B49B-09C40A370C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B8E72-62FE-9D49-B0BE-C5433333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082" y="94907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or LAN  or Physical or Ethernet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999" y="1568010"/>
            <a:ext cx="10018713" cy="5195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bits MAC address (for most LANs) burned in NIC ROM, also sometimes software settable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  <a:cs typeface="+mn-cs"/>
              </a:rPr>
              <a:t>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</a:rPr>
              <a:t>A</a:t>
            </a:r>
            <a:r>
              <a:rPr lang="en-US" dirty="0">
                <a:latin typeface="Gill Sans MT" charset="0"/>
                <a:cs typeface="+mn-cs"/>
              </a:rPr>
              <a:t>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MT" charset="0"/>
              </a:rPr>
              <a:t>National ID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MT" charset="0"/>
              </a:rPr>
              <a:t>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</a:t>
            </a:r>
            <a:endParaRPr lang="en-US" sz="3200" dirty="0">
              <a:latin typeface="Gill Sans MT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CFD36-8128-F641-BD93-C9DA0ED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C647B-BBE2-4A4B-9893-57F1B0311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8079" y="2121071"/>
            <a:ext cx="4514944" cy="107933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BFC755-4F7E-BC46-BD2A-14E47A6FC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2" y="1743809"/>
            <a:ext cx="5496201" cy="462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3A262-14F7-C44B-8C40-FA213E4A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77" y="4271162"/>
            <a:ext cx="4493046" cy="1568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D7649D-6206-BD46-80EE-85BAC2C03F54}"/>
              </a:ext>
            </a:extLst>
          </p:cNvPr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Clr>
                <a:srgbClr val="0070C0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</a:rPr>
              <a:t>48 bits MAC address (for most LANs) burned in NIC ROM, also sometimes software settable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3DBA413-3AE8-9C44-B842-0BCCC862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</a:rPr>
              <a:t> represents 4 bits)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BD0B9F9-EEEC-EF4A-98B2-C06AC058F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289046"/>
            <a:ext cx="10018713" cy="7827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ill Sans MT" charset="0"/>
              </a:rPr>
              <a:t>MAC Address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16" name="Picture 5" descr="underline_base">
            <a:extLst>
              <a:ext uri="{FF2B5EF4-FFF2-40B4-BE49-F238E27FC236}">
                <a16:creationId xmlns:a16="http://schemas.microsoft.com/office/drawing/2014/main" id="{EA3D13B7-F3BC-5C4D-9BDC-3BF4681762E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F6881-7044-0341-B734-84055B6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8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EEE5D6-41FC-9640-B398-4BAC44FA8CB0}"/>
              </a:ext>
            </a:extLst>
          </p:cNvPr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506F01-4130-5D4B-BE96-4A502C399C58}"/>
              </a:ext>
            </a:extLst>
          </p:cNvPr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F389AA-8E52-F34D-BF18-380A1964E2F3}"/>
                </a:ext>
              </a:extLst>
            </p:cNvPr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D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82819-9861-BB46-8DCF-EB6D92311BDC}"/>
                </a:ext>
              </a:extLst>
            </p:cNvPr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1375BFE-8DD6-B441-9090-593122BA9494}"/>
              </a:ext>
            </a:extLst>
          </p:cNvPr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AABBC-A274-4947-87AF-6C317033031A}"/>
              </a:ext>
            </a:extLst>
          </p:cNvPr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AA9C8F-63F2-DD4D-B504-8CC7F5F81EE8}"/>
                </a:ext>
              </a:extLst>
            </p:cNvPr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D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9EF884-9C13-524A-A8D6-A06E17187F0C}"/>
                </a:ext>
              </a:extLst>
            </p:cNvPr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0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C5393F1-34E8-0641-BA06-3021A0D9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289046"/>
            <a:ext cx="10018713" cy="7827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ill Sans MT" charset="0"/>
              </a:rPr>
              <a:t>Types of MAC Address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D14B8793-3477-2D42-B67C-F215DE8347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FA3DFC-178D-244A-8BDE-6AB02B82D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81563"/>
              </p:ext>
            </p:extLst>
          </p:nvPr>
        </p:nvGraphicFramePr>
        <p:xfrm>
          <a:off x="2032000" y="11502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1B7280-9DAC-0843-927A-2DA7EF62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7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14612</TotalTime>
  <Words>2352</Words>
  <Application>Microsoft Macintosh PowerPoint</Application>
  <PresentationFormat>Widescreen</PresentationFormat>
  <Paragraphs>737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Corbel</vt:lpstr>
      <vt:lpstr>Gill Sans MT</vt:lpstr>
      <vt:lpstr>Tahoma</vt:lpstr>
      <vt:lpstr>Times New Roman</vt:lpstr>
      <vt:lpstr>Wingdings</vt:lpstr>
      <vt:lpstr>Parallax</vt:lpstr>
      <vt:lpstr>Data Link Layer</vt:lpstr>
      <vt:lpstr>PowerPoint Presentation</vt:lpstr>
      <vt:lpstr>PowerPoint Presentation</vt:lpstr>
      <vt:lpstr>PowerPoint Presentation</vt:lpstr>
      <vt:lpstr>Link Layer Addressing</vt:lpstr>
      <vt:lpstr>IP Address vs MAC Address</vt:lpstr>
      <vt:lpstr>MAC or LAN  or Physical or Ethernet addresses (more)</vt:lpstr>
      <vt:lpstr>MAC Address</vt:lpstr>
      <vt:lpstr>Types of MAC Address</vt:lpstr>
      <vt:lpstr>Unicast MAC Addresses</vt:lpstr>
      <vt:lpstr>Multicast MAC Addresses</vt:lpstr>
      <vt:lpstr>Broadcast MAC Address</vt:lpstr>
      <vt:lpstr>LAN addresses and ARP</vt:lpstr>
      <vt:lpstr>ARP: address resolution protocol</vt:lpstr>
      <vt:lpstr>ARP Tables</vt:lpstr>
      <vt:lpstr>ARP: address resolution protocol</vt:lpstr>
      <vt:lpstr>ARP protocol: same LAN</vt:lpstr>
      <vt:lpstr>PowerPoint Presentation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PowerPoint Presentation</vt:lpstr>
      <vt:lpstr>Ethernet</vt:lpstr>
      <vt:lpstr>Ethernet: physical topology</vt:lpstr>
      <vt:lpstr>Ethernet Frame Structure</vt:lpstr>
      <vt:lpstr>Ethernet Frame Structure</vt:lpstr>
      <vt:lpstr>Ethernet Frame Structure</vt:lpstr>
      <vt:lpstr>Ethernet Frame Structure</vt:lpstr>
      <vt:lpstr>Ethernet: unreliable, connectionless</vt:lpstr>
      <vt:lpstr>802.3 Ethernet standards: link &amp; physical layers</vt:lpstr>
      <vt:lpstr>PowerPoint Presentation</vt:lpstr>
      <vt:lpstr>PowerPoint Presentation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Sadia Kazi</cp:lastModifiedBy>
  <cp:revision>340</cp:revision>
  <dcterms:created xsi:type="dcterms:W3CDTF">2020-06-17T13:03:26Z</dcterms:created>
  <dcterms:modified xsi:type="dcterms:W3CDTF">2020-09-22T02:18:59Z</dcterms:modified>
</cp:coreProperties>
</file>