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07" r:id="rId4"/>
    <p:sldId id="337" r:id="rId5"/>
    <p:sldId id="340" r:id="rId6"/>
    <p:sldId id="318" r:id="rId7"/>
    <p:sldId id="312" r:id="rId8"/>
    <p:sldId id="313" r:id="rId9"/>
    <p:sldId id="319" r:id="rId10"/>
    <p:sldId id="338" r:id="rId11"/>
    <p:sldId id="339" r:id="rId12"/>
    <p:sldId id="341" r:id="rId13"/>
    <p:sldId id="343" r:id="rId14"/>
    <p:sldId id="344" r:id="rId15"/>
    <p:sldId id="345" r:id="rId16"/>
    <p:sldId id="342" r:id="rId17"/>
    <p:sldId id="320" r:id="rId18"/>
    <p:sldId id="321" r:id="rId19"/>
    <p:sldId id="323" r:id="rId20"/>
    <p:sldId id="324" r:id="rId21"/>
    <p:sldId id="326" r:id="rId22"/>
    <p:sldId id="327" r:id="rId23"/>
    <p:sldId id="325" r:id="rId24"/>
    <p:sldId id="328" r:id="rId25"/>
    <p:sldId id="331" r:id="rId26"/>
    <p:sldId id="330" r:id="rId27"/>
    <p:sldId id="329" r:id="rId28"/>
    <p:sldId id="333" r:id="rId29"/>
    <p:sldId id="335" r:id="rId30"/>
    <p:sldId id="33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F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6" autoAdjust="0"/>
    <p:restoredTop sz="86041" autoAdjust="0"/>
  </p:normalViewPr>
  <p:slideViewPr>
    <p:cSldViewPr snapToGrid="0">
      <p:cViewPr varScale="1">
        <p:scale>
          <a:sx n="59" d="100"/>
          <a:sy n="59" d="100"/>
        </p:scale>
        <p:origin x="121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0AA1C-0E52-4363-8693-38E718BACD88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9228B-866F-4A7C-96F1-B92B4EE7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01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23.#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39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23.#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1705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23.#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463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23.#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2634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23.#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8473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23.#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3099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23.#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4566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23.#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6613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23.#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26861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22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30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1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23.#</a:t>
            </a: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4406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23.#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896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23.#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4906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23.#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0363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23.#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75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23.#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527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34C5-78CC-47AC-A85E-C1A47CC65061}" type="datetime1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7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8523-0046-46C5-B9F7-5C4BE9215537}" type="datetime1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91CA-63B2-4A70-ACC5-3C521664EED7}" type="datetime1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DDF1-657C-47E0-8CB0-558CC6FB4DCE}" type="datetime1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75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F839-7F70-4D2F-828F-B860B0F3A751}" type="datetime1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06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6C51-E411-4402-AF7C-9AEFC63AFB14}" type="datetime1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C738-18BE-4151-B1A5-44C57802D1EB}" type="datetime1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7C01-0D45-4C69-B2BE-17916DF2F661}" type="datetime1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43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F111-E733-4EDA-9478-CF5B641D7BA9}" type="datetime1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3B26-E864-496D-A2AF-310EB418D048}" type="datetime1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394B-1BCC-4E32-BCC3-3D1BBA7ED5A2}" type="datetime1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3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A673-15D9-49E6-AFE8-D28F11BD8732}" type="datetime1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0940-8AF3-42E4-982C-15406E45C6F6}" type="datetime1">
              <a:rPr lang="en-US" smtClean="0"/>
              <a:t>17-Jul-20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A4F-39DE-42C5-8947-FB6BBEEAAD5D}" type="datetime1">
              <a:rPr lang="en-US" smtClean="0"/>
              <a:t>17-Jul-20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2244-F9D3-4C50-BB7D-1354510507A2}" type="datetime1">
              <a:rPr lang="en-US" smtClean="0"/>
              <a:t>17-Jul-20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08CE-CD25-4A31-B2BF-BA334CDAD126}" type="datetime1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0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F31B-B556-473D-B556-4DFA51068503}" type="datetime1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32B9F3-62A1-4343-9317-FD089D44F490}" type="datetime1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ana.org/assignments/service-names-port-numbers/service-names-port-numbers.x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A43A-3F5F-43E8-BEE5-3410751FE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3357" y="3267856"/>
            <a:ext cx="9104597" cy="7284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Introduction to Transport </a:t>
            </a:r>
            <a:r>
              <a:rPr lang="en-US" dirty="0"/>
              <a:t>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AB873-690E-4A75-BC33-FCED2A0B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6 | </a:t>
            </a:r>
            <a:r>
              <a:rPr lang="en-US" dirty="0" smtClean="0"/>
              <a:t>Part 1| CSE421 </a:t>
            </a:r>
            <a:r>
              <a:rPr lang="en-US" dirty="0"/>
              <a:t>– Computer Networks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4885E-7D8C-4D12-A892-1DF776D71F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33" y="217086"/>
            <a:ext cx="1639334" cy="15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00"/>
    </mc:Choice>
    <mc:Fallback xmlns="">
      <p:transition spd="slow" advTm="158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C4BC22B-19D4-4B74-A9F2-AD3E60A25CD7}"/>
              </a:ext>
            </a:extLst>
          </p:cNvPr>
          <p:cNvSpPr/>
          <p:nvPr/>
        </p:nvSpPr>
        <p:spPr>
          <a:xfrm>
            <a:off x="7222102" y="3984016"/>
            <a:ext cx="4696748" cy="53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4133C5-A7D2-44B4-B6BC-BF95EF65C0FB}"/>
              </a:ext>
            </a:extLst>
          </p:cNvPr>
          <p:cNvSpPr/>
          <p:nvPr/>
        </p:nvSpPr>
        <p:spPr>
          <a:xfrm>
            <a:off x="7217953" y="3107536"/>
            <a:ext cx="4696747" cy="6265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Segments: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Functions – Segmentation/Reassembly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0AB07-2CAB-48EB-AE44-2950290B8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92194"/>
            <a:ext cx="10018713" cy="1048447"/>
          </a:xfrm>
        </p:spPr>
        <p:txBody>
          <a:bodyPr anchor="t">
            <a:normAutofit/>
          </a:bodyPr>
          <a:lstStyle/>
          <a:p>
            <a:r>
              <a:rPr lang="en-US" dirty="0"/>
              <a:t>Segments data received from application layer into small parts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08AC72-0055-4940-9934-86AF66EBDFC0}"/>
              </a:ext>
            </a:extLst>
          </p:cNvPr>
          <p:cNvSpPr txBox="1">
            <a:spLocks/>
          </p:cNvSpPr>
          <p:nvPr/>
        </p:nvSpPr>
        <p:spPr>
          <a:xfrm>
            <a:off x="1484310" y="1807479"/>
            <a:ext cx="6153620" cy="42223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Steps (Sender):</a:t>
            </a:r>
          </a:p>
          <a:p>
            <a:pPr lvl="1"/>
            <a:r>
              <a:rPr lang="en-US" dirty="0"/>
              <a:t>Segments into small parts</a:t>
            </a:r>
          </a:p>
          <a:p>
            <a:pPr lvl="1"/>
            <a:r>
              <a:rPr lang="en-US" dirty="0"/>
              <a:t>Add a number to identify the application</a:t>
            </a:r>
          </a:p>
          <a:p>
            <a:pPr lvl="1"/>
            <a:r>
              <a:rPr lang="en-US" dirty="0"/>
              <a:t>Add a number sequence the segmented parts</a:t>
            </a:r>
          </a:p>
          <a:p>
            <a:r>
              <a:rPr lang="en-US" dirty="0"/>
              <a:t>What do you think will happen at the Receiver end?</a:t>
            </a:r>
          </a:p>
          <a:p>
            <a:pPr lvl="1"/>
            <a:r>
              <a:rPr lang="en-US" dirty="0"/>
              <a:t>Uses the </a:t>
            </a:r>
            <a:r>
              <a:rPr lang="en-US" b="1" dirty="0"/>
              <a:t>sequence number </a:t>
            </a:r>
            <a:r>
              <a:rPr lang="en-US" dirty="0"/>
              <a:t>to order them sequentially, merges them and sends to the upper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39D680-2750-4451-BAB9-AB7F6B19624F}"/>
              </a:ext>
            </a:extLst>
          </p:cNvPr>
          <p:cNvSpPr/>
          <p:nvPr/>
        </p:nvSpPr>
        <p:spPr>
          <a:xfrm>
            <a:off x="8116413" y="3379194"/>
            <a:ext cx="58102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D_1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AFA65-FF85-454A-9DAB-53BC70987AEC}"/>
              </a:ext>
            </a:extLst>
          </p:cNvPr>
          <p:cNvSpPr/>
          <p:nvPr/>
        </p:nvSpPr>
        <p:spPr>
          <a:xfrm>
            <a:off x="7716878" y="3379194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4FACB-3DC5-4ACA-AB0A-3C28B8C9C085}"/>
              </a:ext>
            </a:extLst>
          </p:cNvPr>
          <p:cNvSpPr/>
          <p:nvPr/>
        </p:nvSpPr>
        <p:spPr>
          <a:xfrm>
            <a:off x="9614343" y="3379194"/>
            <a:ext cx="58102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D_2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2C74EA-C7F6-4937-A77C-9B1ACCEAD0CB}"/>
              </a:ext>
            </a:extLst>
          </p:cNvPr>
          <p:cNvSpPr/>
          <p:nvPr/>
        </p:nvSpPr>
        <p:spPr>
          <a:xfrm>
            <a:off x="9214808" y="3379194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A99A6D-0D89-41B9-909C-5E52FAADCAC4}"/>
              </a:ext>
            </a:extLst>
          </p:cNvPr>
          <p:cNvSpPr/>
          <p:nvPr/>
        </p:nvSpPr>
        <p:spPr>
          <a:xfrm>
            <a:off x="11107226" y="3373893"/>
            <a:ext cx="58102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D_3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77103B-FA27-486A-81F7-71685F7A0107}"/>
              </a:ext>
            </a:extLst>
          </p:cNvPr>
          <p:cNvSpPr/>
          <p:nvPr/>
        </p:nvSpPr>
        <p:spPr>
          <a:xfrm>
            <a:off x="10707691" y="3373893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F76F79-BBEF-4AE1-80CC-103E78E22BF5}"/>
              </a:ext>
            </a:extLst>
          </p:cNvPr>
          <p:cNvSpPr/>
          <p:nvPr/>
        </p:nvSpPr>
        <p:spPr>
          <a:xfrm>
            <a:off x="7734778" y="4135107"/>
            <a:ext cx="980559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D_41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385DD8-1F36-4EE3-BE73-2D39181BD5DE}"/>
              </a:ext>
            </a:extLst>
          </p:cNvPr>
          <p:cNvSpPr/>
          <p:nvPr/>
        </p:nvSpPr>
        <p:spPr>
          <a:xfrm>
            <a:off x="7335243" y="4135107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61401C-07C0-4A8E-843B-8B56E62339A7}"/>
              </a:ext>
            </a:extLst>
          </p:cNvPr>
          <p:cNvSpPr/>
          <p:nvPr/>
        </p:nvSpPr>
        <p:spPr>
          <a:xfrm>
            <a:off x="10725591" y="4135107"/>
            <a:ext cx="980559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D_43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A0A1DC-57FD-4AE3-B3AC-5F8CC2F14C8E}"/>
              </a:ext>
            </a:extLst>
          </p:cNvPr>
          <p:cNvSpPr/>
          <p:nvPr/>
        </p:nvSpPr>
        <p:spPr>
          <a:xfrm>
            <a:off x="10326056" y="4135107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4D0B5F-9577-4260-807E-39E72B9DBCBA}"/>
              </a:ext>
            </a:extLst>
          </p:cNvPr>
          <p:cNvSpPr/>
          <p:nvPr/>
        </p:nvSpPr>
        <p:spPr>
          <a:xfrm>
            <a:off x="9232709" y="4137847"/>
            <a:ext cx="980559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D_42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F45426-BE48-45AC-B537-6C922B25F476}"/>
              </a:ext>
            </a:extLst>
          </p:cNvPr>
          <p:cNvSpPr/>
          <p:nvPr/>
        </p:nvSpPr>
        <p:spPr>
          <a:xfrm>
            <a:off x="8833174" y="4137847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F3B104-9316-4D87-8CFA-575D8172BC9B}"/>
              </a:ext>
            </a:extLst>
          </p:cNvPr>
          <p:cNvSpPr/>
          <p:nvPr/>
        </p:nvSpPr>
        <p:spPr>
          <a:xfrm>
            <a:off x="7217953" y="2223956"/>
            <a:ext cx="4696747" cy="535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76289E-DE19-479C-8F41-1B25F2ABDE5B}"/>
              </a:ext>
            </a:extLst>
          </p:cNvPr>
          <p:cNvSpPr/>
          <p:nvPr/>
        </p:nvSpPr>
        <p:spPr>
          <a:xfrm>
            <a:off x="8846146" y="2387753"/>
            <a:ext cx="207021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CACAB3-7837-40D8-9243-AC21A755CDC7}"/>
              </a:ext>
            </a:extLst>
          </p:cNvPr>
          <p:cNvSpPr/>
          <p:nvPr/>
        </p:nvSpPr>
        <p:spPr>
          <a:xfrm>
            <a:off x="8446611" y="2387753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H5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1FA23C9-3511-44FA-B350-5755FE1D5052}"/>
              </a:ext>
            </a:extLst>
          </p:cNvPr>
          <p:cNvCxnSpPr>
            <a:stCxn id="33" idx="2"/>
            <a:endCxn id="11" idx="0"/>
          </p:cNvCxnSpPr>
          <p:nvPr/>
        </p:nvCxnSpPr>
        <p:spPr>
          <a:xfrm rot="5400000">
            <a:off x="8676763" y="2489630"/>
            <a:ext cx="619728" cy="115940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590B69A-9B14-407F-B74D-A1CEB906B0E0}"/>
              </a:ext>
            </a:extLst>
          </p:cNvPr>
          <p:cNvCxnSpPr>
            <a:stCxn id="33" idx="2"/>
            <a:endCxn id="13" idx="0"/>
          </p:cNvCxnSpPr>
          <p:nvPr/>
        </p:nvCxnSpPr>
        <p:spPr>
          <a:xfrm rot="16200000" flipH="1">
            <a:off x="9425727" y="2900065"/>
            <a:ext cx="619728" cy="33852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CB519FD-9E7C-4813-B5EE-01C7A4140E8A}"/>
              </a:ext>
            </a:extLst>
          </p:cNvPr>
          <p:cNvCxnSpPr>
            <a:stCxn id="33" idx="2"/>
            <a:endCxn id="15" idx="0"/>
          </p:cNvCxnSpPr>
          <p:nvPr/>
        </p:nvCxnSpPr>
        <p:spPr>
          <a:xfrm rot="16200000" flipH="1">
            <a:off x="10174820" y="2150973"/>
            <a:ext cx="614427" cy="183141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C4D7977-7D2D-4DC2-B727-DF5D92644DF3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rot="16200000" flipH="1">
            <a:off x="7804107" y="3714155"/>
            <a:ext cx="533491" cy="30841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383D131-BE74-4A1E-ADAD-37DCF82E983E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rot="5400000">
            <a:off x="8049247" y="3777427"/>
            <a:ext cx="533491" cy="1818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BAC96AA-AA4E-429D-B96C-C3A8B023EA82}"/>
              </a:ext>
            </a:extLst>
          </p:cNvPr>
          <p:cNvCxnSpPr>
            <a:cxnSpLocks/>
            <a:endCxn id="30" idx="0"/>
          </p:cNvCxnSpPr>
          <p:nvPr/>
        </p:nvCxnSpPr>
        <p:spPr>
          <a:xfrm rot="5400000">
            <a:off x="9543160" y="3776145"/>
            <a:ext cx="541531" cy="1818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A36C86C-BCC1-4FBC-A45F-7EEC64A9EC08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 rot="16200000" flipH="1">
            <a:off x="9300667" y="3715524"/>
            <a:ext cx="536231" cy="3084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8EC24BB-4358-4E70-B9B0-18065BD990F7}"/>
              </a:ext>
            </a:extLst>
          </p:cNvPr>
          <p:cNvCxnSpPr>
            <a:stCxn id="16" idx="2"/>
            <a:endCxn id="28" idx="0"/>
          </p:cNvCxnSpPr>
          <p:nvPr/>
        </p:nvCxnSpPr>
        <p:spPr>
          <a:xfrm rot="16200000" flipH="1">
            <a:off x="10792269" y="3711505"/>
            <a:ext cx="538792" cy="30841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CD108B9-E5BD-43A2-931C-A5DD0D178AC7}"/>
              </a:ext>
            </a:extLst>
          </p:cNvPr>
          <p:cNvCxnSpPr>
            <a:stCxn id="15" idx="2"/>
            <a:endCxn id="28" idx="0"/>
          </p:cNvCxnSpPr>
          <p:nvPr/>
        </p:nvCxnSpPr>
        <p:spPr>
          <a:xfrm rot="5400000">
            <a:off x="11037409" y="3774777"/>
            <a:ext cx="538792" cy="18186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9B32B52-98CA-46C8-842E-E8C95BFD0090}"/>
              </a:ext>
            </a:extLst>
          </p:cNvPr>
          <p:cNvSpPr/>
          <p:nvPr/>
        </p:nvSpPr>
        <p:spPr>
          <a:xfrm>
            <a:off x="10536640" y="5220808"/>
            <a:ext cx="1378060" cy="316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Session Layer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70EC33B-C986-400D-9730-2C29D460249E}"/>
              </a:ext>
            </a:extLst>
          </p:cNvPr>
          <p:cNvSpPr/>
          <p:nvPr/>
        </p:nvSpPr>
        <p:spPr>
          <a:xfrm>
            <a:off x="10536639" y="5543941"/>
            <a:ext cx="1378060" cy="3162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Transport Layer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65EF74-8CD6-4C61-9622-DDEA058AC566}"/>
              </a:ext>
            </a:extLst>
          </p:cNvPr>
          <p:cNvSpPr/>
          <p:nvPr/>
        </p:nvSpPr>
        <p:spPr>
          <a:xfrm>
            <a:off x="10536639" y="5871727"/>
            <a:ext cx="1378060" cy="316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Network Layer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FC1457-BCEA-4671-B409-931B6A0D5CB4}"/>
              </a:ext>
            </a:extLst>
          </p:cNvPr>
          <p:cNvSpPr txBox="1"/>
          <p:nvPr/>
        </p:nvSpPr>
        <p:spPr>
          <a:xfrm>
            <a:off x="10774263" y="489197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223688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60" grpId="0" animBg="1"/>
      <p:bldP spid="61" grpId="0" animBg="1"/>
      <p:bldP spid="62" grpId="0" animBg="1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Function – </a:t>
            </a:r>
            <a:r>
              <a:rPr lang="en-US" dirty="0" smtClean="0"/>
              <a:t>Multiplexing and </a:t>
            </a:r>
            <a:r>
              <a:rPr lang="en-US" dirty="0" err="1" smtClean="0"/>
              <a:t>Demultiplexing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1DEB00-1F4C-43A7-BF70-55ADEC39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935" y="1464846"/>
            <a:ext cx="6867453" cy="5079791"/>
          </a:xfrm>
          <a:prstGeom prst="rect">
            <a:avLst/>
          </a:prstGeom>
        </p:spPr>
      </p:pic>
      <p:pic>
        <p:nvPicPr>
          <p:cNvPr id="1026" name="Picture 2" descr="EENADU PRATIBHA ENGINEERING">
            <a:extLst>
              <a:ext uri="{FF2B5EF4-FFF2-40B4-BE49-F238E27FC236}">
                <a16:creationId xmlns:a16="http://schemas.microsoft.com/office/drawing/2014/main" id="{F5CACE0B-0AE6-41A0-972F-09E8953A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343" y="1464846"/>
            <a:ext cx="3346282" cy="18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82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Function – Connection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6"/>
            <a:ext cx="9927155" cy="4811686"/>
          </a:xfrm>
        </p:spPr>
        <p:txBody>
          <a:bodyPr anchor="t">
            <a:normAutofit/>
          </a:bodyPr>
          <a:lstStyle/>
          <a:p>
            <a:r>
              <a:rPr lang="en-US" altLang="en-US" dirty="0"/>
              <a:t>Establishes secure connection (TCP – Three Way Handshake)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4C47086-48AB-4024-9094-A95AF1007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78" y="2660277"/>
            <a:ext cx="7623175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F8BB46-B813-4C1A-9820-E04BAEEC0332}"/>
              </a:ext>
            </a:extLst>
          </p:cNvPr>
          <p:cNvSpPr/>
          <p:nvPr/>
        </p:nvSpPr>
        <p:spPr>
          <a:xfrm>
            <a:off x="3482788" y="2971800"/>
            <a:ext cx="1337983" cy="33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you up?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EBC696-BCED-41FE-8ADD-07BAF1EE6711}"/>
              </a:ext>
            </a:extLst>
          </p:cNvPr>
          <p:cNvSpPr/>
          <p:nvPr/>
        </p:nvSpPr>
        <p:spPr>
          <a:xfrm>
            <a:off x="8287870" y="3092823"/>
            <a:ext cx="1337983" cy="33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1E5187-8CFB-401C-8F22-62DA50315020}"/>
              </a:ext>
            </a:extLst>
          </p:cNvPr>
          <p:cNvSpPr/>
          <p:nvPr/>
        </p:nvSpPr>
        <p:spPr>
          <a:xfrm>
            <a:off x="3748369" y="3656661"/>
            <a:ext cx="356347" cy="295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9D02B-E86F-41B0-8724-56A885BFBBD5}"/>
              </a:ext>
            </a:extLst>
          </p:cNvPr>
          <p:cNvSpPr/>
          <p:nvPr/>
        </p:nvSpPr>
        <p:spPr>
          <a:xfrm>
            <a:off x="4464424" y="3655479"/>
            <a:ext cx="356347" cy="295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DB9F1-DF17-405E-9323-41999AF03ECF}"/>
              </a:ext>
            </a:extLst>
          </p:cNvPr>
          <p:cNvSpPr/>
          <p:nvPr/>
        </p:nvSpPr>
        <p:spPr>
          <a:xfrm>
            <a:off x="4104716" y="3656661"/>
            <a:ext cx="356347" cy="295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018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10534 -0.04005 C 0.12722 -0.04907 0.16016 -0.05393 0.1948 -0.05393 C 0.23412 -0.05393 0.26563 -0.04907 0.2875 -0.04005 L 0.39297 -3.7037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48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176 L -0.11029 -0.05764 C -0.13295 -0.06667 -0.16706 -0.07153 -0.20274 -0.07153 C -0.24349 -0.07153 -0.27604 -0.06667 -0.2987 -0.05764 L -0.40768 -0.0176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26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0.10403 0.04005 C 0.12578 0.04907 0.15833 0.05393 0.19244 0.05393 C 0.23125 0.05393 0.26237 0.04907 0.28411 0.04005 L 0.38828 3.7037E-7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10963 0.04005 C 0.13242 0.04907 0.16667 0.05393 0.2026 0.05393 C 0.24349 0.05393 0.2763 0.04907 0.29909 0.04005 L 0.40885 3.7037E-7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0.10677 0.04005 C 0.12891 0.04907 0.16237 0.05393 0.1974 0.05393 C 0.23724 0.05393 0.26914 0.04907 0.29128 0.04005 L 0.39818 3.7037E-7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0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Function – Error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6"/>
            <a:ext cx="9927155" cy="48116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4C47086-48AB-4024-9094-A95AF1007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78" y="2660277"/>
            <a:ext cx="7623175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1E5187-8CFB-401C-8F22-62DA50315020}"/>
              </a:ext>
            </a:extLst>
          </p:cNvPr>
          <p:cNvSpPr/>
          <p:nvPr/>
        </p:nvSpPr>
        <p:spPr>
          <a:xfrm>
            <a:off x="3748369" y="3656661"/>
            <a:ext cx="356347" cy="295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9D02B-E86F-41B0-8724-56A885BFBBD5}"/>
              </a:ext>
            </a:extLst>
          </p:cNvPr>
          <p:cNvSpPr/>
          <p:nvPr/>
        </p:nvSpPr>
        <p:spPr>
          <a:xfrm>
            <a:off x="4464424" y="3655479"/>
            <a:ext cx="356347" cy="295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DB9F1-DF17-405E-9323-41999AF03ECF}"/>
              </a:ext>
            </a:extLst>
          </p:cNvPr>
          <p:cNvSpPr/>
          <p:nvPr/>
        </p:nvSpPr>
        <p:spPr>
          <a:xfrm>
            <a:off x="4104716" y="3656661"/>
            <a:ext cx="356347" cy="295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9A89D-5533-4C51-B0FC-B77F28E76C9D}"/>
              </a:ext>
            </a:extLst>
          </p:cNvPr>
          <p:cNvSpPr/>
          <p:nvPr/>
        </p:nvSpPr>
        <p:spPr>
          <a:xfrm>
            <a:off x="8329424" y="2975967"/>
            <a:ext cx="1501588" cy="36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Please send Packet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63CB07-2700-4623-8931-E7357A944F52}"/>
              </a:ext>
            </a:extLst>
          </p:cNvPr>
          <p:cNvSpPr/>
          <p:nvPr/>
        </p:nvSpPr>
        <p:spPr>
          <a:xfrm>
            <a:off x="6573460" y="3655478"/>
            <a:ext cx="356347" cy="2958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5375B-186C-497A-8EB4-AE57C0257A93}"/>
              </a:ext>
            </a:extLst>
          </p:cNvPr>
          <p:cNvSpPr txBox="1"/>
          <p:nvPr/>
        </p:nvSpPr>
        <p:spPr>
          <a:xfrm>
            <a:off x="6131857" y="3345761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Lost in transition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572AB-61BC-4240-B46C-CF358193A34E}"/>
              </a:ext>
            </a:extLst>
          </p:cNvPr>
          <p:cNvSpPr/>
          <p:nvPr/>
        </p:nvSpPr>
        <p:spPr>
          <a:xfrm>
            <a:off x="4108077" y="3655478"/>
            <a:ext cx="356347" cy="295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983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0.10403 0.04005 C 0.12578 0.04907 0.15833 0.05393 0.19244 0.05393 C 0.23125 0.05393 0.26237 0.04907 0.28411 0.04005 L 0.38828 3.7037E-7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10963 0.04005 C 0.13242 0.04907 0.16667 0.05393 0.2026 0.05393 C 0.24349 0.05393 0.2763 0.04907 0.29909 0.04005 L 0.40885 3.7037E-7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0.05391 0.04005 C 0.06511 0.04907 0.08203 0.05393 0.09974 0.05393 C 0.11992 0.05393 0.13607 0.04907 0.14727 0.04005 L 0.20143 3.7037E-7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11172 -0.04005 C -0.13502 -0.04907 -0.16992 -0.05394 -0.20651 -0.05394 C -0.24818 -0.05394 -0.28151 -0.04907 -0.30482 -0.04005 L -0.4164 3.7037E-7 " pathEditMode="relative" rAng="0" ptsTypes="AAAAA"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2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10599 0.04005 C 0.12813 0.04907 0.1612 0.05393 0.1961 0.05393 C 0.23568 0.05393 0.26732 0.04907 0.28946 0.04005 L 0.39558 3.7037E-7 " pathEditMode="relative" rAng="0" ptsTypes="AAA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7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4" grpId="0"/>
      <p:bldP spid="4" grpId="1"/>
      <p:bldP spid="14" grpId="0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93098"/>
          </a:xfrm>
        </p:spPr>
        <p:txBody>
          <a:bodyPr/>
          <a:lstStyle/>
          <a:p>
            <a:r>
              <a:rPr lang="en-US" dirty="0" smtClean="0"/>
              <a:t>Error Control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311" y="2115556"/>
            <a:ext cx="8108383" cy="1585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63776" y="4639057"/>
            <a:ext cx="91654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  <a:defRPr/>
            </a:pPr>
            <a:r>
              <a:rPr lang="en-US" sz="2400" kern="0" dirty="0"/>
              <a:t>Detecting and discarding corrupted packets.</a:t>
            </a:r>
          </a:p>
          <a:p>
            <a:pPr marL="342900" indent="-342900" algn="just">
              <a:buFont typeface="Wingdings" panose="05000000000000000000" pitchFamily="2" charset="2"/>
              <a:buChar char="ü"/>
              <a:defRPr/>
            </a:pPr>
            <a:r>
              <a:rPr lang="en-US" sz="2400" kern="0" dirty="0"/>
              <a:t>Keeping track of lost and discarded packets and resending them.</a:t>
            </a:r>
          </a:p>
          <a:p>
            <a:pPr marL="342900" indent="-342900" algn="just">
              <a:buFont typeface="Wingdings" panose="05000000000000000000" pitchFamily="2" charset="2"/>
              <a:buChar char="ü"/>
              <a:defRPr/>
            </a:pPr>
            <a:r>
              <a:rPr lang="en-US" sz="2400" kern="0" dirty="0"/>
              <a:t>Recognizing duplicate packets and discarding them.</a:t>
            </a:r>
          </a:p>
          <a:p>
            <a:pPr marL="342900" indent="-342900" algn="just">
              <a:buFont typeface="Wingdings" panose="05000000000000000000" pitchFamily="2" charset="2"/>
              <a:buChar char="ü"/>
              <a:defRPr/>
            </a:pPr>
            <a:r>
              <a:rPr lang="en-US" sz="2400" kern="0" dirty="0"/>
              <a:t>Buffering out-of-order packets until the missing packets arrive.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484311" y="3969830"/>
            <a:ext cx="8153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Figure 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</a:rPr>
              <a:t>9:  </a:t>
            </a:r>
            <a:r>
              <a:rPr lang="en-US" altLang="en-US" sz="2000" dirty="0" smtClean="0"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Error control at the transport layer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Transport Layer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Lecture 6 | Part </a:t>
            </a:r>
            <a:r>
              <a:rPr lang="en-US" sz="3200" dirty="0" smtClean="0"/>
              <a:t>2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2408744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61"/>
    </mc:Choice>
    <mc:Fallback>
      <p:transition spd="slow" advTm="666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Function –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6"/>
            <a:ext cx="9927155" cy="48116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4C47086-48AB-4024-9094-A95AF1007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78" y="2660277"/>
            <a:ext cx="7623175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1E5187-8CFB-401C-8F22-62DA50315020}"/>
              </a:ext>
            </a:extLst>
          </p:cNvPr>
          <p:cNvSpPr/>
          <p:nvPr/>
        </p:nvSpPr>
        <p:spPr>
          <a:xfrm>
            <a:off x="3748369" y="3656661"/>
            <a:ext cx="356347" cy="295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9D02B-E86F-41B0-8724-56A885BFBBD5}"/>
              </a:ext>
            </a:extLst>
          </p:cNvPr>
          <p:cNvSpPr/>
          <p:nvPr/>
        </p:nvSpPr>
        <p:spPr>
          <a:xfrm>
            <a:off x="4464424" y="3655479"/>
            <a:ext cx="356347" cy="295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DB9F1-DF17-405E-9323-41999AF03ECF}"/>
              </a:ext>
            </a:extLst>
          </p:cNvPr>
          <p:cNvSpPr/>
          <p:nvPr/>
        </p:nvSpPr>
        <p:spPr>
          <a:xfrm>
            <a:off x="4104716" y="3656661"/>
            <a:ext cx="356347" cy="295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B3B83-2EAC-483C-9867-EE25561D4AF6}"/>
              </a:ext>
            </a:extLst>
          </p:cNvPr>
          <p:cNvSpPr txBox="1"/>
          <p:nvPr/>
        </p:nvSpPr>
        <p:spPr>
          <a:xfrm>
            <a:off x="7681021" y="1921613"/>
            <a:ext cx="3177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At this point, this host has too many packets to process. Hence, the </a:t>
            </a:r>
            <a:r>
              <a:rPr lang="en-US" sz="1400" b="1" dirty="0"/>
              <a:t>buffer</a:t>
            </a:r>
            <a:r>
              <a:rPr lang="en-US" sz="1400" dirty="0"/>
              <a:t> to store incoming packets overflows.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9A89D-5533-4C51-B0FC-B77F28E76C9D}"/>
              </a:ext>
            </a:extLst>
          </p:cNvPr>
          <p:cNvSpPr/>
          <p:nvPr/>
        </p:nvSpPr>
        <p:spPr>
          <a:xfrm>
            <a:off x="8329424" y="2975967"/>
            <a:ext cx="1501588" cy="36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Please, send less packets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8637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448"/>
    </mc:Choice>
    <mc:Fallback>
      <p:transition spd="slow" advTm="564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0.10403 0.04005 C 0.12578 0.04907 0.15833 0.05393 0.19244 0.05393 C 0.23125 0.05393 0.26237 0.04907 0.28411 0.04005 L 0.38828 3.7037E-7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10963 0.04005 C 0.13242 0.04907 0.16667 0.05393 0.2026 0.05393 C 0.24349 0.05393 0.2763 0.04907 0.29909 0.04005 L 0.40885 3.7037E-7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0.10677 0.04005 C 0.12891 0.04907 0.16237 0.05393 0.1974 0.05393 C 0.23724 0.05393 0.26914 0.04907 0.29128 0.04005 L 0.39818 3.7037E-7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0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11185 -0.04005 C -0.13502 -0.04907 -0.16992 -0.05394 -0.20664 -0.05394 C -0.24831 -0.05394 -0.28177 -0.04907 -0.30495 -0.04005 L -0.41666 3.7037E-7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3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6" grpId="0"/>
      <p:bldP spid="12" grpId="0" animBg="1"/>
      <p:bldP spid="1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14007"/>
            <a:ext cx="77724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057400" y="3401727"/>
            <a:ext cx="8153400" cy="332885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lang="en-US" sz="2000" b="1" kern="0" dirty="0"/>
              <a:t>Pushing</a:t>
            </a:r>
          </a:p>
          <a:p>
            <a:pPr lvl="1" algn="just">
              <a:defRPr/>
            </a:pPr>
            <a:r>
              <a:rPr lang="en-US" sz="2000" kern="0" dirty="0"/>
              <a:t>If the sender delivers items whenever they are produced, without a prior request from the consumer, the delivery is referred to as pushing</a:t>
            </a:r>
          </a:p>
          <a:p>
            <a:pPr lvl="1" algn="just">
              <a:defRPr/>
            </a:pPr>
            <a:r>
              <a:rPr lang="en-US" sz="2000" kern="0" dirty="0"/>
              <a:t>Consumer tells producer to send/stop based on its buffer memory status</a:t>
            </a:r>
          </a:p>
          <a:p>
            <a:pPr algn="just">
              <a:defRPr/>
            </a:pPr>
            <a:r>
              <a:rPr lang="en-US" sz="2000" b="1" kern="0" dirty="0" smtClean="0"/>
              <a:t>Pulling</a:t>
            </a:r>
            <a:endParaRPr lang="en-US" sz="2000" b="1" kern="0" dirty="0"/>
          </a:p>
          <a:p>
            <a:pPr lvl="1" algn="just">
              <a:defRPr/>
            </a:pPr>
            <a:r>
              <a:rPr lang="en-US" sz="2000" kern="0" dirty="0"/>
              <a:t>If the producer delivers the items after the consumer has requested them, the delivery is referred to as pulling</a:t>
            </a:r>
          </a:p>
          <a:p>
            <a:pPr lvl="1" algn="just">
              <a:defRPr/>
            </a:pPr>
            <a:r>
              <a:rPr lang="en-US" sz="2000" kern="0" dirty="0"/>
              <a:t>No need of flow control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33350"/>
            <a:ext cx="10018713" cy="1356791"/>
          </a:xfrm>
        </p:spPr>
        <p:txBody>
          <a:bodyPr/>
          <a:lstStyle/>
          <a:p>
            <a:pPr algn="l"/>
            <a:r>
              <a:rPr lang="en-US" dirty="0" smtClean="0"/>
              <a:t>Pushing and Pulling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3660098" y="3217211"/>
            <a:ext cx="6169702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Figure 7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</a:rPr>
              <a:t>:  </a:t>
            </a:r>
            <a:r>
              <a:rPr lang="en-US" altLang="en-US" sz="2000" dirty="0" smtClean="0"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Pushing or </a:t>
            </a:r>
            <a:r>
              <a:rPr lang="en-US" altLang="en-US" sz="2000" dirty="0" smtClean="0">
                <a:latin typeface="+mn-lt"/>
              </a:rPr>
              <a:t>pulling technique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02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528"/>
    </mc:Choice>
    <mc:Fallback>
      <p:transition spd="slow" advTm="8952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4"/>
          <p:cNvSpPr>
            <a:spLocks noChangeArrowheads="1"/>
          </p:cNvSpPr>
          <p:nvPr/>
        </p:nvSpPr>
        <p:spPr bwMode="auto">
          <a:xfrm>
            <a:off x="1888136" y="4910060"/>
            <a:ext cx="8153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  <a:latin typeface="Times-BoldItalic"/>
              </a:rPr>
              <a:t>Figure 8</a:t>
            </a:r>
            <a:r>
              <a:rPr lang="en-US" altLang="en-US" sz="2000" dirty="0" smtClean="0">
                <a:solidFill>
                  <a:srgbClr val="FF0000"/>
                </a:solidFill>
                <a:latin typeface="Times-BoldItalic"/>
              </a:rPr>
              <a:t>: </a:t>
            </a:r>
            <a:r>
              <a:rPr lang="en-US" altLang="en-US" sz="2000" dirty="0">
                <a:latin typeface="Times-BoldItalic"/>
              </a:rPr>
              <a:t>Flow control at the transport layer</a:t>
            </a:r>
          </a:p>
        </p:txBody>
      </p:sp>
      <p:pic>
        <p:nvPicPr>
          <p:cNvPr id="3072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136" y="1708344"/>
            <a:ext cx="8153400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888136" y="5479700"/>
            <a:ext cx="8075326" cy="113096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lang="en-US" i="1" u="sng" kern="0" dirty="0"/>
              <a:t>Buffer memory </a:t>
            </a:r>
            <a:r>
              <a:rPr lang="en-US" kern="0" dirty="0"/>
              <a:t>of the </a:t>
            </a:r>
            <a:r>
              <a:rPr lang="en-US" u="sng" kern="0" dirty="0"/>
              <a:t>consumer</a:t>
            </a:r>
            <a:r>
              <a:rPr lang="en-US" kern="0" dirty="0"/>
              <a:t> plays a crucial part in flow control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04513"/>
            <a:ext cx="10018713" cy="1034240"/>
          </a:xfrm>
        </p:spPr>
        <p:txBody>
          <a:bodyPr/>
          <a:lstStyle/>
          <a:p>
            <a:pPr algn="l"/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38755"/>
            <a:ext cx="10018713" cy="50719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5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031"/>
    </mc:Choice>
    <mc:Fallback>
      <p:transition spd="slow" advTm="1903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38266"/>
          </a:xfrm>
        </p:spPr>
        <p:txBody>
          <a:bodyPr/>
          <a:lstStyle/>
          <a:p>
            <a:pPr algn="l"/>
            <a:r>
              <a:rPr lang="en-US" dirty="0" smtClean="0"/>
              <a:t>Flow Control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9005" y="1356403"/>
            <a:ext cx="6766560" cy="4900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4220236" y="6308781"/>
            <a:ext cx="518409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Figure 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</a:rPr>
              <a:t>10:  </a:t>
            </a:r>
            <a:r>
              <a:rPr lang="en-US" altLang="en-US" sz="2000" dirty="0">
                <a:latin typeface="+mn-lt"/>
              </a:rPr>
              <a:t>Sliding window in circular format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0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112"/>
    </mc:Choice>
    <mc:Fallback>
      <p:transition spd="slow" advTm="14011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41651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07967" y="1890517"/>
            <a:ext cx="4895056" cy="3467726"/>
          </a:xfrm>
        </p:spPr>
        <p:txBody>
          <a:bodyPr>
            <a:normAutofit fontScale="70000" lnSpcReduction="20000"/>
          </a:bodyPr>
          <a:lstStyle/>
          <a:p>
            <a:pPr marL="284163" lvl="0" indent="-284163" defTabSz="914400" eaLnBrk="0" fontAlgn="base" hangingPunct="0">
              <a:lnSpc>
                <a:spcPct val="85000"/>
              </a:lnSpc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4600" dirty="0"/>
              <a:t>learn about Internet transport layer protocols:</a:t>
            </a:r>
          </a:p>
          <a:p>
            <a:pPr lvl="1" fontAlgn="base"/>
            <a:r>
              <a:rPr lang="en-US" sz="4600" dirty="0"/>
              <a:t>UDP: </a:t>
            </a:r>
            <a:r>
              <a:rPr lang="en-US" sz="4000" dirty="0"/>
              <a:t>connectionless transport</a:t>
            </a:r>
          </a:p>
          <a:p>
            <a:pPr lvl="1" fontAlgn="base"/>
            <a:r>
              <a:rPr lang="en-US" sz="4600" dirty="0"/>
              <a:t>TCP: </a:t>
            </a:r>
            <a:r>
              <a:rPr lang="en-US" sz="4000" dirty="0"/>
              <a:t>connection-oriented reliable transport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98524" y="1487657"/>
            <a:ext cx="5195143" cy="4273447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6300" dirty="0" smtClean="0">
                <a:solidFill>
                  <a:srgbClr val="CC0000"/>
                </a:solidFill>
              </a:rPr>
              <a:t>our goals: </a:t>
            </a:r>
          </a:p>
          <a:p>
            <a:r>
              <a:rPr lang="en-US" sz="4600" dirty="0" smtClean="0"/>
              <a:t>understand principles behind transport layer services:</a:t>
            </a:r>
          </a:p>
          <a:p>
            <a:pPr lvl="1"/>
            <a:r>
              <a:rPr lang="en-US" sz="4000" dirty="0" smtClean="0"/>
              <a:t>reliable data transfer, segmentation, flow control etc..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6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00"/>
    </mc:Choice>
    <mc:Fallback xmlns="">
      <p:transition spd="slow" advTm="288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3197"/>
          </a:xfrm>
        </p:spPr>
        <p:txBody>
          <a:bodyPr/>
          <a:lstStyle/>
          <a:p>
            <a:pPr algn="l"/>
            <a:r>
              <a:rPr lang="en-US" dirty="0" smtClean="0"/>
              <a:t>Flow Control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7398" y="1528997"/>
            <a:ext cx="8450962" cy="4529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2381708" y="6232256"/>
            <a:ext cx="8153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Figure 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</a:rPr>
              <a:t>11:  </a:t>
            </a:r>
            <a:r>
              <a:rPr lang="en-US" altLang="en-US" sz="2000" dirty="0">
                <a:latin typeface="+mn-lt"/>
              </a:rPr>
              <a:t>Sliding window in linear format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6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600"/>
    </mc:Choice>
    <mc:Fallback>
      <p:transition spd="slow" advTm="316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47931"/>
          </a:xfrm>
        </p:spPr>
        <p:txBody>
          <a:bodyPr/>
          <a:lstStyle/>
          <a:p>
            <a:pPr algn="l"/>
            <a:r>
              <a:rPr lang="en-US" dirty="0" smtClean="0"/>
              <a:t>Transport </a:t>
            </a:r>
            <a:r>
              <a:rPr lang="en-US" dirty="0"/>
              <a:t>layer protocols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4311" y="1568606"/>
            <a:ext cx="10018713" cy="42985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T</a:t>
            </a:r>
            <a:r>
              <a:rPr lang="en-US" sz="3200" dirty="0" smtClean="0"/>
              <a:t>ransmission </a:t>
            </a:r>
            <a:r>
              <a:rPr lang="en-US" sz="3200" b="1" dirty="0" smtClean="0"/>
              <a:t>C</a:t>
            </a:r>
            <a:r>
              <a:rPr lang="en-US" sz="3200" dirty="0" smtClean="0"/>
              <a:t>ontrol </a:t>
            </a:r>
            <a:r>
              <a:rPr lang="en-US" sz="3200" b="1" dirty="0" smtClean="0"/>
              <a:t>P</a:t>
            </a:r>
            <a:r>
              <a:rPr lang="en-US" sz="3200" dirty="0" smtClean="0"/>
              <a:t>rotocol (</a:t>
            </a:r>
            <a:r>
              <a:rPr lang="en-US" sz="3200" b="1" dirty="0" smtClean="0"/>
              <a:t>TCP</a:t>
            </a:r>
            <a:r>
              <a:rPr lang="en-US" sz="3200" dirty="0" smtClean="0"/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U</a:t>
            </a:r>
            <a:r>
              <a:rPr lang="en-US" sz="3200" dirty="0" smtClean="0"/>
              <a:t>ser </a:t>
            </a:r>
            <a:r>
              <a:rPr lang="en-US" sz="3200" b="1" dirty="0" smtClean="0"/>
              <a:t>D</a:t>
            </a:r>
            <a:r>
              <a:rPr lang="en-US" sz="3200" dirty="0" smtClean="0"/>
              <a:t>atagram </a:t>
            </a:r>
            <a:r>
              <a:rPr lang="en-US" sz="3200" b="1" dirty="0" smtClean="0"/>
              <a:t>P</a:t>
            </a:r>
            <a:r>
              <a:rPr lang="en-US" sz="3200" dirty="0" smtClean="0"/>
              <a:t>rotocol (</a:t>
            </a:r>
            <a:r>
              <a:rPr lang="en-US" sz="3200" b="1" dirty="0" smtClean="0"/>
              <a:t>UDP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21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115987" y="5111646"/>
            <a:ext cx="0" cy="1120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45967" y="6232256"/>
            <a:ext cx="2038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79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59"/>
    </mc:Choice>
    <mc:Fallback>
      <p:transition spd="slow" advTm="14759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884420"/>
            <a:ext cx="10018713" cy="100434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T</a:t>
            </a:r>
            <a:r>
              <a:rPr lang="en-US" dirty="0"/>
              <a:t>ransmission </a:t>
            </a:r>
            <a:r>
              <a:rPr lang="en-US" b="1" dirty="0"/>
              <a:t>C</a:t>
            </a:r>
            <a:r>
              <a:rPr lang="en-US" dirty="0"/>
              <a:t>ontrol </a:t>
            </a:r>
            <a:r>
              <a:rPr lang="en-US" b="1" dirty="0"/>
              <a:t>P</a:t>
            </a:r>
            <a:r>
              <a:rPr lang="en-US" dirty="0"/>
              <a:t>rotocol (</a:t>
            </a:r>
            <a:r>
              <a:rPr lang="en-US" b="1" dirty="0"/>
              <a:t>TCP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6"/>
          <p:cNvSpPr>
            <a:spLocks noGrp="1" noChangeArrowheads="1"/>
          </p:cNvSpPr>
          <p:nvPr>
            <p:ph idx="1"/>
          </p:nvPr>
        </p:nvSpPr>
        <p:spPr bwMode="auto">
          <a:xfrm>
            <a:off x="1484311" y="2736844"/>
            <a:ext cx="10018713" cy="230832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1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000"/>
              </a:spcAft>
              <a:buNone/>
            </a:pPr>
            <a:r>
              <a:rPr lang="en-US" sz="3600" b="1" i="1" dirty="0" smtClean="0">
                <a:latin typeface="+mn-lt"/>
              </a:rPr>
              <a:t>TCP </a:t>
            </a:r>
            <a:r>
              <a:rPr lang="en-US" sz="3600" b="1" i="1" dirty="0">
                <a:latin typeface="+mn-lt"/>
              </a:rPr>
              <a:t>is a</a:t>
            </a:r>
            <a:r>
              <a:rPr lang="en-US" sz="3600" b="1" i="1" u="sng" dirty="0">
                <a:latin typeface="+mn-lt"/>
              </a:rPr>
              <a:t> </a:t>
            </a:r>
            <a:r>
              <a:rPr lang="en-US" sz="3600" b="1" i="1" u="sng" dirty="0" smtClean="0">
                <a:latin typeface="+mn-lt"/>
              </a:rPr>
              <a:t>connection-oriented</a:t>
            </a:r>
            <a:r>
              <a:rPr lang="en-US" sz="3600" b="1" i="1" dirty="0" smtClean="0">
                <a:latin typeface="+mn-lt"/>
              </a:rPr>
              <a:t>, reliable </a:t>
            </a:r>
            <a:r>
              <a:rPr lang="en-US" sz="3600" b="1" i="1" dirty="0">
                <a:latin typeface="+mn-lt"/>
              </a:rPr>
              <a:t>protocol that </a:t>
            </a:r>
            <a:r>
              <a:rPr lang="en-US" sz="3600" b="1" i="1" dirty="0" smtClean="0">
                <a:latin typeface="+mn-lt"/>
              </a:rPr>
              <a:t>has flow </a:t>
            </a:r>
            <a:r>
              <a:rPr lang="en-US" sz="3600" b="1" i="1" dirty="0">
                <a:latin typeface="+mn-lt"/>
              </a:rPr>
              <a:t>and error control. It uses port numbers to </a:t>
            </a:r>
            <a:r>
              <a:rPr lang="en-US" sz="3600" b="1" i="1" dirty="0" smtClean="0">
                <a:latin typeface="+mn-lt"/>
              </a:rPr>
              <a:t>track and multiplex </a:t>
            </a:r>
            <a:r>
              <a:rPr lang="en-US" sz="3600" b="1" i="1" dirty="0">
                <a:latin typeface="+mn-lt"/>
              </a:rPr>
              <a:t>data </a:t>
            </a:r>
            <a:r>
              <a:rPr lang="en-US" sz="3600" b="1" i="1" dirty="0" smtClean="0">
                <a:latin typeface="+mn-lt"/>
              </a:rPr>
              <a:t>received from </a:t>
            </a:r>
            <a:r>
              <a:rPr lang="en-US" sz="3600" b="1" i="1" dirty="0">
                <a:latin typeface="+mn-lt"/>
              </a:rPr>
              <a:t>the application layer.</a:t>
            </a:r>
          </a:p>
        </p:txBody>
      </p:sp>
    </p:spTree>
    <p:extLst>
      <p:ext uri="{BB962C8B-B14F-4D97-AF65-F5344CB8AC3E}">
        <p14:creationId xmlns:p14="http://schemas.microsoft.com/office/powerpoint/2010/main" val="414758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736"/>
    </mc:Choice>
    <mc:Fallback>
      <p:transition spd="slow" advTm="2873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8726" y="533399"/>
            <a:ext cx="10018713" cy="1008089"/>
          </a:xfrm>
        </p:spPr>
        <p:txBody>
          <a:bodyPr/>
          <a:lstStyle/>
          <a:p>
            <a:pPr algn="l"/>
            <a:r>
              <a:rPr lang="en-US" dirty="0" smtClean="0"/>
              <a:t>TCP: Connection Oriented Service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226" y="1366602"/>
            <a:ext cx="6408663" cy="5332923"/>
          </a:xfrm>
          <a:prstGeom prst="rect">
            <a:avLst/>
          </a:prstGeom>
        </p:spPr>
      </p:pic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326261" y="5883275"/>
            <a:ext cx="3505201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Figure 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</a:rPr>
              <a:t>12:  </a:t>
            </a:r>
            <a:r>
              <a:rPr lang="en-US" altLang="en-US" sz="2000" dirty="0">
                <a:latin typeface="+mn-lt"/>
              </a:rPr>
              <a:t>Connection-oriented service</a:t>
            </a:r>
          </a:p>
        </p:txBody>
      </p:sp>
    </p:spTree>
    <p:extLst>
      <p:ext uri="{BB962C8B-B14F-4D97-AF65-F5344CB8AC3E}">
        <p14:creationId xmlns:p14="http://schemas.microsoft.com/office/powerpoint/2010/main" val="2964007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401"/>
    </mc:Choice>
    <mc:Fallback>
      <p:transition spd="slow" advTm="9340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0" y="812186"/>
            <a:ext cx="10018713" cy="99309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U</a:t>
            </a:r>
            <a:r>
              <a:rPr lang="en-US" dirty="0"/>
              <a:t>ser </a:t>
            </a:r>
            <a:r>
              <a:rPr lang="en-US" b="1" dirty="0"/>
              <a:t>D</a:t>
            </a:r>
            <a:r>
              <a:rPr lang="en-US" dirty="0"/>
              <a:t>atagram </a:t>
            </a:r>
            <a:r>
              <a:rPr lang="en-US" b="1" dirty="0"/>
              <a:t>P</a:t>
            </a:r>
            <a:r>
              <a:rPr lang="en-US" dirty="0"/>
              <a:t>rotocol (</a:t>
            </a:r>
            <a:r>
              <a:rPr lang="en-US" b="1" dirty="0"/>
              <a:t>UDP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6"/>
          <p:cNvSpPr>
            <a:spLocks noGrp="1" noChangeArrowheads="1"/>
          </p:cNvSpPr>
          <p:nvPr>
            <p:ph idx="1"/>
          </p:nvPr>
        </p:nvSpPr>
        <p:spPr bwMode="auto">
          <a:xfrm>
            <a:off x="1484310" y="2580259"/>
            <a:ext cx="10018713" cy="230832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1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000"/>
              </a:spcAft>
              <a:buNone/>
            </a:pPr>
            <a:r>
              <a:rPr lang="en-US" sz="3600" b="1" i="1" dirty="0">
                <a:latin typeface="+mn-lt"/>
              </a:rPr>
              <a:t>UDP is a </a:t>
            </a:r>
            <a:r>
              <a:rPr lang="en-US" sz="3600" b="1" i="1" u="sng" dirty="0">
                <a:latin typeface="+mn-lt"/>
              </a:rPr>
              <a:t>connectionless</a:t>
            </a:r>
            <a:r>
              <a:rPr lang="en-US" sz="3600" b="1" i="1" dirty="0">
                <a:latin typeface="+mn-lt"/>
              </a:rPr>
              <a:t>, unreliable protocol that has no flow and error control. It uses port numbers to </a:t>
            </a:r>
            <a:r>
              <a:rPr lang="en-US" sz="3600" b="1" i="1" dirty="0" smtClean="0">
                <a:latin typeface="+mn-lt"/>
              </a:rPr>
              <a:t>track and multiplex </a:t>
            </a:r>
            <a:r>
              <a:rPr lang="en-US" sz="3600" b="1" i="1" dirty="0">
                <a:latin typeface="+mn-lt"/>
              </a:rPr>
              <a:t>data </a:t>
            </a:r>
            <a:r>
              <a:rPr lang="en-US" sz="3600" b="1" i="1" dirty="0" smtClean="0">
                <a:latin typeface="+mn-lt"/>
              </a:rPr>
              <a:t>received from </a:t>
            </a:r>
            <a:r>
              <a:rPr lang="en-US" sz="3600" b="1" i="1" dirty="0">
                <a:latin typeface="+mn-lt"/>
              </a:rPr>
              <a:t>the application layer.</a:t>
            </a:r>
          </a:p>
        </p:txBody>
      </p:sp>
    </p:spTree>
    <p:extLst>
      <p:ext uri="{BB962C8B-B14F-4D97-AF65-F5344CB8AC3E}">
        <p14:creationId xmlns:p14="http://schemas.microsoft.com/office/powerpoint/2010/main" val="281142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359"/>
    </mc:Choice>
    <mc:Fallback>
      <p:transition spd="slow" advTm="26359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0" y="487981"/>
            <a:ext cx="10018713" cy="1233567"/>
          </a:xfrm>
        </p:spPr>
        <p:txBody>
          <a:bodyPr/>
          <a:lstStyle/>
          <a:p>
            <a:pPr algn="l"/>
            <a:r>
              <a:rPr lang="en-US" dirty="0" smtClean="0"/>
              <a:t>UDP</a:t>
            </a:r>
            <a:r>
              <a:rPr lang="en-US" dirty="0"/>
              <a:t>: </a:t>
            </a:r>
            <a:r>
              <a:rPr lang="en-US" dirty="0" smtClean="0"/>
              <a:t>Connectionless Service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119" y="1346939"/>
            <a:ext cx="7397405" cy="5311097"/>
          </a:xfrm>
          <a:prstGeom prst="rect">
            <a:avLst/>
          </a:prstGeom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484310" y="5878313"/>
            <a:ext cx="2900965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Figure 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</a:rPr>
              <a:t>13:  </a:t>
            </a:r>
            <a:r>
              <a:rPr lang="en-US" altLang="en-US" sz="2000" dirty="0" smtClean="0">
                <a:latin typeface="+mn-lt"/>
              </a:rPr>
              <a:t>Connectionless service</a:t>
            </a: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8303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96"/>
    </mc:Choice>
    <mc:Fallback>
      <p:transition spd="slow" advTm="26096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87970"/>
          </a:xfrm>
        </p:spPr>
        <p:txBody>
          <a:bodyPr/>
          <a:lstStyle/>
          <a:p>
            <a:pPr algn="l"/>
            <a:r>
              <a:rPr lang="en-US" dirty="0" smtClean="0"/>
              <a:t>User Datagram Protocol (UDP)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26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09" y="1980698"/>
            <a:ext cx="6696000" cy="28179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01188" y="5421496"/>
            <a:ext cx="73849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r>
              <a:rPr lang="en-US" sz="2000" kern="0" dirty="0"/>
              <a:t>Connectionless</a:t>
            </a:r>
          </a:p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r>
              <a:rPr lang="en-US" sz="2000" kern="0" dirty="0"/>
              <a:t>No reassembly to order.</a:t>
            </a:r>
          </a:p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r>
              <a:rPr lang="en-US" sz="2000" kern="0" dirty="0"/>
              <a:t>No Error checking</a:t>
            </a:r>
          </a:p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r>
              <a:rPr lang="en-US" sz="2000" kern="0" dirty="0"/>
              <a:t>No Flow control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668709" y="4905530"/>
            <a:ext cx="494647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Figure 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</a:rPr>
              <a:t>14:  </a:t>
            </a:r>
            <a:r>
              <a:rPr lang="en-US" altLang="en-US" sz="2000" dirty="0" smtClean="0">
                <a:latin typeface="+mn-lt"/>
              </a:rPr>
              <a:t>User Datagram Header format</a:t>
            </a: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160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711"/>
    </mc:Choice>
    <mc:Fallback>
      <p:transition spd="slow" advTm="2371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28207"/>
          </a:xfrm>
        </p:spPr>
        <p:txBody>
          <a:bodyPr/>
          <a:lstStyle/>
          <a:p>
            <a:pPr algn="l"/>
            <a:r>
              <a:rPr lang="en-US" b="1" dirty="0"/>
              <a:t>T</a:t>
            </a:r>
            <a:r>
              <a:rPr lang="en-US" dirty="0"/>
              <a:t>ransmission </a:t>
            </a:r>
            <a:r>
              <a:rPr lang="en-US" b="1" dirty="0"/>
              <a:t>C</a:t>
            </a:r>
            <a:r>
              <a:rPr lang="en-US" dirty="0"/>
              <a:t>ontrol </a:t>
            </a:r>
            <a:r>
              <a:rPr lang="en-US" b="1" dirty="0"/>
              <a:t>P</a:t>
            </a:r>
            <a:r>
              <a:rPr lang="en-US" dirty="0"/>
              <a:t>rotocol (</a:t>
            </a:r>
            <a:r>
              <a:rPr lang="en-US" b="1" dirty="0"/>
              <a:t>TCP</a:t>
            </a:r>
            <a:r>
              <a:rPr lang="en-US" dirty="0"/>
              <a:t>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3828" y="1546396"/>
            <a:ext cx="7600013" cy="468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110599" y="6264645"/>
            <a:ext cx="494647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Figure 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</a:rPr>
              <a:t>15:  </a:t>
            </a:r>
            <a:r>
              <a:rPr lang="en-US" altLang="en-US" sz="2000" dirty="0" smtClean="0">
                <a:latin typeface="+mn-lt"/>
              </a:rPr>
              <a:t>TCP Header format</a:t>
            </a: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6175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456"/>
    </mc:Choice>
    <mc:Fallback>
      <p:transition spd="slow" advTm="58456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533400"/>
            <a:ext cx="9544966" cy="1565224"/>
          </a:xfrm>
        </p:spPr>
        <p:txBody>
          <a:bodyPr/>
          <a:lstStyle/>
          <a:p>
            <a:pPr algn="l"/>
            <a:r>
              <a:rPr lang="en-US" b="1" dirty="0"/>
              <a:t>T</a:t>
            </a:r>
            <a:r>
              <a:rPr lang="en-US" dirty="0"/>
              <a:t>ransmission </a:t>
            </a:r>
            <a:r>
              <a:rPr lang="en-US" b="1" dirty="0"/>
              <a:t>C</a:t>
            </a:r>
            <a:r>
              <a:rPr lang="en-US" dirty="0"/>
              <a:t>ontrol </a:t>
            </a:r>
            <a:r>
              <a:rPr lang="en-US" b="1" dirty="0"/>
              <a:t>P</a:t>
            </a:r>
            <a:r>
              <a:rPr lang="en-US" dirty="0"/>
              <a:t>rotocol (</a:t>
            </a:r>
            <a:r>
              <a:rPr lang="en-US" b="1" dirty="0" smtClean="0"/>
              <a:t>TCP</a:t>
            </a:r>
            <a:r>
              <a:rPr lang="en-US" dirty="0" smtClean="0"/>
              <a:t>): Flag bits details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28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33280" y="2439719"/>
            <a:ext cx="8229600" cy="379253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defTabSz="914400">
              <a:buClr>
                <a:srgbClr val="3333CC"/>
              </a:buClr>
              <a:defRPr/>
            </a:pPr>
            <a:r>
              <a:rPr lang="en-US" sz="2000" b="1" kern="0" dirty="0">
                <a:solidFill>
                  <a:srgbClr val="000000"/>
                </a:solidFill>
                <a:latin typeface="Tahoma"/>
              </a:rPr>
              <a:t>URG: Urgent Pointer. 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Setting priority of the packet.</a:t>
            </a:r>
          </a:p>
          <a:p>
            <a:pPr algn="just" defTabSz="914400">
              <a:buClr>
                <a:srgbClr val="3333CC"/>
              </a:buClr>
              <a:defRPr/>
            </a:pPr>
            <a:r>
              <a:rPr lang="en-US" sz="2000" b="1" kern="0" dirty="0">
                <a:solidFill>
                  <a:srgbClr val="000000"/>
                </a:solidFill>
                <a:latin typeface="Tahoma"/>
              </a:rPr>
              <a:t>ACK: 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Used for the acknowledgment.</a:t>
            </a:r>
          </a:p>
          <a:p>
            <a:pPr algn="just" defTabSz="914400">
              <a:buClr>
                <a:srgbClr val="3333CC"/>
              </a:buClr>
              <a:defRPr/>
            </a:pPr>
            <a:r>
              <a:rPr lang="en-US" sz="2000" b="1" kern="0" dirty="0">
                <a:solidFill>
                  <a:srgbClr val="000000"/>
                </a:solidFill>
                <a:latin typeface="Tahoma"/>
              </a:rPr>
              <a:t>PSH: Push Function. 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This tells an application that the data should be transmitted immediately and that we don’t want to wait.</a:t>
            </a:r>
          </a:p>
          <a:p>
            <a:pPr algn="just" defTabSz="914400">
              <a:buClr>
                <a:srgbClr val="3333CC"/>
              </a:buClr>
              <a:defRPr/>
            </a:pPr>
            <a:r>
              <a:rPr lang="en-US" sz="2000" b="1" kern="0" dirty="0">
                <a:solidFill>
                  <a:srgbClr val="000000"/>
                </a:solidFill>
                <a:latin typeface="Tahoma"/>
              </a:rPr>
              <a:t>RST: Resetting connection. 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Must terminate the connection right away. This is only used when there are unrecoverable errors.</a:t>
            </a:r>
          </a:p>
          <a:p>
            <a:pPr algn="just" defTabSz="914400">
              <a:buClr>
                <a:srgbClr val="3333CC"/>
              </a:buClr>
              <a:defRPr/>
            </a:pPr>
            <a:r>
              <a:rPr lang="en-US" sz="2000" b="1" kern="0" dirty="0">
                <a:solidFill>
                  <a:srgbClr val="000000"/>
                </a:solidFill>
                <a:latin typeface="Tahoma"/>
              </a:rPr>
              <a:t>SYN: 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We use this for the initial three way handshake and it’s used to set the initial sequence number.</a:t>
            </a:r>
          </a:p>
          <a:p>
            <a:pPr algn="just" defTabSz="914400">
              <a:buClr>
                <a:srgbClr val="3333CC"/>
              </a:buClr>
              <a:defRPr/>
            </a:pPr>
            <a:r>
              <a:rPr lang="en-US" sz="2000" b="1" kern="0" dirty="0">
                <a:solidFill>
                  <a:srgbClr val="000000"/>
                </a:solidFill>
                <a:latin typeface="Tahoma"/>
              </a:rPr>
              <a:t>FIN: 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This finish bit is used to end the TCP connection. TCP is full duplex so both parties use the FIN bit to end the connection. </a:t>
            </a:r>
          </a:p>
        </p:txBody>
      </p:sp>
    </p:spTree>
    <p:extLst>
      <p:ext uri="{BB962C8B-B14F-4D97-AF65-F5344CB8AC3E}">
        <p14:creationId xmlns:p14="http://schemas.microsoft.com/office/powerpoint/2010/main" val="64075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175"/>
    </mc:Choice>
    <mc:Fallback>
      <p:transition spd="slow" advTm="110175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en-US" dirty="0" smtClean="0"/>
              <a:t>TCP vs. UDP</a:t>
            </a:r>
          </a:p>
        </p:txBody>
      </p:sp>
      <p:sp>
        <p:nvSpPr>
          <p:cNvPr id="45059" name="Content Placeholder 3"/>
          <p:cNvSpPr>
            <a:spLocks noGrp="1" noChangeArrowheads="1"/>
          </p:cNvSpPr>
          <p:nvPr>
            <p:ph sz="half" idx="1"/>
          </p:nvPr>
        </p:nvSpPr>
        <p:spPr bwMode="auto">
          <a:xfrm>
            <a:off x="1981200" y="1236506"/>
            <a:ext cx="4038600" cy="5059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en-US" sz="2000" dirty="0"/>
              <a:t>Sets up a connection with the receiving host before sending data.</a:t>
            </a:r>
          </a:p>
          <a:p>
            <a:r>
              <a:rPr lang="en-US" altLang="en-US" sz="2000" dirty="0"/>
              <a:t>Checks if segments have arrived and resends if they were lost. (Reliability)</a:t>
            </a:r>
          </a:p>
          <a:p>
            <a:r>
              <a:rPr lang="en-US" altLang="en-US" sz="2000" dirty="0"/>
              <a:t>Sorts segments into the right order before reassembling the data.</a:t>
            </a:r>
          </a:p>
          <a:p>
            <a:r>
              <a:rPr lang="en-US" altLang="en-US" sz="2000" dirty="0"/>
              <a:t>Sends at a speed to suit the receiving host. (Flow control)</a:t>
            </a:r>
          </a:p>
          <a:p>
            <a:r>
              <a:rPr lang="en-US" altLang="en-US" sz="2000" dirty="0"/>
              <a:t>High overhead (20 bytes header)</a:t>
            </a:r>
          </a:p>
          <a:p>
            <a:r>
              <a:rPr lang="en-US" altLang="en-US" sz="2000" dirty="0"/>
              <a:t>Used for Emails, Web </a:t>
            </a:r>
            <a:r>
              <a:rPr lang="en-US" altLang="en-US" sz="2000" dirty="0" smtClean="0"/>
              <a:t>Browsing, FTP, Telnet etc</a:t>
            </a:r>
            <a:r>
              <a:rPr lang="en-US" altLang="en-US" sz="2000" dirty="0"/>
              <a:t>.</a:t>
            </a:r>
          </a:p>
          <a:p>
            <a:endParaRPr lang="en-US" altLang="en-US" sz="2000" dirty="0"/>
          </a:p>
        </p:txBody>
      </p:sp>
      <p:sp>
        <p:nvSpPr>
          <p:cNvPr id="45060" name="Content Placeholder 4"/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239004"/>
            <a:ext cx="4038600" cy="5059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en-US" sz="2000" dirty="0"/>
              <a:t>Connectionless. Does not contact receiving host before sending data.</a:t>
            </a:r>
          </a:p>
          <a:p>
            <a:r>
              <a:rPr lang="en-US" altLang="en-US" sz="2000" dirty="0"/>
              <a:t>Does not check if data arrived and does not re-send. “Best effort”.</a:t>
            </a:r>
          </a:p>
          <a:p>
            <a:r>
              <a:rPr lang="en-US" altLang="en-US" sz="2000" dirty="0"/>
              <a:t>Does not sort into the right order.</a:t>
            </a:r>
          </a:p>
          <a:p>
            <a:r>
              <a:rPr lang="en-US" altLang="en-US" sz="2000" dirty="0"/>
              <a:t>No flow control.</a:t>
            </a:r>
          </a:p>
          <a:p>
            <a:r>
              <a:rPr lang="en-US" altLang="en-US" sz="2000" dirty="0"/>
              <a:t>Low overhead (8 bytes header)</a:t>
            </a:r>
          </a:p>
          <a:p>
            <a:r>
              <a:rPr lang="en-US" altLang="en-US" sz="2000" dirty="0"/>
              <a:t>Used for VoIP, streaming video, DNS, </a:t>
            </a:r>
            <a:r>
              <a:rPr lang="en-US" altLang="en-US" sz="2000" dirty="0" smtClean="0"/>
              <a:t>TFTP, DHCP </a:t>
            </a:r>
            <a:r>
              <a:rPr lang="en-US" altLang="en-US" sz="2000" dirty="0" err="1" smtClean="0"/>
              <a:t>etc</a:t>
            </a:r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38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472"/>
    </mc:Choice>
    <mc:Fallback>
      <p:transition spd="slow" advTm="9847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525" y="501549"/>
            <a:ext cx="10018713" cy="690432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0" y="1978702"/>
            <a:ext cx="4895055" cy="4048137"/>
          </a:xfrm>
        </p:spPr>
        <p:txBody>
          <a:bodyPr>
            <a:normAutofit fontScale="25000" lnSpcReduction="20000"/>
          </a:bodyPr>
          <a:lstStyle/>
          <a:p>
            <a:r>
              <a:rPr lang="en-US" altLang="en-US" sz="9600" dirty="0"/>
              <a:t>The transport layer is located between the application layer and the network layer. </a:t>
            </a:r>
            <a:endParaRPr lang="en-US" altLang="en-US" sz="9600" dirty="0" smtClean="0"/>
          </a:p>
          <a:p>
            <a:r>
              <a:rPr lang="en-US" altLang="en-US" sz="9600" dirty="0" smtClean="0"/>
              <a:t>It </a:t>
            </a:r>
            <a:r>
              <a:rPr lang="en-US" altLang="en-US" sz="9600" dirty="0"/>
              <a:t>provides a process-to-process communication between two application layers, one at the local host and the other at the remote host. </a:t>
            </a:r>
            <a:endParaRPr lang="en-US" altLang="en-US" sz="9600" dirty="0" smtClean="0"/>
          </a:p>
          <a:p>
            <a:r>
              <a:rPr lang="en-US" altLang="en-US" sz="9600" dirty="0" smtClean="0"/>
              <a:t>Communication </a:t>
            </a:r>
            <a:r>
              <a:rPr lang="en-US" altLang="en-US" sz="9600" dirty="0"/>
              <a:t>is provided using a logical connection. Figure </a:t>
            </a:r>
            <a:r>
              <a:rPr lang="en-US" altLang="en-US" sz="9600" dirty="0" smtClean="0"/>
              <a:t>2 </a:t>
            </a:r>
            <a:r>
              <a:rPr lang="en-US" altLang="en-US" sz="9600" dirty="0"/>
              <a:t>shows the idea behind this logical connection.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882" y="1003092"/>
            <a:ext cx="4975225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065" y="1295400"/>
            <a:ext cx="1447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6567882" y="6026840"/>
            <a:ext cx="2487612" cy="5309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+mn-lt"/>
              </a:rPr>
              <a:t>Figure 2:  </a:t>
            </a:r>
            <a:r>
              <a:rPr lang="en-US" altLang="en-US" sz="1050" dirty="0">
                <a:latin typeface="+mn-lt"/>
              </a:rPr>
              <a:t>Logical connection at the transport layer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1"/>
            <a:ext cx="1162724" cy="1003092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5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39"/>
    </mc:Choice>
    <mc:Fallback>
      <p:transition spd="slow" advTm="783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pPr algn="l"/>
            <a:r>
              <a:rPr lang="en-US" dirty="0"/>
              <a:t>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7"/>
            <a:ext cx="9927155" cy="5221820"/>
          </a:xfrm>
        </p:spPr>
        <p:txBody>
          <a:bodyPr anchor="t">
            <a:normAutofit fontScale="92500" lnSpcReduction="20000"/>
          </a:bodyPr>
          <a:lstStyle/>
          <a:p>
            <a:r>
              <a:rPr lang="en-US" altLang="en-US" sz="3000" dirty="0"/>
              <a:t>The transport layer is responsible for the delivery of a message from one process (sender) to another (receiver).</a:t>
            </a:r>
          </a:p>
          <a:p>
            <a:r>
              <a:rPr lang="en-US" sz="3000" dirty="0"/>
              <a:t>Transport Layer PDU is called  </a:t>
            </a:r>
            <a:r>
              <a:rPr lang="en-US" sz="3000" b="1" dirty="0"/>
              <a:t>Segments</a:t>
            </a:r>
            <a:endParaRPr lang="en-US" altLang="en-US" sz="3000" dirty="0"/>
          </a:p>
          <a:p>
            <a:r>
              <a:rPr lang="en-US" altLang="en-US" sz="3000" dirty="0"/>
              <a:t>Functions:</a:t>
            </a:r>
          </a:p>
          <a:p>
            <a:pPr lvl="1"/>
            <a:r>
              <a:rPr lang="en-US" altLang="en-US" sz="2600" dirty="0"/>
              <a:t>Segmentation and Reassembly</a:t>
            </a:r>
          </a:p>
          <a:p>
            <a:pPr lvl="1"/>
            <a:r>
              <a:rPr lang="en-US" altLang="en-US" sz="2600" dirty="0"/>
              <a:t>Adds Port Address and Sequence Number.</a:t>
            </a:r>
          </a:p>
          <a:p>
            <a:pPr lvl="1"/>
            <a:r>
              <a:rPr lang="en-US" altLang="en-US" sz="2600" dirty="0"/>
              <a:t>Connection Control</a:t>
            </a:r>
          </a:p>
          <a:p>
            <a:pPr lvl="1"/>
            <a:r>
              <a:rPr lang="en-US" altLang="en-US" sz="2600" dirty="0"/>
              <a:t>Flow and Error Control</a:t>
            </a:r>
          </a:p>
          <a:p>
            <a:pPr lvl="1"/>
            <a:r>
              <a:rPr lang="en-US" altLang="en-US" sz="2600" dirty="0"/>
              <a:t>Multiplexing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b="1" dirty="0"/>
          </a:p>
          <a:p>
            <a:r>
              <a:rPr lang="en-US" sz="1900" i="1" dirty="0" smtClean="0"/>
              <a:t>*</a:t>
            </a:r>
            <a:r>
              <a:rPr lang="en-US" sz="1900" i="1" dirty="0"/>
              <a:t>PDU – </a:t>
            </a:r>
            <a:r>
              <a:rPr lang="en-US" sz="1900" i="1" dirty="0" smtClean="0"/>
              <a:t>Protocol </a:t>
            </a:r>
            <a:r>
              <a:rPr lang="en-US" sz="1900" i="1" dirty="0"/>
              <a:t>Data Unit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C535691-EC7B-400D-9D03-B8DCFE366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716" y="4031937"/>
            <a:ext cx="5383749" cy="221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1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Function – Identification Using Port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6"/>
            <a:ext cx="9927155" cy="4811686"/>
          </a:xfrm>
        </p:spPr>
        <p:txBody>
          <a:bodyPr anchor="t">
            <a:normAutofit/>
          </a:bodyPr>
          <a:lstStyle/>
          <a:p>
            <a:r>
              <a:rPr lang="en-US" altLang="en-US" dirty="0"/>
              <a:t>Port Numbers/Addresses are used to identify different applications/processes running in a computer</a:t>
            </a:r>
          </a:p>
          <a:p>
            <a:r>
              <a:rPr lang="en-US" altLang="en-US" dirty="0"/>
              <a:t>16-bit in length</a:t>
            </a:r>
          </a:p>
          <a:p>
            <a:pPr lvl="1"/>
            <a:r>
              <a:rPr lang="en-US" altLang="en-US" dirty="0"/>
              <a:t>Represented as one single decimal number</a:t>
            </a:r>
          </a:p>
          <a:p>
            <a:pPr lvl="1"/>
            <a:r>
              <a:rPr lang="en-US" altLang="en-US" dirty="0"/>
              <a:t>e.g. 80 – Web; 23 – </a:t>
            </a:r>
            <a:r>
              <a:rPr lang="en-US" altLang="en-US" dirty="0" smtClean="0"/>
              <a:t>Telnet</a:t>
            </a:r>
            <a:r>
              <a:rPr lang="en-US" altLang="en-US" dirty="0"/>
              <a:t>; 25 </a:t>
            </a:r>
            <a:r>
              <a:rPr lang="en-US" altLang="en-US" dirty="0" smtClean="0"/>
              <a:t>– SMTP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8374BA1-D308-407D-A115-2054CE083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080" y="3244800"/>
            <a:ext cx="5408796" cy="31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8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78305"/>
          </a:xfrm>
        </p:spPr>
        <p:txBody>
          <a:bodyPr>
            <a:noAutofit/>
          </a:bodyPr>
          <a:lstStyle/>
          <a:p>
            <a:pPr algn="l"/>
            <a:r>
              <a:rPr lang="en-US" altLang="en-US" dirty="0"/>
              <a:t>Identifying </a:t>
            </a:r>
            <a:r>
              <a:rPr lang="en-US" altLang="en-US" dirty="0" smtClean="0"/>
              <a:t>different </a:t>
            </a:r>
            <a:r>
              <a:rPr lang="en-US" altLang="en-US" dirty="0"/>
              <a:t>applications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1467" y="1565154"/>
            <a:ext cx="8175445" cy="291690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731389" y="4982910"/>
            <a:ext cx="90036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400" kern="0" dirty="0"/>
              <a:t>Clients can use any random port number, servers can’t.</a:t>
            </a:r>
          </a:p>
          <a:p>
            <a:pPr lvl="1">
              <a:defRPr/>
            </a:pPr>
            <a:r>
              <a:rPr lang="en-US" sz="2400" kern="0" dirty="0"/>
              <a:t>Because clients won’t be able to identify server process otherwise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kern="0" dirty="0"/>
              <a:t>Servers, however, cannot use any random port number</a:t>
            </a:r>
          </a:p>
          <a:p>
            <a:pPr lvl="1">
              <a:defRPr/>
            </a:pPr>
            <a:r>
              <a:rPr lang="en-US" sz="2400" kern="0" dirty="0"/>
              <a:t>Use of well-known port numbers! </a:t>
            </a:r>
            <a:endParaRPr lang="en-US" sz="2000" dirty="0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1611467" y="4282004"/>
            <a:ext cx="3494149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Figure 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</a:rPr>
              <a:t>3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:  </a:t>
            </a:r>
            <a:r>
              <a:rPr lang="en-US" altLang="en-US" sz="2000" dirty="0" smtClean="0">
                <a:latin typeface="+mn-lt"/>
              </a:rPr>
              <a:t>Assign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2000" dirty="0" smtClean="0">
                <a:latin typeface="+mn-lt"/>
              </a:rPr>
              <a:t>Port numbers</a:t>
            </a:r>
            <a:endParaRPr lang="en-US" altLang="en-US" sz="2000" dirty="0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48128"/>
          </a:xfrm>
        </p:spPr>
        <p:txBody>
          <a:bodyPr/>
          <a:lstStyle/>
          <a:p>
            <a:pPr algn="l"/>
            <a:r>
              <a:rPr lang="en-US" dirty="0" smtClean="0"/>
              <a:t>Port numbers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1726297"/>
            <a:ext cx="10018712" cy="132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4407393" y="3216324"/>
            <a:ext cx="3640111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2000" b="1" i="1" dirty="0">
                <a:solidFill>
                  <a:srgbClr val="FF0000"/>
                </a:solidFill>
              </a:rPr>
              <a:t>Figure 4</a:t>
            </a:r>
            <a:r>
              <a:rPr lang="en-US" altLang="en-US" sz="2000" b="1" i="1" dirty="0" smtClean="0"/>
              <a:t>:  </a:t>
            </a:r>
            <a:r>
              <a:rPr lang="en-US" altLang="en-US" sz="2000" b="1" i="1" dirty="0"/>
              <a:t>ICANN ranges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4310" y="3837901"/>
            <a:ext cx="100187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2000" kern="0" dirty="0"/>
              <a:t>Well-known ports: The ports ranging from 0 to 1023 are assigned and controlled by ICANN. These are the well-known ports</a:t>
            </a:r>
            <a:r>
              <a:rPr lang="en-US" sz="2000" kern="0" dirty="0" smtClean="0"/>
              <a:t>.</a:t>
            </a:r>
          </a:p>
          <a:p>
            <a:pPr>
              <a:defRPr/>
            </a:pPr>
            <a:endParaRPr lang="en-US" sz="2000" kern="0" dirty="0"/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2000" kern="0" dirty="0"/>
              <a:t>Registered ports: The ports ranging from 1024 to 49,151 are not assigned or controlled by ICANN. They can only be registered with ICANN to prevent duplication</a:t>
            </a:r>
            <a:r>
              <a:rPr lang="en-US" sz="2000" kern="0" dirty="0" smtClean="0"/>
              <a:t>.</a:t>
            </a:r>
          </a:p>
          <a:p>
            <a:pPr>
              <a:defRPr/>
            </a:pPr>
            <a:endParaRPr lang="en-US" sz="2000" kern="0" dirty="0"/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2000" kern="0" dirty="0"/>
              <a:t>Dynamic ports: The ports ranging from 49,152 to 65,535 are neither controlled nor registered. They can be used as temporary or private port numbers.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3653" y="6271629"/>
            <a:ext cx="99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https://www.iana.org/assignments/service-names-port-numbers/service-names-port-numbers.xhtml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4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925" y="674560"/>
            <a:ext cx="10018713" cy="75325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4400" dirty="0"/>
              <a:t>Socket address</a:t>
            </a:r>
            <a:r>
              <a:rPr lang="en-US" altLang="en-US" dirty="0">
                <a:latin typeface="Times-BoldItalic"/>
              </a:rPr>
              <a:t/>
            </a:r>
            <a:br>
              <a:rPr lang="en-US" altLang="en-US" dirty="0">
                <a:latin typeface="Times-BoldItalic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105" y="1857189"/>
            <a:ext cx="4963020" cy="114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710" y="3728483"/>
            <a:ext cx="9179801" cy="305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327125" y="1332252"/>
            <a:ext cx="55203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kern="0" dirty="0"/>
              <a:t>IP and Port together is called a Socket Address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kern="0" dirty="0"/>
              <a:t>To use the services of the transport layer in the Internet, we need a pair of socket addresses: the client socket address and the server socket address. </a:t>
            </a:r>
            <a:endParaRPr 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401117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27813"/>
          </a:xfrm>
        </p:spPr>
        <p:txBody>
          <a:bodyPr/>
          <a:lstStyle/>
          <a:p>
            <a:pPr algn="l"/>
            <a:r>
              <a:rPr lang="en-US" altLang="en-US" dirty="0"/>
              <a:t>Encapsulation and decapsulation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18545"/>
            <a:ext cx="10018713" cy="35726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315" name="Rectangle 14"/>
          <p:cNvSpPr>
            <a:spLocks noChangeArrowheads="1"/>
          </p:cNvSpPr>
          <p:nvPr/>
        </p:nvSpPr>
        <p:spPr bwMode="auto">
          <a:xfrm>
            <a:off x="2450892" y="6064238"/>
            <a:ext cx="8153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Figure 5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</a:rPr>
              <a:t>:  </a:t>
            </a:r>
            <a:r>
              <a:rPr lang="en-US" altLang="en-US" sz="2000" dirty="0">
                <a:latin typeface="+mn-lt"/>
              </a:rPr>
              <a:t>Encapsulation and decapsulation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6" y="2537999"/>
            <a:ext cx="2906713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942" y="2556697"/>
            <a:ext cx="2927350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39" y="4114801"/>
            <a:ext cx="29432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7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25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6.9|1.5|2.2|1.8|25.2|1.4|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10625</TotalTime>
  <Words>1182</Words>
  <Application>Microsoft Office PowerPoint</Application>
  <PresentationFormat>Widescreen</PresentationFormat>
  <Paragraphs>202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Corbel</vt:lpstr>
      <vt:lpstr>Tahoma</vt:lpstr>
      <vt:lpstr>Times New Roman</vt:lpstr>
      <vt:lpstr>Times-BoldItalic</vt:lpstr>
      <vt:lpstr>Wingdings</vt:lpstr>
      <vt:lpstr>Parallax</vt:lpstr>
      <vt:lpstr>     Introduction to Transport Layer</vt:lpstr>
      <vt:lpstr>Objectives</vt:lpstr>
      <vt:lpstr>Introduction</vt:lpstr>
      <vt:lpstr>Transport Layer</vt:lpstr>
      <vt:lpstr>Function – Identification Using Port Address</vt:lpstr>
      <vt:lpstr>Identifying different applications</vt:lpstr>
      <vt:lpstr>Port numbers</vt:lpstr>
      <vt:lpstr>Socket address </vt:lpstr>
      <vt:lpstr>Encapsulation and decapsulation</vt:lpstr>
      <vt:lpstr>Functions – Segmentation/Reassembly</vt:lpstr>
      <vt:lpstr>Function – Multiplexing and Demultiplexing</vt:lpstr>
      <vt:lpstr>Function – Connection Control</vt:lpstr>
      <vt:lpstr>Function – Error Control</vt:lpstr>
      <vt:lpstr>Error Control</vt:lpstr>
      <vt:lpstr>Transport Layer</vt:lpstr>
      <vt:lpstr>Function – Flow Control</vt:lpstr>
      <vt:lpstr>Pushing and Pulling</vt:lpstr>
      <vt:lpstr>Flow Control</vt:lpstr>
      <vt:lpstr>Flow Control</vt:lpstr>
      <vt:lpstr>Flow Control</vt:lpstr>
      <vt:lpstr>Transport layer protocols</vt:lpstr>
      <vt:lpstr>Transmission Control Protocol (TCP)  </vt:lpstr>
      <vt:lpstr>TCP: Connection Oriented Service</vt:lpstr>
      <vt:lpstr>User Datagram Protocol (UDP) </vt:lpstr>
      <vt:lpstr>UDP: Connectionless Service</vt:lpstr>
      <vt:lpstr>User Datagram Protocol (UDP)</vt:lpstr>
      <vt:lpstr>Transmission Control Protocol (TCP)</vt:lpstr>
      <vt:lpstr>Transmission Control Protocol (TCP): Flag bits details</vt:lpstr>
      <vt:lpstr>TCP vs. UDP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</dc:title>
  <dc:creator>Mehnaz Seraj</dc:creator>
  <cp:lastModifiedBy>Zobair Ibn Awal, PhD</cp:lastModifiedBy>
  <cp:revision>343</cp:revision>
  <dcterms:created xsi:type="dcterms:W3CDTF">2020-06-17T13:03:26Z</dcterms:created>
  <dcterms:modified xsi:type="dcterms:W3CDTF">2020-07-17T02:18:12Z</dcterms:modified>
</cp:coreProperties>
</file>