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81" r:id="rId15"/>
    <p:sldId id="272" r:id="rId16"/>
    <p:sldId id="273" r:id="rId17"/>
    <p:sldId id="274" r:id="rId18"/>
    <p:sldId id="275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9862-E581-40A3-B10D-D0808385CF3D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083A8-13EC-4DF7-ABA3-73AC290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Cohen-Sutherland </a:t>
            </a:r>
            <a:r>
              <a:rPr lang="en-US" dirty="0" err="1" smtClean="0"/>
              <a:t>Algo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26881" y="333955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if(oc1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else if((oc1 AND oc2)!=0000){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0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51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333955"/>
            <a:ext cx="5061669" cy="5938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dirty="0" err="1" smtClean="0"/>
              <a:t>ohen</a:t>
            </a:r>
            <a:r>
              <a:rPr lang="en-US" sz="1400" dirty="0" smtClean="0"/>
              <a:t>-Sutherland(x1, y1, x2, y2):</a:t>
            </a:r>
          </a:p>
          <a:p>
            <a:pPr marL="0" indent="0">
              <a:buNone/>
            </a:pPr>
            <a:r>
              <a:rPr lang="en-US" sz="1400" dirty="0" smtClean="0"/>
              <a:t>oc1 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(x1, y1), </a:t>
            </a:r>
          </a:p>
          <a:p>
            <a:pPr marL="0" indent="0">
              <a:buNone/>
            </a:pPr>
            <a:r>
              <a:rPr lang="en-US" sz="1400" dirty="0" smtClean="0"/>
              <a:t>oc2 </a:t>
            </a:r>
            <a:r>
              <a:rPr lang="en-US" sz="1400" dirty="0"/>
              <a:t>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(x2, y2);</a:t>
            </a:r>
          </a:p>
          <a:p>
            <a:pPr marL="0" indent="0">
              <a:buNone/>
            </a:pPr>
            <a:r>
              <a:rPr lang="en-US" sz="1400" dirty="0" smtClean="0"/>
              <a:t>while(true) {</a:t>
            </a:r>
          </a:p>
          <a:p>
            <a:pPr marL="457200" lvl="1" indent="0">
              <a:buNone/>
            </a:pPr>
            <a:r>
              <a:rPr lang="en-US" sz="1200" dirty="0" smtClean="0"/>
              <a:t>if (oc1 == oc2 == 0000) {</a:t>
            </a:r>
          </a:p>
          <a:p>
            <a:pPr marL="457200" lvl="1" indent="0">
              <a:buNone/>
            </a:pPr>
            <a:r>
              <a:rPr lang="en-US" sz="1200" dirty="0" smtClean="0"/>
              <a:t>	//declare completely inside</a:t>
            </a:r>
          </a:p>
          <a:p>
            <a:pPr marL="457200" lvl="1" indent="0">
              <a:buNone/>
            </a:pPr>
            <a:r>
              <a:rPr lang="en-US" sz="1200" dirty="0" smtClean="0"/>
              <a:t>	output (x1, y1), (x2, y2) as clipped line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 if ((oc1 AND oc2)!=0000) { // condition to check matching bit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	//declare completely outside and clip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if(oc1 != 0000){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(x1, y1) = find intersection point of line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and the boundary corresponding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 to non-zero bit of oc1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oc1 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(x1, y1)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	(</a:t>
            </a:r>
            <a:r>
              <a:rPr lang="en-US" sz="1200" dirty="0" smtClean="0"/>
              <a:t>x2, y2) </a:t>
            </a:r>
            <a:r>
              <a:rPr lang="en-US" sz="1200" dirty="0"/>
              <a:t>= find intersection point of </a:t>
            </a:r>
            <a:r>
              <a:rPr lang="en-US" sz="1200" dirty="0" smtClean="0"/>
              <a:t>line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                                               and </a:t>
            </a:r>
            <a:r>
              <a:rPr lang="en-US" sz="1200" dirty="0"/>
              <a:t>the boundary corresponding 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                      to </a:t>
            </a:r>
            <a:r>
              <a:rPr lang="en-US" sz="1200" dirty="0"/>
              <a:t>non-zero bit of </a:t>
            </a:r>
            <a:r>
              <a:rPr lang="en-US" sz="1200" dirty="0" smtClean="0"/>
              <a:t>oc2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oc2 </a:t>
            </a:r>
            <a:r>
              <a:rPr lang="en-US" sz="1200" dirty="0"/>
              <a:t>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(x2, y2)</a:t>
            </a:r>
          </a:p>
          <a:p>
            <a:pPr marL="457200" lvl="1" indent="0">
              <a:buNone/>
            </a:pPr>
            <a:r>
              <a:rPr lang="en-US" sz="1200" dirty="0" smtClean="0"/>
              <a:t>	}</a:t>
            </a:r>
          </a:p>
          <a:p>
            <a:pPr marL="457200" lvl="1" indent="0">
              <a:buNone/>
            </a:pPr>
            <a:r>
              <a:rPr lang="en-US" sz="1200" dirty="0" smtClean="0"/>
              <a:t>	continue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626487" y="1063252"/>
            <a:ext cx="5784946" cy="4065339"/>
            <a:chOff x="5626487" y="1063252"/>
            <a:chExt cx="5784946" cy="4065339"/>
          </a:xfrm>
        </p:grpSpPr>
        <p:sp>
          <p:nvSpPr>
            <p:cNvPr id="5" name="Line 74"/>
            <p:cNvSpPr>
              <a:spLocks noChangeShapeType="1"/>
            </p:cNvSpPr>
            <p:nvPr/>
          </p:nvSpPr>
          <p:spPr bwMode="auto">
            <a:xfrm rot="16200000" flipH="1">
              <a:off x="5829843" y="2845294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 rot="16200000" flipH="1">
              <a:off x="8191628" y="2884538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6"/>
            <p:cNvSpPr>
              <a:spLocks noChangeShapeType="1"/>
            </p:cNvSpPr>
            <p:nvPr/>
          </p:nvSpPr>
          <p:spPr bwMode="auto">
            <a:xfrm flipH="1">
              <a:off x="6489859" y="2210252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7"/>
            <p:cNvSpPr>
              <a:spLocks noChangeShapeType="1"/>
            </p:cNvSpPr>
            <p:nvPr/>
          </p:nvSpPr>
          <p:spPr bwMode="auto">
            <a:xfrm flipH="1">
              <a:off x="6539806" y="3774667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7608317" y="2194198"/>
              <a:ext cx="2368920" cy="1580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H="1">
              <a:off x="6304341" y="220490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 flipH="1">
              <a:off x="6304341" y="377645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7615452" y="4602362"/>
              <a:ext cx="0" cy="23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9975454" y="4584524"/>
              <a:ext cx="0" cy="256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8164871" y="1728619"/>
              <a:ext cx="1120242" cy="41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Window</a:t>
              </a:r>
              <a:endParaRPr lang="en-US" altLang="en-US" sz="1800"/>
            </a:p>
          </p:txBody>
        </p:sp>
        <p:sp>
          <p:nvSpPr>
            <p:cNvPr id="33" name="Line 78"/>
            <p:cNvSpPr>
              <a:spLocks noChangeShapeType="1"/>
            </p:cNvSpPr>
            <p:nvPr/>
          </p:nvSpPr>
          <p:spPr bwMode="auto">
            <a:xfrm flipV="1">
              <a:off x="6438127" y="1227363"/>
              <a:ext cx="3731763" cy="316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10184161" y="1093577"/>
              <a:ext cx="9220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/>
                <a:t>2</a:t>
              </a:r>
              <a:r>
                <a:rPr lang="en-IE" altLang="en-US" sz="1400" b="1" baseline="-25000" dirty="0" smtClean="0"/>
                <a:t> </a:t>
              </a:r>
              <a:r>
                <a:rPr lang="en-IE" altLang="en-US" sz="1400" b="1" dirty="0"/>
                <a:t>[1010]</a:t>
              </a:r>
              <a:endParaRPr lang="en-US" altLang="en-US" sz="1400" b="1" dirty="0"/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6420289" y="4332933"/>
              <a:ext cx="9380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</a:t>
              </a:r>
              <a:r>
                <a:rPr lang="en-IE" altLang="en-US" sz="1400" b="1" dirty="0" smtClean="0"/>
                <a:t> </a:t>
              </a:r>
              <a:r>
                <a:rPr lang="en-IE" altLang="en-US" sz="1400" b="1" dirty="0"/>
                <a:t>[0101]</a:t>
              </a:r>
              <a:endParaRPr lang="en-US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1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333955"/>
            <a:ext cx="5061669" cy="5938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dirty="0" err="1" smtClean="0"/>
              <a:t>ohen</a:t>
            </a:r>
            <a:r>
              <a:rPr lang="en-US" sz="1400" dirty="0" smtClean="0"/>
              <a:t>-Sutherland(x1, y1, x2, y2):</a:t>
            </a:r>
          </a:p>
          <a:p>
            <a:pPr marL="0" indent="0">
              <a:buNone/>
            </a:pPr>
            <a:r>
              <a:rPr lang="en-US" sz="1400" dirty="0" smtClean="0"/>
              <a:t>oc1 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(x1, y1), </a:t>
            </a:r>
          </a:p>
          <a:p>
            <a:pPr marL="0" indent="0">
              <a:buNone/>
            </a:pPr>
            <a:r>
              <a:rPr lang="en-US" sz="1400" dirty="0" smtClean="0"/>
              <a:t>oc2 </a:t>
            </a:r>
            <a:r>
              <a:rPr lang="en-US" sz="1400" dirty="0"/>
              <a:t>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(x2, y2);</a:t>
            </a:r>
          </a:p>
          <a:p>
            <a:pPr marL="0" indent="0">
              <a:buNone/>
            </a:pPr>
            <a:r>
              <a:rPr lang="en-US" sz="1400" dirty="0" smtClean="0"/>
              <a:t>while(true) {</a:t>
            </a:r>
          </a:p>
          <a:p>
            <a:pPr marL="457200" lvl="1" indent="0">
              <a:buNone/>
            </a:pPr>
            <a:r>
              <a:rPr lang="en-US" sz="1200" dirty="0" smtClean="0"/>
              <a:t>if (oc1 == oc2 == 0000) {</a:t>
            </a:r>
          </a:p>
          <a:p>
            <a:pPr marL="457200" lvl="1" indent="0">
              <a:buNone/>
            </a:pPr>
            <a:r>
              <a:rPr lang="en-US" sz="1200" dirty="0" smtClean="0"/>
              <a:t>	//declare completely inside</a:t>
            </a:r>
          </a:p>
          <a:p>
            <a:pPr marL="457200" lvl="1" indent="0">
              <a:buNone/>
            </a:pPr>
            <a:r>
              <a:rPr lang="en-US" sz="1200" dirty="0" smtClean="0"/>
              <a:t>	output (x1, y1), (x2, y2) as clipped line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 if ((oc1 AND oc2)!=0000) { // condition to check matching bit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	//declare completely outside and clip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if(oc1 != 0000){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(x1, y1) = find intersection point of line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and the boundary corresponding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 to non-zero bit of oc1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oc1 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(x1, y1)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	(</a:t>
            </a:r>
            <a:r>
              <a:rPr lang="en-US" sz="1200" dirty="0" smtClean="0"/>
              <a:t>x2, y2) </a:t>
            </a:r>
            <a:r>
              <a:rPr lang="en-US" sz="1200" dirty="0"/>
              <a:t>= find intersection point of </a:t>
            </a:r>
            <a:r>
              <a:rPr lang="en-US" sz="1200" dirty="0" smtClean="0"/>
              <a:t>line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                                               and </a:t>
            </a:r>
            <a:r>
              <a:rPr lang="en-US" sz="1200" dirty="0"/>
              <a:t>the boundary corresponding 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                      to </a:t>
            </a:r>
            <a:r>
              <a:rPr lang="en-US" sz="1200" dirty="0"/>
              <a:t>non-zero bit of </a:t>
            </a:r>
            <a:r>
              <a:rPr lang="en-US" sz="1200" dirty="0" smtClean="0"/>
              <a:t>oc2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oc2 </a:t>
            </a:r>
            <a:r>
              <a:rPr lang="en-US" sz="1200" dirty="0"/>
              <a:t>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(x2, y2)</a:t>
            </a:r>
          </a:p>
          <a:p>
            <a:pPr marL="457200" lvl="1" indent="0">
              <a:buNone/>
            </a:pPr>
            <a:r>
              <a:rPr lang="en-US" sz="1200" dirty="0" smtClean="0"/>
              <a:t>	}</a:t>
            </a:r>
          </a:p>
          <a:p>
            <a:pPr marL="457200" lvl="1" indent="0">
              <a:buNone/>
            </a:pPr>
            <a:r>
              <a:rPr lang="en-US" sz="1200" dirty="0" smtClean="0"/>
              <a:t>	continue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Line 74"/>
          <p:cNvSpPr>
            <a:spLocks noChangeShapeType="1"/>
          </p:cNvSpPr>
          <p:nvPr/>
        </p:nvSpPr>
        <p:spPr bwMode="auto">
          <a:xfrm rot="16200000" flipH="1">
            <a:off x="5829843" y="2845294"/>
            <a:ext cx="356408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 rot="16200000" flipH="1">
            <a:off x="8191628" y="2884538"/>
            <a:ext cx="356586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6"/>
          <p:cNvSpPr>
            <a:spLocks noChangeShapeType="1"/>
          </p:cNvSpPr>
          <p:nvPr/>
        </p:nvSpPr>
        <p:spPr bwMode="auto">
          <a:xfrm flipH="1">
            <a:off x="6489859" y="2210252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 flipH="1">
            <a:off x="6539806" y="3774667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608317" y="2194198"/>
            <a:ext cx="2368920" cy="15804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H="1">
            <a:off x="6304341" y="220490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6304341" y="377645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7615452" y="4602362"/>
            <a:ext cx="0" cy="23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9975454" y="4584524"/>
            <a:ext cx="0" cy="256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 flipV="1">
            <a:off x="7156174" y="1227363"/>
            <a:ext cx="3013716" cy="255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0"/>
          <p:cNvSpPr txBox="1">
            <a:spLocks noChangeArrowheads="1"/>
          </p:cNvSpPr>
          <p:nvPr/>
        </p:nvSpPr>
        <p:spPr bwMode="auto">
          <a:xfrm>
            <a:off x="10184161" y="1093577"/>
            <a:ext cx="922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2</a:t>
            </a:r>
            <a:r>
              <a:rPr lang="en-IE" altLang="en-US" sz="1400" b="1" baseline="-25000" dirty="0" smtClean="0"/>
              <a:t> </a:t>
            </a:r>
            <a:r>
              <a:rPr lang="en-IE" altLang="en-US" sz="1400" b="1" dirty="0"/>
              <a:t>[1010]</a:t>
            </a:r>
            <a:endParaRPr lang="en-US" altLang="en-US" sz="1400" b="1" dirty="0"/>
          </a:p>
        </p:txBody>
      </p:sp>
      <p:sp>
        <p:nvSpPr>
          <p:cNvPr id="37" name="Text Box 84"/>
          <p:cNvSpPr txBox="1">
            <a:spLocks noChangeArrowheads="1"/>
          </p:cNvSpPr>
          <p:nvPr/>
        </p:nvSpPr>
        <p:spPr bwMode="auto">
          <a:xfrm>
            <a:off x="6746811" y="3858508"/>
            <a:ext cx="97789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1</a:t>
            </a:r>
            <a:r>
              <a:rPr lang="en-IE" altLang="en-US" sz="1400" b="1" dirty="0" smtClean="0"/>
              <a:t>’ [0001]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11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333955"/>
            <a:ext cx="5061669" cy="5938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dirty="0" err="1" smtClean="0"/>
              <a:t>ohen</a:t>
            </a:r>
            <a:r>
              <a:rPr lang="en-US" sz="1400" dirty="0" smtClean="0"/>
              <a:t>-Sutherland(x1, y1, x2, y2):</a:t>
            </a:r>
          </a:p>
          <a:p>
            <a:pPr marL="0" indent="0">
              <a:buNone/>
            </a:pPr>
            <a:r>
              <a:rPr lang="en-US" sz="1400" dirty="0" smtClean="0"/>
              <a:t>oc1 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(x1, y1), </a:t>
            </a:r>
          </a:p>
          <a:p>
            <a:pPr marL="0" indent="0">
              <a:buNone/>
            </a:pPr>
            <a:r>
              <a:rPr lang="en-US" sz="1400" dirty="0" smtClean="0"/>
              <a:t>oc2 </a:t>
            </a:r>
            <a:r>
              <a:rPr lang="en-US" sz="1400" dirty="0"/>
              <a:t>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(x2, y2);</a:t>
            </a:r>
          </a:p>
          <a:p>
            <a:pPr marL="0" indent="0">
              <a:buNone/>
            </a:pPr>
            <a:r>
              <a:rPr lang="en-US" sz="1400" dirty="0" smtClean="0"/>
              <a:t>while(true) {</a:t>
            </a:r>
          </a:p>
          <a:p>
            <a:pPr marL="457200" lvl="1" indent="0">
              <a:buNone/>
            </a:pPr>
            <a:r>
              <a:rPr lang="en-US" sz="1200" dirty="0" smtClean="0"/>
              <a:t>if (oc1 == oc2 == 0000) {</a:t>
            </a:r>
          </a:p>
          <a:p>
            <a:pPr marL="457200" lvl="1" indent="0">
              <a:buNone/>
            </a:pPr>
            <a:r>
              <a:rPr lang="en-US" sz="1200" dirty="0" smtClean="0"/>
              <a:t>	//declare completely inside</a:t>
            </a:r>
          </a:p>
          <a:p>
            <a:pPr marL="457200" lvl="1" indent="0">
              <a:buNone/>
            </a:pPr>
            <a:r>
              <a:rPr lang="en-US" sz="1200" dirty="0" smtClean="0"/>
              <a:t>	output (x1, y1), (x2, y2) as clipped line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 if ((oc1 AND oc2)!=0000) { // condition to check matching bit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	//declare completely outside and clip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if(oc1 != 0000){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(x1, y1) = find intersection point of line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and the boundary corresponding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 to non-zero bit of oc1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oc1 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(x1, y1)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	(</a:t>
            </a:r>
            <a:r>
              <a:rPr lang="en-US" sz="1200" dirty="0" smtClean="0"/>
              <a:t>x2, y2) </a:t>
            </a:r>
            <a:r>
              <a:rPr lang="en-US" sz="1200" dirty="0"/>
              <a:t>= find intersection point of </a:t>
            </a:r>
            <a:r>
              <a:rPr lang="en-US" sz="1200" dirty="0" smtClean="0"/>
              <a:t>line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                                               and </a:t>
            </a:r>
            <a:r>
              <a:rPr lang="en-US" sz="1200" dirty="0"/>
              <a:t>the boundary corresponding 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                      to </a:t>
            </a:r>
            <a:r>
              <a:rPr lang="en-US" sz="1200" dirty="0"/>
              <a:t>non-zero bit of </a:t>
            </a:r>
            <a:r>
              <a:rPr lang="en-US" sz="1200" dirty="0" smtClean="0"/>
              <a:t>oc2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oc2 </a:t>
            </a:r>
            <a:r>
              <a:rPr lang="en-US" sz="1200" dirty="0"/>
              <a:t>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(x2, y2)</a:t>
            </a:r>
          </a:p>
          <a:p>
            <a:pPr marL="457200" lvl="1" indent="0">
              <a:buNone/>
            </a:pPr>
            <a:r>
              <a:rPr lang="en-US" sz="1200" dirty="0" smtClean="0"/>
              <a:t>	}</a:t>
            </a:r>
          </a:p>
          <a:p>
            <a:pPr marL="457200" lvl="1" indent="0">
              <a:buNone/>
            </a:pPr>
            <a:r>
              <a:rPr lang="en-US" sz="1200" dirty="0" smtClean="0"/>
              <a:t>	continue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Line 74"/>
          <p:cNvSpPr>
            <a:spLocks noChangeShapeType="1"/>
          </p:cNvSpPr>
          <p:nvPr/>
        </p:nvSpPr>
        <p:spPr bwMode="auto">
          <a:xfrm rot="16200000" flipH="1">
            <a:off x="5829843" y="2845294"/>
            <a:ext cx="356408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 rot="16200000" flipH="1">
            <a:off x="8191628" y="2884538"/>
            <a:ext cx="356586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6"/>
          <p:cNvSpPr>
            <a:spLocks noChangeShapeType="1"/>
          </p:cNvSpPr>
          <p:nvPr/>
        </p:nvSpPr>
        <p:spPr bwMode="auto">
          <a:xfrm flipH="1">
            <a:off x="6489859" y="2210252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 flipH="1">
            <a:off x="6539806" y="3774667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608317" y="2194198"/>
            <a:ext cx="2368920" cy="15804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H="1">
            <a:off x="6304341" y="220490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6304341" y="377645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7615452" y="4602362"/>
            <a:ext cx="0" cy="23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9975454" y="4584524"/>
            <a:ext cx="0" cy="256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 flipV="1">
            <a:off x="7604751" y="1163884"/>
            <a:ext cx="2640060" cy="22368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0"/>
          <p:cNvSpPr txBox="1">
            <a:spLocks noChangeArrowheads="1"/>
          </p:cNvSpPr>
          <p:nvPr/>
        </p:nvSpPr>
        <p:spPr bwMode="auto">
          <a:xfrm>
            <a:off x="10043345" y="1228669"/>
            <a:ext cx="9717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2</a:t>
            </a:r>
            <a:r>
              <a:rPr lang="en-IE" altLang="en-US" sz="1400" b="1" baseline="-25000" dirty="0" smtClean="0"/>
              <a:t> </a:t>
            </a:r>
            <a:r>
              <a:rPr lang="en-IE" altLang="en-US" sz="1400" b="1" dirty="0" smtClean="0"/>
              <a:t> [1010]</a:t>
            </a:r>
            <a:endParaRPr lang="en-US" altLang="en-US" sz="1400" b="1" dirty="0"/>
          </a:p>
        </p:txBody>
      </p:sp>
      <p:sp>
        <p:nvSpPr>
          <p:cNvPr id="37" name="Text Box 84"/>
          <p:cNvSpPr txBox="1">
            <a:spLocks noChangeArrowheads="1"/>
          </p:cNvSpPr>
          <p:nvPr/>
        </p:nvSpPr>
        <p:spPr bwMode="auto">
          <a:xfrm>
            <a:off x="6666012" y="3343953"/>
            <a:ext cx="10310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1</a:t>
            </a:r>
            <a:r>
              <a:rPr lang="en-IE" altLang="en-US" sz="1400" b="1" dirty="0" smtClean="0"/>
              <a:t>’’ [0000]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491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333955"/>
            <a:ext cx="5061669" cy="59384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err="1"/>
              <a:t>c</a:t>
            </a:r>
            <a:r>
              <a:rPr lang="en-US" sz="1400" dirty="0" err="1" smtClean="0"/>
              <a:t>ohen</a:t>
            </a:r>
            <a:r>
              <a:rPr lang="en-US" sz="1400" dirty="0" smtClean="0"/>
              <a:t>-Sutherland(x1, y1, x2, y2):</a:t>
            </a:r>
          </a:p>
          <a:p>
            <a:pPr marL="0" indent="0">
              <a:buNone/>
            </a:pPr>
            <a:r>
              <a:rPr lang="en-US" sz="1400" dirty="0" smtClean="0"/>
              <a:t>oc1 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(x1, y1), </a:t>
            </a:r>
          </a:p>
          <a:p>
            <a:pPr marL="0" indent="0">
              <a:buNone/>
            </a:pPr>
            <a:r>
              <a:rPr lang="en-US" sz="1400" dirty="0" smtClean="0"/>
              <a:t>oc2 </a:t>
            </a:r>
            <a:r>
              <a:rPr lang="en-US" sz="1400" dirty="0"/>
              <a:t>= </a:t>
            </a:r>
            <a:r>
              <a:rPr lang="en-US" sz="1400" dirty="0" err="1" smtClean="0"/>
              <a:t>calculate_outcode</a:t>
            </a:r>
            <a:r>
              <a:rPr lang="en-US" sz="1400" dirty="0" smtClean="0"/>
              <a:t>(x2, y2);</a:t>
            </a:r>
          </a:p>
          <a:p>
            <a:pPr marL="0" indent="0">
              <a:buNone/>
            </a:pPr>
            <a:r>
              <a:rPr lang="en-US" sz="1400" dirty="0" smtClean="0"/>
              <a:t>while(true) {</a:t>
            </a:r>
          </a:p>
          <a:p>
            <a:pPr marL="457200" lvl="1" indent="0">
              <a:buNone/>
            </a:pPr>
            <a:r>
              <a:rPr lang="en-US" sz="1200" dirty="0" smtClean="0"/>
              <a:t>if (oc1 == oc2 == 0000) {</a:t>
            </a:r>
          </a:p>
          <a:p>
            <a:pPr marL="457200" lvl="1" indent="0">
              <a:buNone/>
            </a:pPr>
            <a:r>
              <a:rPr lang="en-US" sz="1200" dirty="0" smtClean="0"/>
              <a:t>	//declare completely inside</a:t>
            </a:r>
          </a:p>
          <a:p>
            <a:pPr marL="457200" lvl="1" indent="0">
              <a:buNone/>
            </a:pPr>
            <a:r>
              <a:rPr lang="en-US" sz="1200" dirty="0" smtClean="0"/>
              <a:t>	output (x1, y1), (x2, y2) as clipped line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 if ((oc1 AND oc2)!=0000) { // condition to check matching bit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 smtClean="0"/>
              <a:t>	//declare completely outside and clip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break</a:t>
            </a:r>
          </a:p>
          <a:p>
            <a:pPr marL="457200" lvl="1" indent="0">
              <a:buNone/>
            </a:pP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if(oc1 != 0000){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(x1, y1) = find intersection point of line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and the boundary corresponding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              to non-zero bit of oc1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oc1 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(x1, y1)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else{</a:t>
            </a:r>
          </a:p>
          <a:p>
            <a:pPr marL="457200" lvl="1" indent="0">
              <a:buNone/>
            </a:pPr>
            <a:r>
              <a:rPr lang="en-US" sz="1200" dirty="0"/>
              <a:t>		(</a:t>
            </a:r>
            <a:r>
              <a:rPr lang="en-US" sz="1200" dirty="0" smtClean="0"/>
              <a:t>x2, y2) </a:t>
            </a:r>
            <a:r>
              <a:rPr lang="en-US" sz="1200" dirty="0"/>
              <a:t>= find intersection point of </a:t>
            </a:r>
            <a:r>
              <a:rPr lang="en-US" sz="1200" dirty="0" smtClean="0"/>
              <a:t>line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                                               and </a:t>
            </a:r>
            <a:r>
              <a:rPr lang="en-US" sz="1200" dirty="0"/>
              <a:t>the boundary corresponding </a:t>
            </a: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                                               to </a:t>
            </a:r>
            <a:r>
              <a:rPr lang="en-US" sz="1200" dirty="0"/>
              <a:t>non-zero bit of </a:t>
            </a:r>
            <a:r>
              <a:rPr lang="en-US" sz="1200" dirty="0" smtClean="0"/>
              <a:t>oc2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		</a:t>
            </a:r>
            <a:r>
              <a:rPr lang="en-US" sz="1200" dirty="0" smtClean="0"/>
              <a:t>oc2 </a:t>
            </a:r>
            <a:r>
              <a:rPr lang="en-US" sz="1200" dirty="0"/>
              <a:t>= </a:t>
            </a:r>
            <a:r>
              <a:rPr lang="en-US" sz="1200" dirty="0" err="1" smtClean="0"/>
              <a:t>calculate_outcode</a:t>
            </a:r>
            <a:r>
              <a:rPr lang="en-US" sz="1200" dirty="0" smtClean="0"/>
              <a:t>(x2, y2)</a:t>
            </a:r>
          </a:p>
          <a:p>
            <a:pPr marL="457200" lvl="1" indent="0">
              <a:buNone/>
            </a:pPr>
            <a:r>
              <a:rPr lang="en-US" sz="1200" dirty="0" smtClean="0"/>
              <a:t>	}</a:t>
            </a:r>
          </a:p>
          <a:p>
            <a:pPr marL="457200" lvl="1" indent="0">
              <a:buNone/>
            </a:pPr>
            <a:r>
              <a:rPr lang="en-US" sz="1200" dirty="0" smtClean="0"/>
              <a:t>	continue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Line 74"/>
          <p:cNvSpPr>
            <a:spLocks noChangeShapeType="1"/>
          </p:cNvSpPr>
          <p:nvPr/>
        </p:nvSpPr>
        <p:spPr bwMode="auto">
          <a:xfrm rot="16200000" flipH="1">
            <a:off x="5829843" y="2845294"/>
            <a:ext cx="3564084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5"/>
          <p:cNvSpPr>
            <a:spLocks noChangeShapeType="1"/>
          </p:cNvSpPr>
          <p:nvPr/>
        </p:nvSpPr>
        <p:spPr bwMode="auto">
          <a:xfrm rot="16200000" flipH="1">
            <a:off x="8191628" y="2884538"/>
            <a:ext cx="356586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76"/>
          <p:cNvSpPr>
            <a:spLocks noChangeShapeType="1"/>
          </p:cNvSpPr>
          <p:nvPr/>
        </p:nvSpPr>
        <p:spPr bwMode="auto">
          <a:xfrm flipH="1">
            <a:off x="6489859" y="2210252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77"/>
          <p:cNvSpPr>
            <a:spLocks noChangeShapeType="1"/>
          </p:cNvSpPr>
          <p:nvPr/>
        </p:nvSpPr>
        <p:spPr bwMode="auto">
          <a:xfrm flipH="1">
            <a:off x="6539806" y="3774667"/>
            <a:ext cx="4871627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7608317" y="2194198"/>
            <a:ext cx="2368920" cy="15804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H="1">
            <a:off x="6304341" y="220490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6304341" y="3776451"/>
            <a:ext cx="237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47"/>
          <p:cNvSpPr>
            <a:spLocks noChangeShapeType="1"/>
          </p:cNvSpPr>
          <p:nvPr/>
        </p:nvSpPr>
        <p:spPr bwMode="auto">
          <a:xfrm>
            <a:off x="7615452" y="4602362"/>
            <a:ext cx="0" cy="2390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9975454" y="4584524"/>
            <a:ext cx="0" cy="2568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49"/>
          <p:cNvSpPr txBox="1">
            <a:spLocks noChangeArrowheads="1"/>
          </p:cNvSpPr>
          <p:nvPr/>
        </p:nvSpPr>
        <p:spPr bwMode="auto">
          <a:xfrm>
            <a:off x="5626487" y="1967652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50"/>
          <p:cNvSpPr txBox="1">
            <a:spLocks noChangeArrowheads="1"/>
          </p:cNvSpPr>
          <p:nvPr/>
        </p:nvSpPr>
        <p:spPr bwMode="auto">
          <a:xfrm>
            <a:off x="5626487" y="3539202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7219443" y="4711176"/>
            <a:ext cx="615420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9" name="Text Box 52"/>
          <p:cNvSpPr txBox="1">
            <a:spLocks noChangeArrowheads="1"/>
          </p:cNvSpPr>
          <p:nvPr/>
        </p:nvSpPr>
        <p:spPr bwMode="auto">
          <a:xfrm>
            <a:off x="9581228" y="4712960"/>
            <a:ext cx="663583" cy="41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8164871" y="1728619"/>
            <a:ext cx="1120242" cy="41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33" name="Line 78"/>
          <p:cNvSpPr>
            <a:spLocks noChangeShapeType="1"/>
          </p:cNvSpPr>
          <p:nvPr/>
        </p:nvSpPr>
        <p:spPr bwMode="auto">
          <a:xfrm flipV="1">
            <a:off x="7604751" y="2205585"/>
            <a:ext cx="1410560" cy="11951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80"/>
          <p:cNvSpPr txBox="1">
            <a:spLocks noChangeArrowheads="1"/>
          </p:cNvSpPr>
          <p:nvPr/>
        </p:nvSpPr>
        <p:spPr bwMode="auto">
          <a:xfrm>
            <a:off x="9120204" y="1890669"/>
            <a:ext cx="10115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2</a:t>
            </a:r>
            <a:r>
              <a:rPr lang="en-IE" altLang="en-US" sz="1400" b="1" baseline="-25000" dirty="0" smtClean="0"/>
              <a:t> </a:t>
            </a:r>
            <a:r>
              <a:rPr lang="en-IE" altLang="en-US" sz="1400" b="1" dirty="0" smtClean="0"/>
              <a:t>’ [0000]</a:t>
            </a:r>
            <a:endParaRPr lang="en-US" altLang="en-US" sz="1400" b="1" dirty="0"/>
          </a:p>
        </p:txBody>
      </p:sp>
      <p:sp>
        <p:nvSpPr>
          <p:cNvPr id="37" name="Text Box 84"/>
          <p:cNvSpPr txBox="1">
            <a:spLocks noChangeArrowheads="1"/>
          </p:cNvSpPr>
          <p:nvPr/>
        </p:nvSpPr>
        <p:spPr bwMode="auto">
          <a:xfrm>
            <a:off x="6666012" y="3343953"/>
            <a:ext cx="10310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1</a:t>
            </a:r>
            <a:r>
              <a:rPr lang="en-IE" altLang="en-US" sz="1400" b="1" dirty="0" smtClean="0"/>
              <a:t>’’ [0000]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5355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56536" y="212462"/>
            <a:ext cx="3284410" cy="2308101"/>
            <a:chOff x="5626487" y="1063252"/>
            <a:chExt cx="5784946" cy="4065339"/>
          </a:xfrm>
        </p:grpSpPr>
        <p:sp>
          <p:nvSpPr>
            <p:cNvPr id="5" name="Line 74"/>
            <p:cNvSpPr>
              <a:spLocks noChangeShapeType="1"/>
            </p:cNvSpPr>
            <p:nvPr/>
          </p:nvSpPr>
          <p:spPr bwMode="auto">
            <a:xfrm rot="16200000" flipH="1">
              <a:off x="5829843" y="2845294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 rot="16200000" flipH="1">
              <a:off x="8191628" y="2884538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6"/>
            <p:cNvSpPr>
              <a:spLocks noChangeShapeType="1"/>
            </p:cNvSpPr>
            <p:nvPr/>
          </p:nvSpPr>
          <p:spPr bwMode="auto">
            <a:xfrm flipH="1">
              <a:off x="6489859" y="2210252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7"/>
            <p:cNvSpPr>
              <a:spLocks noChangeShapeType="1"/>
            </p:cNvSpPr>
            <p:nvPr/>
          </p:nvSpPr>
          <p:spPr bwMode="auto">
            <a:xfrm flipH="1">
              <a:off x="6539806" y="3774667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44"/>
            <p:cNvSpPr>
              <a:spLocks noChangeArrowheads="1"/>
            </p:cNvSpPr>
            <p:nvPr/>
          </p:nvSpPr>
          <p:spPr bwMode="auto">
            <a:xfrm>
              <a:off x="7608317" y="2194198"/>
              <a:ext cx="2368920" cy="1580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" name="Line 45"/>
            <p:cNvSpPr>
              <a:spLocks noChangeShapeType="1"/>
            </p:cNvSpPr>
            <p:nvPr/>
          </p:nvSpPr>
          <p:spPr bwMode="auto">
            <a:xfrm flipH="1">
              <a:off x="6304341" y="220490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 flipH="1">
              <a:off x="6304341" y="377645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7"/>
            <p:cNvSpPr>
              <a:spLocks noChangeShapeType="1"/>
            </p:cNvSpPr>
            <p:nvPr/>
          </p:nvSpPr>
          <p:spPr bwMode="auto">
            <a:xfrm>
              <a:off x="7615452" y="4602362"/>
              <a:ext cx="0" cy="23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9975454" y="4584524"/>
              <a:ext cx="0" cy="256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19" name="Line 78"/>
            <p:cNvSpPr>
              <a:spLocks noChangeShapeType="1"/>
            </p:cNvSpPr>
            <p:nvPr/>
          </p:nvSpPr>
          <p:spPr bwMode="auto">
            <a:xfrm flipV="1">
              <a:off x="6438127" y="1227363"/>
              <a:ext cx="3731763" cy="316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/>
                <a:t>2</a:t>
              </a:r>
              <a:r>
                <a:rPr lang="en-IE" altLang="en-US" sz="1400" b="1" baseline="-25000" dirty="0" smtClean="0"/>
                <a:t> </a:t>
              </a:r>
              <a:endParaRPr lang="en-US" altLang="en-US" sz="1400" b="1" dirty="0"/>
            </a:p>
          </p:txBody>
        </p:sp>
        <p:sp>
          <p:nvSpPr>
            <p:cNvPr id="21" name="Text Box 84"/>
            <p:cNvSpPr txBox="1">
              <a:spLocks noChangeArrowheads="1"/>
            </p:cNvSpPr>
            <p:nvPr/>
          </p:nvSpPr>
          <p:spPr bwMode="auto"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</a:t>
              </a:r>
              <a:r>
                <a:rPr lang="en-IE" altLang="en-US" sz="1400" b="1" dirty="0" smtClean="0"/>
                <a:t> </a:t>
              </a:r>
              <a:endParaRPr lang="en-US" altLang="en-US" sz="1400" b="1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6456459" y="0"/>
            <a:ext cx="31805" cy="6941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0" y="3322611"/>
            <a:ext cx="12192000" cy="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7696" y="1973005"/>
            <a:ext cx="2286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IE" altLang="en-US" sz="1400" dirty="0" smtClean="0">
                <a:latin typeface="Times New Roman" panose="02020603050405020304" pitchFamily="18" charset="0"/>
              </a:rPr>
              <a:t>LEFT boundary intersection</a:t>
            </a:r>
            <a:r>
              <a:rPr lang="en-IE" altLang="en-US" sz="1400" i="1" dirty="0" smtClean="0">
                <a:latin typeface="Times New Roman" panose="02020603050405020304" pitchFamily="18" charset="0"/>
              </a:rPr>
              <a:t>:</a:t>
            </a:r>
          </a:p>
          <a:p>
            <a:pPr marL="0" lvl="1"/>
            <a:r>
              <a:rPr lang="en-IE" altLang="en-US" sz="1400" i="1" dirty="0" smtClean="0">
                <a:latin typeface="Times New Roman" panose="02020603050405020304" pitchFamily="18" charset="0"/>
              </a:rPr>
              <a:t>x = </a:t>
            </a:r>
            <a:r>
              <a:rPr lang="en-IE" altLang="en-US" sz="1400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sz="1400" i="1" baseline="-25000" dirty="0" err="1" smtClean="0">
                <a:latin typeface="Times New Roman" panose="02020603050405020304" pitchFamily="18" charset="0"/>
              </a:rPr>
              <a:t>min</a:t>
            </a:r>
            <a:r>
              <a:rPr lang="en-IE" altLang="en-US" sz="1400" i="1" dirty="0">
                <a:latin typeface="Times New Roman" panose="02020603050405020304" pitchFamily="18" charset="0"/>
              </a:rPr>
              <a:t/>
            </a:r>
            <a:br>
              <a:rPr lang="en-IE" altLang="en-US" sz="1400" i="1" dirty="0">
                <a:latin typeface="Times New Roman" panose="02020603050405020304" pitchFamily="18" charset="0"/>
              </a:rPr>
            </a:br>
            <a:r>
              <a:rPr lang="en-IE" altLang="en-US" sz="1400" i="1" dirty="0" smtClean="0">
                <a:latin typeface="Times New Roman" panose="02020603050405020304" pitchFamily="18" charset="0"/>
              </a:rPr>
              <a:t>y </a:t>
            </a:r>
            <a:r>
              <a:rPr lang="en-IE" altLang="en-US" sz="1400" i="1" dirty="0">
                <a:latin typeface="Times New Roman" panose="02020603050405020304" pitchFamily="18" charset="0"/>
              </a:rPr>
              <a:t>= y</a:t>
            </a:r>
            <a:r>
              <a:rPr lang="en-IE" altLang="en-US" sz="1400" i="1" baseline="-25000" dirty="0">
                <a:latin typeface="Times New Roman" panose="02020603050405020304" pitchFamily="18" charset="0"/>
              </a:rPr>
              <a:t>1</a:t>
            </a:r>
            <a:r>
              <a:rPr lang="en-IE" altLang="en-US" sz="1400" i="1" dirty="0">
                <a:latin typeface="Times New Roman" panose="02020603050405020304" pitchFamily="18" charset="0"/>
              </a:rPr>
              <a:t> + m </a:t>
            </a:r>
            <a:r>
              <a:rPr lang="en-IE" altLang="en-US" sz="1400" dirty="0">
                <a:latin typeface="Times New Roman" panose="02020603050405020304" pitchFamily="18" charset="0"/>
              </a:rPr>
              <a:t>(</a:t>
            </a:r>
            <a:r>
              <a:rPr lang="en-IE" altLang="en-US" sz="1400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sz="1400" i="1" baseline="-25000" dirty="0" err="1" smtClean="0">
                <a:latin typeface="Times New Roman" panose="02020603050405020304" pitchFamily="18" charset="0"/>
              </a:rPr>
              <a:t>min</a:t>
            </a:r>
            <a:r>
              <a:rPr lang="en-IE" altLang="en-US" sz="1400" i="1" dirty="0" smtClean="0">
                <a:latin typeface="Times New Roman" panose="02020603050405020304" pitchFamily="18" charset="0"/>
              </a:rPr>
              <a:t> </a:t>
            </a:r>
            <a:r>
              <a:rPr lang="en-IE" altLang="en-US" sz="1400" i="1" dirty="0">
                <a:latin typeface="Times New Roman" panose="02020603050405020304" pitchFamily="18" charset="0"/>
              </a:rPr>
              <a:t>- x</a:t>
            </a:r>
            <a:r>
              <a:rPr lang="en-IE" altLang="en-US" sz="1400" i="1" baseline="-25000" dirty="0">
                <a:latin typeface="Times New Roman" panose="02020603050405020304" pitchFamily="18" charset="0"/>
              </a:rPr>
              <a:t>1</a:t>
            </a:r>
            <a:r>
              <a:rPr lang="en-IE" altLang="en-US" sz="1400" dirty="0">
                <a:latin typeface="Times New Roman" panose="02020603050405020304" pitchFamily="18" charset="0"/>
              </a:rPr>
              <a:t>)</a:t>
            </a:r>
            <a:endParaRPr lang="en-IE" altLang="en-US" sz="1400" dirty="0"/>
          </a:p>
          <a:p>
            <a:endParaRPr lang="en-US" sz="1400" dirty="0"/>
          </a:p>
        </p:txBody>
      </p:sp>
      <p:sp>
        <p:nvSpPr>
          <p:cNvPr id="28" name="Oval 27"/>
          <p:cNvSpPr/>
          <p:nvPr/>
        </p:nvSpPr>
        <p:spPr>
          <a:xfrm>
            <a:off x="3543592" y="1502797"/>
            <a:ext cx="71562" cy="715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3593877" y="1388359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(x, y) </a:t>
            </a:r>
            <a:endParaRPr lang="en-US" altLang="en-US" sz="1400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8797383" y="303981"/>
            <a:ext cx="3284410" cy="2308101"/>
            <a:chOff x="5626487" y="1063252"/>
            <a:chExt cx="5784946" cy="4065339"/>
          </a:xfrm>
        </p:grpSpPr>
        <p:sp>
          <p:nvSpPr>
            <p:cNvPr id="31" name="Line 74"/>
            <p:cNvSpPr>
              <a:spLocks noChangeShapeType="1"/>
            </p:cNvSpPr>
            <p:nvPr/>
          </p:nvSpPr>
          <p:spPr bwMode="auto">
            <a:xfrm rot="16200000" flipH="1">
              <a:off x="5829843" y="2845294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5"/>
            <p:cNvSpPr>
              <a:spLocks noChangeShapeType="1"/>
            </p:cNvSpPr>
            <p:nvPr/>
          </p:nvSpPr>
          <p:spPr bwMode="auto">
            <a:xfrm rot="16200000" flipH="1">
              <a:off x="8191628" y="2884538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6"/>
            <p:cNvSpPr>
              <a:spLocks noChangeShapeType="1"/>
            </p:cNvSpPr>
            <p:nvPr/>
          </p:nvSpPr>
          <p:spPr bwMode="auto">
            <a:xfrm flipH="1">
              <a:off x="6489859" y="2210252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77"/>
            <p:cNvSpPr>
              <a:spLocks noChangeShapeType="1"/>
            </p:cNvSpPr>
            <p:nvPr/>
          </p:nvSpPr>
          <p:spPr bwMode="auto">
            <a:xfrm flipH="1">
              <a:off x="6539806" y="3774667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4"/>
            <p:cNvSpPr>
              <a:spLocks noChangeArrowheads="1"/>
            </p:cNvSpPr>
            <p:nvPr/>
          </p:nvSpPr>
          <p:spPr bwMode="auto">
            <a:xfrm>
              <a:off x="7608317" y="2194198"/>
              <a:ext cx="2368920" cy="1580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6304341" y="220490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6304341" y="377645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7615452" y="4602362"/>
              <a:ext cx="0" cy="23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9975454" y="4584524"/>
              <a:ext cx="0" cy="256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41" name="Text Box 50"/>
            <p:cNvSpPr txBox="1">
              <a:spLocks noChangeArrowheads="1"/>
            </p:cNvSpPr>
            <p:nvPr/>
          </p:nvSpPr>
          <p:spPr bwMode="auto"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43" name="Text Box 52"/>
            <p:cNvSpPr txBox="1">
              <a:spLocks noChangeArrowheads="1"/>
            </p:cNvSpPr>
            <p:nvPr/>
          </p:nvSpPr>
          <p:spPr bwMode="auto"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44" name="Line 78"/>
            <p:cNvSpPr>
              <a:spLocks noChangeShapeType="1"/>
            </p:cNvSpPr>
            <p:nvPr/>
          </p:nvSpPr>
          <p:spPr bwMode="auto">
            <a:xfrm flipV="1">
              <a:off x="6438127" y="1227363"/>
              <a:ext cx="3731763" cy="316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80"/>
            <p:cNvSpPr txBox="1">
              <a:spLocks noChangeArrowheads="1"/>
            </p:cNvSpPr>
            <p:nvPr/>
          </p:nvSpPr>
          <p:spPr bwMode="auto"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/>
                <a:t>2</a:t>
              </a:r>
              <a:r>
                <a:rPr lang="en-IE" altLang="en-US" sz="1400" b="1" baseline="-25000" dirty="0" smtClean="0"/>
                <a:t> </a:t>
              </a:r>
              <a:endParaRPr lang="en-US" altLang="en-US" sz="1400" b="1" dirty="0"/>
            </a:p>
          </p:txBody>
        </p:sp>
        <p:sp>
          <p:nvSpPr>
            <p:cNvPr id="46" name="Text Box 84"/>
            <p:cNvSpPr txBox="1">
              <a:spLocks noChangeArrowheads="1"/>
            </p:cNvSpPr>
            <p:nvPr/>
          </p:nvSpPr>
          <p:spPr bwMode="auto"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</a:t>
              </a:r>
              <a:r>
                <a:rPr lang="en-IE" altLang="en-US" sz="1400" b="1" dirty="0" smtClean="0"/>
                <a:t> </a:t>
              </a:r>
              <a:endParaRPr lang="en-US" altLang="en-US" sz="1400" b="1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6586076" y="2146102"/>
            <a:ext cx="2395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IE" altLang="en-US" sz="1400" dirty="0" smtClean="0">
                <a:latin typeface="Times New Roman" panose="02020603050405020304" pitchFamily="18" charset="0"/>
              </a:rPr>
              <a:t>RIGHT boundary intersection</a:t>
            </a:r>
            <a:r>
              <a:rPr lang="en-IE" altLang="en-US" sz="1400" i="1" dirty="0" smtClean="0">
                <a:latin typeface="Times New Roman" panose="02020603050405020304" pitchFamily="18" charset="0"/>
              </a:rPr>
              <a:t>:</a:t>
            </a:r>
          </a:p>
          <a:p>
            <a:pPr marL="0" lvl="1"/>
            <a:r>
              <a:rPr lang="en-IE" altLang="en-US" sz="1400" i="1" dirty="0" smtClean="0">
                <a:latin typeface="Times New Roman" panose="02020603050405020304" pitchFamily="18" charset="0"/>
              </a:rPr>
              <a:t>x = </a:t>
            </a:r>
            <a:r>
              <a:rPr lang="en-IE" altLang="en-US" sz="1400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sz="1400" i="1" baseline="-25000" dirty="0" err="1" smtClean="0">
                <a:latin typeface="Times New Roman" panose="02020603050405020304" pitchFamily="18" charset="0"/>
              </a:rPr>
              <a:t>max</a:t>
            </a:r>
            <a:r>
              <a:rPr lang="en-IE" altLang="en-US" sz="1400" i="1" dirty="0">
                <a:latin typeface="Times New Roman" panose="02020603050405020304" pitchFamily="18" charset="0"/>
              </a:rPr>
              <a:t/>
            </a:r>
            <a:br>
              <a:rPr lang="en-IE" altLang="en-US" sz="1400" i="1" dirty="0">
                <a:latin typeface="Times New Roman" panose="02020603050405020304" pitchFamily="18" charset="0"/>
              </a:rPr>
            </a:br>
            <a:r>
              <a:rPr lang="en-IE" altLang="en-US" sz="1400" i="1" dirty="0" smtClean="0">
                <a:latin typeface="Times New Roman" panose="02020603050405020304" pitchFamily="18" charset="0"/>
              </a:rPr>
              <a:t>y </a:t>
            </a:r>
            <a:r>
              <a:rPr lang="en-IE" altLang="en-US" sz="1400" i="1" dirty="0">
                <a:latin typeface="Times New Roman" panose="02020603050405020304" pitchFamily="18" charset="0"/>
              </a:rPr>
              <a:t>= y</a:t>
            </a:r>
            <a:r>
              <a:rPr lang="en-IE" altLang="en-US" sz="1400" i="1" baseline="-25000" dirty="0">
                <a:latin typeface="Times New Roman" panose="02020603050405020304" pitchFamily="18" charset="0"/>
              </a:rPr>
              <a:t>1</a:t>
            </a:r>
            <a:r>
              <a:rPr lang="en-IE" altLang="en-US" sz="1400" i="1" dirty="0">
                <a:latin typeface="Times New Roman" panose="02020603050405020304" pitchFamily="18" charset="0"/>
              </a:rPr>
              <a:t> + m </a:t>
            </a:r>
            <a:r>
              <a:rPr lang="en-IE" altLang="en-US" sz="1400" dirty="0">
                <a:latin typeface="Times New Roman" panose="02020603050405020304" pitchFamily="18" charset="0"/>
              </a:rPr>
              <a:t>(</a:t>
            </a:r>
            <a:r>
              <a:rPr lang="en-IE" altLang="en-US" sz="1400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sz="1400" i="1" baseline="-25000" dirty="0" err="1" smtClean="0">
                <a:latin typeface="Times New Roman" panose="02020603050405020304" pitchFamily="18" charset="0"/>
              </a:rPr>
              <a:t>max</a:t>
            </a:r>
            <a:r>
              <a:rPr lang="en-IE" altLang="en-US" sz="1400" i="1" dirty="0" smtClean="0">
                <a:latin typeface="Times New Roman" panose="02020603050405020304" pitchFamily="18" charset="0"/>
              </a:rPr>
              <a:t> </a:t>
            </a:r>
            <a:r>
              <a:rPr lang="en-IE" altLang="en-US" sz="1400" i="1" dirty="0">
                <a:latin typeface="Times New Roman" panose="02020603050405020304" pitchFamily="18" charset="0"/>
              </a:rPr>
              <a:t>- x</a:t>
            </a:r>
            <a:r>
              <a:rPr lang="en-IE" altLang="en-US" sz="1400" i="1" baseline="-25000" dirty="0">
                <a:latin typeface="Times New Roman" panose="02020603050405020304" pitchFamily="18" charset="0"/>
              </a:rPr>
              <a:t>1</a:t>
            </a:r>
            <a:r>
              <a:rPr lang="en-IE" altLang="en-US" sz="1400" dirty="0">
                <a:latin typeface="Times New Roman" panose="02020603050405020304" pitchFamily="18" charset="0"/>
              </a:rPr>
              <a:t>)</a:t>
            </a:r>
            <a:endParaRPr lang="en-IE" altLang="en-US" sz="1400" dirty="0"/>
          </a:p>
          <a:p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11228206" y="449327"/>
            <a:ext cx="71562" cy="715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10670499" y="295777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(x, y) </a:t>
            </a:r>
            <a:endParaRPr lang="en-US" altLang="en-US" sz="1400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2428178" y="3634680"/>
            <a:ext cx="3284410" cy="2308101"/>
            <a:chOff x="5626487" y="1063252"/>
            <a:chExt cx="5784946" cy="4065339"/>
          </a:xfrm>
        </p:grpSpPr>
        <p:sp>
          <p:nvSpPr>
            <p:cNvPr id="51" name="Line 74"/>
            <p:cNvSpPr>
              <a:spLocks noChangeShapeType="1"/>
            </p:cNvSpPr>
            <p:nvPr/>
          </p:nvSpPr>
          <p:spPr bwMode="auto">
            <a:xfrm rot="16200000" flipH="1">
              <a:off x="5829843" y="2845294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5"/>
            <p:cNvSpPr>
              <a:spLocks noChangeShapeType="1"/>
            </p:cNvSpPr>
            <p:nvPr/>
          </p:nvSpPr>
          <p:spPr bwMode="auto">
            <a:xfrm rot="16200000" flipH="1">
              <a:off x="8191628" y="2884538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 flipH="1">
              <a:off x="6489859" y="2210252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 flipH="1">
              <a:off x="6539806" y="3774667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7608317" y="2194198"/>
              <a:ext cx="2368920" cy="1580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6" name="Line 45"/>
            <p:cNvSpPr>
              <a:spLocks noChangeShapeType="1"/>
            </p:cNvSpPr>
            <p:nvPr/>
          </p:nvSpPr>
          <p:spPr bwMode="auto">
            <a:xfrm flipH="1">
              <a:off x="6304341" y="220490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46"/>
            <p:cNvSpPr>
              <a:spLocks noChangeShapeType="1"/>
            </p:cNvSpPr>
            <p:nvPr/>
          </p:nvSpPr>
          <p:spPr bwMode="auto">
            <a:xfrm flipH="1">
              <a:off x="6304341" y="377645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7615452" y="4602362"/>
              <a:ext cx="0" cy="23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9975454" y="4584524"/>
              <a:ext cx="0" cy="256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62" name="Text Box 51"/>
            <p:cNvSpPr txBox="1">
              <a:spLocks noChangeArrowheads="1"/>
            </p:cNvSpPr>
            <p:nvPr/>
          </p:nvSpPr>
          <p:spPr bwMode="auto"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63" name="Text Box 52"/>
            <p:cNvSpPr txBox="1">
              <a:spLocks noChangeArrowheads="1"/>
            </p:cNvSpPr>
            <p:nvPr/>
          </p:nvSpPr>
          <p:spPr bwMode="auto"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64" name="Line 78"/>
            <p:cNvSpPr>
              <a:spLocks noChangeShapeType="1"/>
            </p:cNvSpPr>
            <p:nvPr/>
          </p:nvSpPr>
          <p:spPr bwMode="auto">
            <a:xfrm flipV="1">
              <a:off x="6438127" y="1227363"/>
              <a:ext cx="3731763" cy="316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80"/>
            <p:cNvSpPr txBox="1">
              <a:spLocks noChangeArrowheads="1"/>
            </p:cNvSpPr>
            <p:nvPr/>
          </p:nvSpPr>
          <p:spPr bwMode="auto"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/>
                <a:t>2</a:t>
              </a:r>
              <a:r>
                <a:rPr lang="en-IE" altLang="en-US" sz="1400" b="1" baseline="-25000" dirty="0" smtClean="0"/>
                <a:t> </a:t>
              </a:r>
              <a:endParaRPr lang="en-US" altLang="en-US" sz="1400" b="1" dirty="0"/>
            </a:p>
          </p:txBody>
        </p:sp>
        <p:sp>
          <p:nvSpPr>
            <p:cNvPr id="66" name="Text Box 84"/>
            <p:cNvSpPr txBox="1">
              <a:spLocks noChangeArrowheads="1"/>
            </p:cNvSpPr>
            <p:nvPr/>
          </p:nvSpPr>
          <p:spPr bwMode="auto"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</a:t>
              </a:r>
              <a:r>
                <a:rPr lang="en-IE" altLang="en-US" sz="1400" b="1" dirty="0" smtClean="0"/>
                <a:t> </a:t>
              </a:r>
              <a:endParaRPr lang="en-US" altLang="en-US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39338" y="5395223"/>
                <a:ext cx="2605137" cy="1062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IE" altLang="en-US" sz="1400" dirty="0" smtClean="0">
                    <a:latin typeface="Times New Roman" panose="02020603050405020304" pitchFamily="18" charset="0"/>
                  </a:rPr>
                  <a:t>BOTTOM boundary intersection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:</a:t>
                </a:r>
              </a:p>
              <a:p>
                <a:pPr marL="0" lvl="1"/>
                <a:r>
                  <a:rPr lang="en-IE" altLang="en-US" sz="1400" i="1" dirty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= </a:t>
                </a:r>
                <a:r>
                  <a:rPr lang="en-IE" altLang="en-US" sz="1400" i="1" dirty="0" err="1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err="1" smtClean="0">
                    <a:latin typeface="Times New Roman" panose="02020603050405020304" pitchFamily="18" charset="0"/>
                  </a:rPr>
                  <a:t>min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/>
                </a:r>
                <a:br>
                  <a:rPr lang="en-IE" altLang="en-US" sz="1400" i="1" dirty="0">
                    <a:latin typeface="Times New Roman" panose="02020603050405020304" pitchFamily="18" charset="0"/>
                  </a:rPr>
                </a:br>
                <a:r>
                  <a:rPr lang="en-IE" altLang="en-US" sz="1400" i="1" dirty="0">
                    <a:latin typeface="Times New Roman" panose="02020603050405020304" pitchFamily="18" charset="0"/>
                  </a:rPr>
                  <a:t>x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=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IE" altLang="en-US" sz="1400" i="1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+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alt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IE" altLang="en-US" sz="1400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err="1" smtClean="0">
                    <a:latin typeface="Times New Roman" panose="02020603050405020304" pitchFamily="18" charset="0"/>
                  </a:rPr>
                  <a:t>min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-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IE" altLang="en-US" sz="1400" dirty="0">
                    <a:latin typeface="Times New Roman" panose="02020603050405020304" pitchFamily="18" charset="0"/>
                  </a:rPr>
                  <a:t>)</a:t>
                </a:r>
                <a:endParaRPr lang="en-IE" alt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38" y="5395223"/>
                <a:ext cx="2605137" cy="1062407"/>
              </a:xfrm>
              <a:prstGeom prst="rect">
                <a:avLst/>
              </a:prstGeom>
              <a:blipFill>
                <a:blip r:embed="rId2"/>
                <a:stretch>
                  <a:fillRect l="-70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3276695" y="5139698"/>
            <a:ext cx="71562" cy="7156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Box 84"/>
          <p:cNvSpPr txBox="1">
            <a:spLocks noChangeArrowheads="1"/>
          </p:cNvSpPr>
          <p:nvPr/>
        </p:nvSpPr>
        <p:spPr bwMode="auto">
          <a:xfrm>
            <a:off x="2761449" y="4842512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(x, y) </a:t>
            </a:r>
            <a:endParaRPr lang="en-US" altLang="en-US" sz="14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8797383" y="3651898"/>
            <a:ext cx="3284410" cy="2308101"/>
            <a:chOff x="5626487" y="1063252"/>
            <a:chExt cx="5784946" cy="4065339"/>
          </a:xfrm>
        </p:grpSpPr>
        <p:sp>
          <p:nvSpPr>
            <p:cNvPr id="71" name="Line 74"/>
            <p:cNvSpPr>
              <a:spLocks noChangeShapeType="1"/>
            </p:cNvSpPr>
            <p:nvPr/>
          </p:nvSpPr>
          <p:spPr bwMode="auto">
            <a:xfrm rot="16200000" flipH="1">
              <a:off x="5829843" y="2845294"/>
              <a:ext cx="3564084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 rot="16200000" flipH="1">
              <a:off x="8191628" y="2884538"/>
              <a:ext cx="356586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 flipH="1">
              <a:off x="6489859" y="2210252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 flipH="1">
              <a:off x="6539806" y="3774667"/>
              <a:ext cx="4871627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7608317" y="2194198"/>
              <a:ext cx="2368920" cy="158047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Line 45"/>
            <p:cNvSpPr>
              <a:spLocks noChangeShapeType="1"/>
            </p:cNvSpPr>
            <p:nvPr/>
          </p:nvSpPr>
          <p:spPr bwMode="auto">
            <a:xfrm flipH="1">
              <a:off x="6304341" y="220490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6"/>
            <p:cNvSpPr>
              <a:spLocks noChangeShapeType="1"/>
            </p:cNvSpPr>
            <p:nvPr/>
          </p:nvSpPr>
          <p:spPr bwMode="auto">
            <a:xfrm flipH="1">
              <a:off x="6304341" y="3776451"/>
              <a:ext cx="237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>
              <a:off x="7615452" y="4602362"/>
              <a:ext cx="0" cy="2390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48"/>
            <p:cNvSpPr>
              <a:spLocks noChangeShapeType="1"/>
            </p:cNvSpPr>
            <p:nvPr/>
          </p:nvSpPr>
          <p:spPr bwMode="auto">
            <a:xfrm>
              <a:off x="9975454" y="4584524"/>
              <a:ext cx="0" cy="2568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49"/>
            <p:cNvSpPr txBox="1">
              <a:spLocks noChangeArrowheads="1"/>
            </p:cNvSpPr>
            <p:nvPr/>
          </p:nvSpPr>
          <p:spPr bwMode="auto">
            <a:xfrm>
              <a:off x="5626487" y="1967652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81" name="Text Box 50"/>
            <p:cNvSpPr txBox="1">
              <a:spLocks noChangeArrowheads="1"/>
            </p:cNvSpPr>
            <p:nvPr/>
          </p:nvSpPr>
          <p:spPr bwMode="auto">
            <a:xfrm>
              <a:off x="5626487" y="3539202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82" name="Text Box 51"/>
            <p:cNvSpPr txBox="1">
              <a:spLocks noChangeArrowheads="1"/>
            </p:cNvSpPr>
            <p:nvPr/>
          </p:nvSpPr>
          <p:spPr bwMode="auto">
            <a:xfrm>
              <a:off x="7219443" y="4711176"/>
              <a:ext cx="615420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83" name="Text Box 52"/>
            <p:cNvSpPr txBox="1">
              <a:spLocks noChangeArrowheads="1"/>
            </p:cNvSpPr>
            <p:nvPr/>
          </p:nvSpPr>
          <p:spPr bwMode="auto">
            <a:xfrm>
              <a:off x="9581228" y="4712960"/>
              <a:ext cx="663583" cy="415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84" name="Line 78"/>
            <p:cNvSpPr>
              <a:spLocks noChangeShapeType="1"/>
            </p:cNvSpPr>
            <p:nvPr/>
          </p:nvSpPr>
          <p:spPr bwMode="auto">
            <a:xfrm flipV="1">
              <a:off x="6438127" y="1227363"/>
              <a:ext cx="3731763" cy="31617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80"/>
            <p:cNvSpPr txBox="1">
              <a:spLocks noChangeArrowheads="1"/>
            </p:cNvSpPr>
            <p:nvPr/>
          </p:nvSpPr>
          <p:spPr bwMode="auto">
            <a:xfrm>
              <a:off x="10184162" y="1093578"/>
              <a:ext cx="660298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/>
                <a:t>2</a:t>
              </a:r>
              <a:r>
                <a:rPr lang="en-IE" altLang="en-US" sz="1400" b="1" baseline="-25000" dirty="0" smtClean="0"/>
                <a:t> </a:t>
              </a:r>
              <a:endParaRPr lang="en-US" altLang="en-US" sz="1400" b="1" dirty="0"/>
            </a:p>
          </p:txBody>
        </p:sp>
        <p:sp>
          <p:nvSpPr>
            <p:cNvPr id="86" name="Text Box 84"/>
            <p:cNvSpPr txBox="1">
              <a:spLocks noChangeArrowheads="1"/>
            </p:cNvSpPr>
            <p:nvPr/>
          </p:nvSpPr>
          <p:spPr bwMode="auto">
            <a:xfrm>
              <a:off x="6420289" y="4332933"/>
              <a:ext cx="686376" cy="500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</a:t>
              </a:r>
              <a:r>
                <a:rPr lang="en-IE" altLang="en-US" sz="1400" b="1" dirty="0" smtClean="0"/>
                <a:t> </a:t>
              </a:r>
              <a:endParaRPr lang="en-US" altLang="en-US" sz="14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6608543" y="5412441"/>
                <a:ext cx="2178481" cy="1044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IE" altLang="en-US" sz="1400" dirty="0" smtClean="0">
                    <a:latin typeface="Times New Roman" panose="02020603050405020304" pitchFamily="18" charset="0"/>
                  </a:rPr>
                  <a:t>TOP boundary intersection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:</a:t>
                </a:r>
              </a:p>
              <a:p>
                <a:pPr marL="0" lvl="1"/>
                <a:r>
                  <a:rPr lang="en-IE" altLang="en-US" sz="1400" i="1" dirty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= </a:t>
                </a:r>
                <a:r>
                  <a:rPr lang="en-IE" altLang="en-US" sz="1400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err="1" smtClean="0">
                    <a:latin typeface="Times New Roman" panose="02020603050405020304" pitchFamily="18" charset="0"/>
                  </a:rPr>
                  <a:t>max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/>
                </a:r>
                <a:br>
                  <a:rPr lang="en-IE" altLang="en-US" sz="1400" i="1" dirty="0">
                    <a:latin typeface="Times New Roman" panose="02020603050405020304" pitchFamily="18" charset="0"/>
                  </a:rPr>
                </a:br>
                <a:r>
                  <a:rPr lang="en-IE" altLang="en-US" sz="1400" i="1" dirty="0">
                    <a:latin typeface="Times New Roman" panose="02020603050405020304" pitchFamily="18" charset="0"/>
                  </a:rPr>
                  <a:t>x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=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x</a:t>
                </a:r>
                <a:r>
                  <a:rPr lang="en-IE" altLang="en-US" sz="1400" i="1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+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alt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en-US" sz="1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(</a:t>
                </a:r>
                <a:r>
                  <a:rPr lang="en-IE" altLang="en-US" sz="1400" i="1" dirty="0" err="1" smtClean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err="1" smtClean="0">
                    <a:latin typeface="Times New Roman" panose="02020603050405020304" pitchFamily="18" charset="0"/>
                  </a:rPr>
                  <a:t>max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IE" altLang="en-US" sz="1400" i="1" dirty="0">
                    <a:latin typeface="Times New Roman" panose="02020603050405020304" pitchFamily="18" charset="0"/>
                  </a:rPr>
                  <a:t>- </a:t>
                </a:r>
                <a:r>
                  <a:rPr lang="en-IE" altLang="en-US" sz="1400" i="1" dirty="0" smtClean="0">
                    <a:latin typeface="Times New Roman" panose="02020603050405020304" pitchFamily="18" charset="0"/>
                  </a:rPr>
                  <a:t>y</a:t>
                </a:r>
                <a:r>
                  <a:rPr lang="en-IE" altLang="en-US" sz="1400" i="1" baseline="-25000" dirty="0" smtClean="0">
                    <a:latin typeface="Times New Roman" panose="02020603050405020304" pitchFamily="18" charset="0"/>
                  </a:rPr>
                  <a:t>1</a:t>
                </a:r>
                <a:r>
                  <a:rPr lang="en-IE" altLang="en-US" sz="1400" dirty="0">
                    <a:latin typeface="Times New Roman" panose="02020603050405020304" pitchFamily="18" charset="0"/>
                  </a:rPr>
                  <a:t>)</a:t>
                </a:r>
                <a:endParaRPr lang="en-IE" altLang="en-US" sz="1400" dirty="0"/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543" y="5412441"/>
                <a:ext cx="2178481" cy="1044004"/>
              </a:xfrm>
              <a:prstGeom prst="rect">
                <a:avLst/>
              </a:prstGeom>
              <a:blipFill>
                <a:blip r:embed="rId3"/>
                <a:stretch>
                  <a:fillRect l="-840" t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10711375" y="4242518"/>
            <a:ext cx="72228" cy="8140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84"/>
          <p:cNvSpPr txBox="1">
            <a:spLocks noChangeArrowheads="1"/>
          </p:cNvSpPr>
          <p:nvPr/>
        </p:nvSpPr>
        <p:spPr bwMode="auto">
          <a:xfrm>
            <a:off x="10138522" y="3922298"/>
            <a:ext cx="6511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(x, y) 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824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59594" y="792812"/>
            <a:ext cx="8229600" cy="55245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smtClean="0"/>
              <a:t>Determine </a:t>
            </a:r>
            <a:r>
              <a:rPr lang="en-US" sz="2400" dirty="0"/>
              <a:t>whether the following line are accepted/rejected/partial using Cohen Sutherland line clipping algorithm. </a:t>
            </a: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a) Given (-</a:t>
            </a:r>
            <a:r>
              <a:rPr lang="en-US" sz="2400" dirty="0"/>
              <a:t>250,-200) to (250,200) be the clip region.</a:t>
            </a:r>
          </a:p>
          <a:p>
            <a:pPr>
              <a:defRPr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 (-100, -220) to (300, -210).</a:t>
            </a:r>
          </a:p>
          <a:p>
            <a:pPr>
              <a:defRPr/>
            </a:pPr>
            <a:r>
              <a:rPr lang="en-US" sz="2000" dirty="0"/>
              <a:t>(ii) (-250, 200) to (250, -200</a:t>
            </a:r>
            <a:r>
              <a:rPr lang="en-US" sz="2000" dirty="0" smtClean="0"/>
              <a:t>).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b) Given (0,0) to (300,200) be the clip region.</a:t>
            </a:r>
          </a:p>
          <a:p>
            <a:pPr>
              <a:defRPr/>
            </a:pPr>
            <a:r>
              <a:rPr lang="en-US" sz="2000" dirty="0" smtClean="0"/>
              <a:t>(</a:t>
            </a:r>
            <a:r>
              <a:rPr lang="en-US" sz="2000" dirty="0" err="1" smtClean="0"/>
              <a:t>i</a:t>
            </a:r>
            <a:r>
              <a:rPr lang="en-US" sz="2000" dirty="0" smtClean="0"/>
              <a:t>) (50, -125) to (-100, 225).</a:t>
            </a:r>
          </a:p>
          <a:p>
            <a:pPr>
              <a:defRPr/>
            </a:pPr>
            <a:r>
              <a:rPr lang="en-US" sz="2000" dirty="0" smtClean="0"/>
              <a:t>(ii) (-250, 200) to (250, -200).</a:t>
            </a:r>
          </a:p>
          <a:p>
            <a:pPr>
              <a:defRPr/>
            </a:pPr>
            <a:endParaRPr lang="en-US" sz="2400" dirty="0" smtClean="0"/>
          </a:p>
          <a:p>
            <a:pPr marL="0" indent="0">
              <a:buFontTx/>
              <a:buNone/>
              <a:defRPr/>
            </a:pPr>
            <a:r>
              <a:rPr lang="en-US" sz="2400" dirty="0" smtClean="0"/>
              <a:t>If they are partially accepted/rejected find the line segment within the clipping window.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42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a)(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) boundary: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=−250,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=−200,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points: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=−220,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=300,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=−210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err="1" smtClean="0"/>
                  <a:t>Outcode</a:t>
                </a:r>
                <a:r>
                  <a:rPr lang="en-US" sz="1400" dirty="0" smtClean="0"/>
                  <a:t> calculation: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no left or right bit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bottom bit is 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outcode1 = 0100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so, right bit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so, bottom bit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outcode2 = 0110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AND outcode2 = 0100 !=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the line is completely outside.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  <a:blipFill>
                <a:blip r:embed="rId2"/>
                <a:stretch>
                  <a:fillRect l="-174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976606" y="373712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if 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 if ((oc1 AND oc2)!=0000) 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126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a)(ii) boundary: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=−250,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=−200,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points: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=−250,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=250,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=−200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err="1" smtClean="0"/>
                  <a:t>Outcode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calculation:</a:t>
                </a:r>
                <a:endParaRPr lang="en-US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so, no left or right bit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1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no top or bottom bit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so, outcode1 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similarly, outcode2 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since outcode1 &amp; </a:t>
                </a:r>
                <a:r>
                  <a:rPr lang="en-US" sz="1400" dirty="0" err="1" smtClean="0"/>
                  <a:t>outcode</a:t>
                </a:r>
                <a:r>
                  <a:rPr lang="en-US" sz="1400" dirty="0" smtClean="0"/>
                  <a:t> 2 both are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the line is completely inside.</a:t>
                </a: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  <a:blipFill>
                <a:blip r:embed="rId2"/>
                <a:stretch>
                  <a:fillRect l="-174" t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976606" y="373712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if 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 if ((oc1 AND oc2)!=0000) 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49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b)(</a:t>
                </a:r>
                <a:r>
                  <a:rPr lang="en-US" sz="1400" dirty="0" err="1" smtClean="0"/>
                  <a:t>i</a:t>
                </a:r>
                <a:r>
                  <a:rPr lang="en-US" sz="1400" dirty="0" smtClean="0"/>
                  <a:t>) boundary: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points: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=−125,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=−100,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=225</m:t>
                    </m:r>
                  </m:oMath>
                </a14:m>
                <a:endParaRPr lang="en-US" sz="1400" dirty="0" smtClean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err="1" smtClean="0"/>
                  <a:t>Outcode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calculation: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outcode1 = 0100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1001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AND outcode2 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partially inside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!=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has bottom bit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Applying bottom intersection: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sz="1400" b="0" dirty="0" smtClean="0"/>
                  <a:t/>
                </a:r>
                <a:br>
                  <a:rPr lang="en-US" sz="1400" b="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−150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350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0+125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 smtClean="0"/>
                  <a:t>-3.57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= 0001 [recalculated]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1001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AND outcode2 = 0001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completely outside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  <a:blipFill>
                <a:blip r:embed="rId2"/>
                <a:stretch>
                  <a:fillRect l="-174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976606" y="373712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if 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 if ((oc1 AND oc2)!=0000) 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8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61083" y="1471103"/>
            <a:ext cx="6987217" cy="2886211"/>
            <a:chOff x="3071184" y="3514589"/>
            <a:chExt cx="6987217" cy="2886211"/>
          </a:xfrm>
        </p:grpSpPr>
        <p:grpSp>
          <p:nvGrpSpPr>
            <p:cNvPr id="112736" name="Group 96"/>
            <p:cNvGrpSpPr>
              <a:grpSpLocks/>
            </p:cNvGrpSpPr>
            <p:nvPr/>
          </p:nvGrpSpPr>
          <p:grpSpPr bwMode="auto">
            <a:xfrm>
              <a:off x="3071184" y="4114800"/>
              <a:ext cx="6987217" cy="2286000"/>
              <a:chOff x="898" y="2208"/>
              <a:chExt cx="4574" cy="1584"/>
            </a:xfrm>
          </p:grpSpPr>
          <p:sp>
            <p:nvSpPr>
              <p:cNvPr id="112732" name="Rectangle 92"/>
              <p:cNvSpPr>
                <a:spLocks noChangeArrowheads="1"/>
              </p:cNvSpPr>
              <p:nvPr/>
            </p:nvSpPr>
            <p:spPr bwMode="auto">
              <a:xfrm>
                <a:off x="5280" y="2304"/>
                <a:ext cx="96" cy="14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1" name="Rectangle 9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2112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0" name="Rectangle 90"/>
              <p:cNvSpPr>
                <a:spLocks noChangeArrowheads="1"/>
              </p:cNvSpPr>
              <p:nvPr/>
            </p:nvSpPr>
            <p:spPr bwMode="auto">
              <a:xfrm>
                <a:off x="3120" y="2352"/>
                <a:ext cx="144" cy="14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9" name="Rectangle 89"/>
              <p:cNvSpPr>
                <a:spLocks noChangeArrowheads="1"/>
              </p:cNvSpPr>
              <p:nvPr/>
            </p:nvSpPr>
            <p:spPr bwMode="auto">
              <a:xfrm>
                <a:off x="3120" y="2208"/>
                <a:ext cx="2256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718" name="Group 78"/>
              <p:cNvGrpSpPr>
                <a:grpSpLocks/>
              </p:cNvGrpSpPr>
              <p:nvPr/>
            </p:nvGrpSpPr>
            <p:grpSpPr bwMode="auto">
              <a:xfrm>
                <a:off x="898" y="2545"/>
                <a:ext cx="1453" cy="1041"/>
                <a:chOff x="974" y="2440"/>
                <a:chExt cx="1666" cy="1299"/>
              </a:xfrm>
            </p:grpSpPr>
            <p:grpSp>
              <p:nvGrpSpPr>
                <p:cNvPr id="112644" name="Group 4"/>
                <p:cNvGrpSpPr>
                  <a:grpSpLocks/>
                </p:cNvGrpSpPr>
                <p:nvPr/>
              </p:nvGrpSpPr>
              <p:grpSpPr bwMode="auto">
                <a:xfrm>
                  <a:off x="974" y="2555"/>
                  <a:ext cx="1666" cy="1184"/>
                  <a:chOff x="1872" y="1499"/>
                  <a:chExt cx="2304" cy="1909"/>
                </a:xfrm>
              </p:grpSpPr>
              <p:grpSp>
                <p:nvGrpSpPr>
                  <p:cNvPr id="112647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064" y="2112"/>
                    <a:ext cx="1480" cy="969"/>
                    <a:chOff x="2928" y="2544"/>
                    <a:chExt cx="2448" cy="1440"/>
                  </a:xfrm>
                </p:grpSpPr>
                <p:sp>
                  <p:nvSpPr>
                    <p:cNvPr id="112648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08" y="3024"/>
                      <a:ext cx="1536" cy="96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49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28" y="3024"/>
                      <a:ext cx="4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0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48" y="3024"/>
                      <a:ext cx="52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1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2544"/>
                      <a:ext cx="576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2544"/>
                      <a:ext cx="124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3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52" y="2544"/>
                      <a:ext cx="624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4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48" y="3168"/>
                      <a:ext cx="384" cy="2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48" y="3312"/>
                      <a:ext cx="38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6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0" y="3168"/>
                      <a:ext cx="0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5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4" y="3312"/>
                      <a:ext cx="384" cy="672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65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2064"/>
                    <a:ext cx="96" cy="10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59" name="Freeform 19"/>
                  <p:cNvSpPr>
                    <a:spLocks/>
                  </p:cNvSpPr>
                  <p:nvPr/>
                </p:nvSpPr>
                <p:spPr bwMode="auto">
                  <a:xfrm>
                    <a:off x="3015" y="1499"/>
                    <a:ext cx="1161" cy="661"/>
                  </a:xfrm>
                  <a:custGeom>
                    <a:avLst/>
                    <a:gdLst>
                      <a:gd name="T0" fmla="*/ 108 w 1161"/>
                      <a:gd name="T1" fmla="*/ 457 h 661"/>
                      <a:gd name="T2" fmla="*/ 27 w 1161"/>
                      <a:gd name="T3" fmla="*/ 304 h 661"/>
                      <a:gd name="T4" fmla="*/ 0 w 1161"/>
                      <a:gd name="T5" fmla="*/ 214 h 661"/>
                      <a:gd name="T6" fmla="*/ 126 w 1161"/>
                      <a:gd name="T7" fmla="*/ 52 h 661"/>
                      <a:gd name="T8" fmla="*/ 279 w 1161"/>
                      <a:gd name="T9" fmla="*/ 52 h 661"/>
                      <a:gd name="T10" fmla="*/ 315 w 1161"/>
                      <a:gd name="T11" fmla="*/ 106 h 661"/>
                      <a:gd name="T12" fmla="*/ 396 w 1161"/>
                      <a:gd name="T13" fmla="*/ 61 h 661"/>
                      <a:gd name="T14" fmla="*/ 459 w 1161"/>
                      <a:gd name="T15" fmla="*/ 34 h 661"/>
                      <a:gd name="T16" fmla="*/ 513 w 1161"/>
                      <a:gd name="T17" fmla="*/ 43 h 661"/>
                      <a:gd name="T18" fmla="*/ 531 w 1161"/>
                      <a:gd name="T19" fmla="*/ 115 h 661"/>
                      <a:gd name="T20" fmla="*/ 639 w 1161"/>
                      <a:gd name="T21" fmla="*/ 61 h 661"/>
                      <a:gd name="T22" fmla="*/ 693 w 1161"/>
                      <a:gd name="T23" fmla="*/ 142 h 661"/>
                      <a:gd name="T24" fmla="*/ 765 w 1161"/>
                      <a:gd name="T25" fmla="*/ 124 h 661"/>
                      <a:gd name="T26" fmla="*/ 810 w 1161"/>
                      <a:gd name="T27" fmla="*/ 97 h 661"/>
                      <a:gd name="T28" fmla="*/ 927 w 1161"/>
                      <a:gd name="T29" fmla="*/ 70 h 661"/>
                      <a:gd name="T30" fmla="*/ 954 w 1161"/>
                      <a:gd name="T31" fmla="*/ 250 h 661"/>
                      <a:gd name="T32" fmla="*/ 1062 w 1161"/>
                      <a:gd name="T33" fmla="*/ 259 h 661"/>
                      <a:gd name="T34" fmla="*/ 1125 w 1161"/>
                      <a:gd name="T35" fmla="*/ 295 h 661"/>
                      <a:gd name="T36" fmla="*/ 1143 w 1161"/>
                      <a:gd name="T37" fmla="*/ 502 h 661"/>
                      <a:gd name="T38" fmla="*/ 1152 w 1161"/>
                      <a:gd name="T39" fmla="*/ 529 h 661"/>
                      <a:gd name="T40" fmla="*/ 1035 w 1161"/>
                      <a:gd name="T41" fmla="*/ 628 h 661"/>
                      <a:gd name="T42" fmla="*/ 981 w 1161"/>
                      <a:gd name="T43" fmla="*/ 592 h 661"/>
                      <a:gd name="T44" fmla="*/ 855 w 1161"/>
                      <a:gd name="T45" fmla="*/ 646 h 661"/>
                      <a:gd name="T46" fmla="*/ 783 w 1161"/>
                      <a:gd name="T47" fmla="*/ 583 h 661"/>
                      <a:gd name="T48" fmla="*/ 729 w 1161"/>
                      <a:gd name="T49" fmla="*/ 619 h 661"/>
                      <a:gd name="T50" fmla="*/ 675 w 1161"/>
                      <a:gd name="T51" fmla="*/ 592 h 661"/>
                      <a:gd name="T52" fmla="*/ 594 w 1161"/>
                      <a:gd name="T53" fmla="*/ 574 h 661"/>
                      <a:gd name="T54" fmla="*/ 450 w 1161"/>
                      <a:gd name="T55" fmla="*/ 637 h 661"/>
                      <a:gd name="T56" fmla="*/ 396 w 1161"/>
                      <a:gd name="T57" fmla="*/ 655 h 661"/>
                      <a:gd name="T58" fmla="*/ 288 w 1161"/>
                      <a:gd name="T59" fmla="*/ 646 h 661"/>
                      <a:gd name="T60" fmla="*/ 252 w 1161"/>
                      <a:gd name="T61" fmla="*/ 592 h 661"/>
                      <a:gd name="T62" fmla="*/ 135 w 1161"/>
                      <a:gd name="T63" fmla="*/ 529 h 661"/>
                      <a:gd name="T64" fmla="*/ 108 w 1161"/>
                      <a:gd name="T65" fmla="*/ 457 h 6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161" h="661">
                        <a:moveTo>
                          <a:pt x="108" y="457"/>
                        </a:moveTo>
                        <a:cubicBezTo>
                          <a:pt x="95" y="403"/>
                          <a:pt x="67" y="344"/>
                          <a:pt x="27" y="304"/>
                        </a:cubicBezTo>
                        <a:cubicBezTo>
                          <a:pt x="5" y="238"/>
                          <a:pt x="14" y="268"/>
                          <a:pt x="0" y="214"/>
                        </a:cubicBezTo>
                        <a:cubicBezTo>
                          <a:pt x="19" y="138"/>
                          <a:pt x="47" y="78"/>
                          <a:pt x="126" y="52"/>
                        </a:cubicBezTo>
                        <a:cubicBezTo>
                          <a:pt x="178" y="0"/>
                          <a:pt x="220" y="23"/>
                          <a:pt x="279" y="52"/>
                        </a:cubicBezTo>
                        <a:cubicBezTo>
                          <a:pt x="291" y="70"/>
                          <a:pt x="294" y="113"/>
                          <a:pt x="315" y="106"/>
                        </a:cubicBezTo>
                        <a:cubicBezTo>
                          <a:pt x="345" y="96"/>
                          <a:pt x="368" y="70"/>
                          <a:pt x="396" y="61"/>
                        </a:cubicBezTo>
                        <a:cubicBezTo>
                          <a:pt x="436" y="48"/>
                          <a:pt x="415" y="56"/>
                          <a:pt x="459" y="34"/>
                        </a:cubicBezTo>
                        <a:cubicBezTo>
                          <a:pt x="477" y="37"/>
                          <a:pt x="499" y="31"/>
                          <a:pt x="513" y="43"/>
                        </a:cubicBezTo>
                        <a:cubicBezTo>
                          <a:pt x="532" y="59"/>
                          <a:pt x="523" y="92"/>
                          <a:pt x="531" y="115"/>
                        </a:cubicBezTo>
                        <a:cubicBezTo>
                          <a:pt x="613" y="63"/>
                          <a:pt x="576" y="77"/>
                          <a:pt x="639" y="61"/>
                        </a:cubicBezTo>
                        <a:cubicBezTo>
                          <a:pt x="659" y="102"/>
                          <a:pt x="650" y="128"/>
                          <a:pt x="693" y="142"/>
                        </a:cubicBezTo>
                        <a:cubicBezTo>
                          <a:pt x="717" y="136"/>
                          <a:pt x="744" y="137"/>
                          <a:pt x="765" y="124"/>
                        </a:cubicBezTo>
                        <a:cubicBezTo>
                          <a:pt x="780" y="115"/>
                          <a:pt x="793" y="103"/>
                          <a:pt x="810" y="97"/>
                        </a:cubicBezTo>
                        <a:cubicBezTo>
                          <a:pt x="848" y="84"/>
                          <a:pt x="889" y="83"/>
                          <a:pt x="927" y="70"/>
                        </a:cubicBezTo>
                        <a:cubicBezTo>
                          <a:pt x="954" y="124"/>
                          <a:pt x="917" y="202"/>
                          <a:pt x="954" y="250"/>
                        </a:cubicBezTo>
                        <a:cubicBezTo>
                          <a:pt x="976" y="279"/>
                          <a:pt x="1026" y="256"/>
                          <a:pt x="1062" y="259"/>
                        </a:cubicBezTo>
                        <a:cubicBezTo>
                          <a:pt x="1062" y="259"/>
                          <a:pt x="1124" y="288"/>
                          <a:pt x="1125" y="295"/>
                        </a:cubicBezTo>
                        <a:cubicBezTo>
                          <a:pt x="1139" y="363"/>
                          <a:pt x="1135" y="433"/>
                          <a:pt x="1143" y="502"/>
                        </a:cubicBezTo>
                        <a:cubicBezTo>
                          <a:pt x="1144" y="511"/>
                          <a:pt x="1149" y="520"/>
                          <a:pt x="1152" y="529"/>
                        </a:cubicBezTo>
                        <a:cubicBezTo>
                          <a:pt x="1140" y="661"/>
                          <a:pt x="1161" y="642"/>
                          <a:pt x="1035" y="628"/>
                        </a:cubicBezTo>
                        <a:cubicBezTo>
                          <a:pt x="1017" y="616"/>
                          <a:pt x="999" y="604"/>
                          <a:pt x="981" y="592"/>
                        </a:cubicBezTo>
                        <a:cubicBezTo>
                          <a:pt x="965" y="581"/>
                          <a:pt x="880" y="638"/>
                          <a:pt x="855" y="646"/>
                        </a:cubicBezTo>
                        <a:cubicBezTo>
                          <a:pt x="842" y="608"/>
                          <a:pt x="820" y="595"/>
                          <a:pt x="783" y="583"/>
                        </a:cubicBezTo>
                        <a:cubicBezTo>
                          <a:pt x="765" y="595"/>
                          <a:pt x="747" y="607"/>
                          <a:pt x="729" y="619"/>
                        </a:cubicBezTo>
                        <a:cubicBezTo>
                          <a:pt x="719" y="625"/>
                          <a:pt x="678" y="594"/>
                          <a:pt x="675" y="592"/>
                        </a:cubicBezTo>
                        <a:cubicBezTo>
                          <a:pt x="653" y="581"/>
                          <a:pt x="615" y="577"/>
                          <a:pt x="594" y="574"/>
                        </a:cubicBezTo>
                        <a:cubicBezTo>
                          <a:pt x="479" y="586"/>
                          <a:pt x="525" y="562"/>
                          <a:pt x="450" y="637"/>
                        </a:cubicBezTo>
                        <a:cubicBezTo>
                          <a:pt x="437" y="650"/>
                          <a:pt x="396" y="655"/>
                          <a:pt x="396" y="655"/>
                        </a:cubicBezTo>
                        <a:cubicBezTo>
                          <a:pt x="360" y="652"/>
                          <a:pt x="321" y="660"/>
                          <a:pt x="288" y="646"/>
                        </a:cubicBezTo>
                        <a:cubicBezTo>
                          <a:pt x="268" y="637"/>
                          <a:pt x="252" y="592"/>
                          <a:pt x="252" y="592"/>
                        </a:cubicBezTo>
                        <a:cubicBezTo>
                          <a:pt x="235" y="524"/>
                          <a:pt x="207" y="537"/>
                          <a:pt x="135" y="529"/>
                        </a:cubicBezTo>
                        <a:cubicBezTo>
                          <a:pt x="126" y="501"/>
                          <a:pt x="135" y="403"/>
                          <a:pt x="108" y="45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grpSp>
                <p:nvGrpSpPr>
                  <p:cNvPr id="112660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1872" y="2880"/>
                    <a:ext cx="440" cy="389"/>
                    <a:chOff x="2832" y="3456"/>
                    <a:chExt cx="816" cy="528"/>
                  </a:xfrm>
                </p:grpSpPr>
                <p:sp>
                  <p:nvSpPr>
                    <p:cNvPr id="11266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20" y="3648"/>
                      <a:ext cx="384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2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2" y="3552"/>
                      <a:ext cx="192" cy="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3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3552"/>
                      <a:ext cx="144" cy="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4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24" y="3792"/>
                      <a:ext cx="144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92"/>
                      <a:ext cx="4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6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408" y="3792"/>
                      <a:ext cx="4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04" y="3792"/>
                      <a:ext cx="96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8" name="Line 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3648"/>
                      <a:ext cx="96" cy="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69" name="Line 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3456"/>
                      <a:ext cx="48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0" name="AutoShap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6"/>
                      <a:ext cx="96" cy="9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671" name="AutoShap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72" y="3456"/>
                      <a:ext cx="96" cy="96"/>
                    </a:xfrm>
                    <a:prstGeom prst="triangle">
                      <a:avLst>
                        <a:gd name="adj" fmla="val 50000"/>
                      </a:avLst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2672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48" y="3072"/>
                    <a:ext cx="384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12673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80" y="3072"/>
                    <a:ext cx="192" cy="33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67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12" y="2440"/>
                  <a:ext cx="1284" cy="595"/>
                </a:xfrm>
                <a:prstGeom prst="rect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2692" name="Line 52"/>
              <p:cNvSpPr>
                <a:spLocks noChangeShapeType="1"/>
              </p:cNvSpPr>
              <p:nvPr/>
            </p:nvSpPr>
            <p:spPr bwMode="auto">
              <a:xfrm flipV="1">
                <a:off x="3268" y="3375"/>
                <a:ext cx="20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93" name="Line 53"/>
              <p:cNvSpPr>
                <a:spLocks noChangeShapeType="1"/>
              </p:cNvSpPr>
              <p:nvPr/>
            </p:nvSpPr>
            <p:spPr bwMode="auto">
              <a:xfrm>
                <a:off x="3472" y="3375"/>
                <a:ext cx="8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94" name="Line 54"/>
              <p:cNvSpPr>
                <a:spLocks noChangeShapeType="1"/>
              </p:cNvSpPr>
              <p:nvPr/>
            </p:nvSpPr>
            <p:spPr bwMode="auto">
              <a:xfrm>
                <a:off x="4328" y="3375"/>
                <a:ext cx="332" cy="3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699" name="Rectangle 59"/>
              <p:cNvSpPr>
                <a:spLocks noChangeArrowheads="1"/>
              </p:cNvSpPr>
              <p:nvPr/>
            </p:nvSpPr>
            <p:spPr bwMode="auto">
              <a:xfrm>
                <a:off x="4834" y="3360"/>
                <a:ext cx="116" cy="3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0" name="Freeform 60"/>
              <p:cNvSpPr>
                <a:spLocks/>
              </p:cNvSpPr>
              <p:nvPr/>
            </p:nvSpPr>
            <p:spPr bwMode="auto">
              <a:xfrm>
                <a:off x="4155" y="2551"/>
                <a:ext cx="1317" cy="889"/>
              </a:xfrm>
              <a:custGeom>
                <a:avLst/>
                <a:gdLst>
                  <a:gd name="T0" fmla="*/ 108 w 1161"/>
                  <a:gd name="T1" fmla="*/ 457 h 661"/>
                  <a:gd name="T2" fmla="*/ 27 w 1161"/>
                  <a:gd name="T3" fmla="*/ 304 h 661"/>
                  <a:gd name="T4" fmla="*/ 0 w 1161"/>
                  <a:gd name="T5" fmla="*/ 214 h 661"/>
                  <a:gd name="T6" fmla="*/ 126 w 1161"/>
                  <a:gd name="T7" fmla="*/ 52 h 661"/>
                  <a:gd name="T8" fmla="*/ 279 w 1161"/>
                  <a:gd name="T9" fmla="*/ 52 h 661"/>
                  <a:gd name="T10" fmla="*/ 315 w 1161"/>
                  <a:gd name="T11" fmla="*/ 106 h 661"/>
                  <a:gd name="T12" fmla="*/ 396 w 1161"/>
                  <a:gd name="T13" fmla="*/ 61 h 661"/>
                  <a:gd name="T14" fmla="*/ 459 w 1161"/>
                  <a:gd name="T15" fmla="*/ 34 h 661"/>
                  <a:gd name="T16" fmla="*/ 513 w 1161"/>
                  <a:gd name="T17" fmla="*/ 43 h 661"/>
                  <a:gd name="T18" fmla="*/ 531 w 1161"/>
                  <a:gd name="T19" fmla="*/ 115 h 661"/>
                  <a:gd name="T20" fmla="*/ 639 w 1161"/>
                  <a:gd name="T21" fmla="*/ 61 h 661"/>
                  <a:gd name="T22" fmla="*/ 693 w 1161"/>
                  <a:gd name="T23" fmla="*/ 142 h 661"/>
                  <a:gd name="T24" fmla="*/ 765 w 1161"/>
                  <a:gd name="T25" fmla="*/ 124 h 661"/>
                  <a:gd name="T26" fmla="*/ 810 w 1161"/>
                  <a:gd name="T27" fmla="*/ 97 h 661"/>
                  <a:gd name="T28" fmla="*/ 927 w 1161"/>
                  <a:gd name="T29" fmla="*/ 70 h 661"/>
                  <a:gd name="T30" fmla="*/ 954 w 1161"/>
                  <a:gd name="T31" fmla="*/ 250 h 661"/>
                  <a:gd name="T32" fmla="*/ 1062 w 1161"/>
                  <a:gd name="T33" fmla="*/ 259 h 661"/>
                  <a:gd name="T34" fmla="*/ 1125 w 1161"/>
                  <a:gd name="T35" fmla="*/ 295 h 661"/>
                  <a:gd name="T36" fmla="*/ 1143 w 1161"/>
                  <a:gd name="T37" fmla="*/ 502 h 661"/>
                  <a:gd name="T38" fmla="*/ 1152 w 1161"/>
                  <a:gd name="T39" fmla="*/ 529 h 661"/>
                  <a:gd name="T40" fmla="*/ 1035 w 1161"/>
                  <a:gd name="T41" fmla="*/ 628 h 661"/>
                  <a:gd name="T42" fmla="*/ 981 w 1161"/>
                  <a:gd name="T43" fmla="*/ 592 h 661"/>
                  <a:gd name="T44" fmla="*/ 855 w 1161"/>
                  <a:gd name="T45" fmla="*/ 646 h 661"/>
                  <a:gd name="T46" fmla="*/ 783 w 1161"/>
                  <a:gd name="T47" fmla="*/ 583 h 661"/>
                  <a:gd name="T48" fmla="*/ 729 w 1161"/>
                  <a:gd name="T49" fmla="*/ 619 h 661"/>
                  <a:gd name="T50" fmla="*/ 675 w 1161"/>
                  <a:gd name="T51" fmla="*/ 592 h 661"/>
                  <a:gd name="T52" fmla="*/ 594 w 1161"/>
                  <a:gd name="T53" fmla="*/ 574 h 661"/>
                  <a:gd name="T54" fmla="*/ 450 w 1161"/>
                  <a:gd name="T55" fmla="*/ 637 h 661"/>
                  <a:gd name="T56" fmla="*/ 396 w 1161"/>
                  <a:gd name="T57" fmla="*/ 655 h 661"/>
                  <a:gd name="T58" fmla="*/ 288 w 1161"/>
                  <a:gd name="T59" fmla="*/ 646 h 661"/>
                  <a:gd name="T60" fmla="*/ 252 w 1161"/>
                  <a:gd name="T61" fmla="*/ 592 h 661"/>
                  <a:gd name="T62" fmla="*/ 135 w 1161"/>
                  <a:gd name="T63" fmla="*/ 529 h 661"/>
                  <a:gd name="T64" fmla="*/ 108 w 1161"/>
                  <a:gd name="T65" fmla="*/ 457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1" h="661">
                    <a:moveTo>
                      <a:pt x="108" y="457"/>
                    </a:moveTo>
                    <a:cubicBezTo>
                      <a:pt x="95" y="403"/>
                      <a:pt x="67" y="344"/>
                      <a:pt x="27" y="304"/>
                    </a:cubicBezTo>
                    <a:cubicBezTo>
                      <a:pt x="5" y="238"/>
                      <a:pt x="14" y="268"/>
                      <a:pt x="0" y="214"/>
                    </a:cubicBezTo>
                    <a:cubicBezTo>
                      <a:pt x="19" y="138"/>
                      <a:pt x="47" y="78"/>
                      <a:pt x="126" y="52"/>
                    </a:cubicBezTo>
                    <a:cubicBezTo>
                      <a:pt x="178" y="0"/>
                      <a:pt x="220" y="23"/>
                      <a:pt x="279" y="52"/>
                    </a:cubicBezTo>
                    <a:cubicBezTo>
                      <a:pt x="291" y="70"/>
                      <a:pt x="294" y="113"/>
                      <a:pt x="315" y="106"/>
                    </a:cubicBezTo>
                    <a:cubicBezTo>
                      <a:pt x="345" y="96"/>
                      <a:pt x="368" y="70"/>
                      <a:pt x="396" y="61"/>
                    </a:cubicBezTo>
                    <a:cubicBezTo>
                      <a:pt x="436" y="48"/>
                      <a:pt x="415" y="56"/>
                      <a:pt x="459" y="34"/>
                    </a:cubicBezTo>
                    <a:cubicBezTo>
                      <a:pt x="477" y="37"/>
                      <a:pt x="499" y="31"/>
                      <a:pt x="513" y="43"/>
                    </a:cubicBezTo>
                    <a:cubicBezTo>
                      <a:pt x="532" y="59"/>
                      <a:pt x="523" y="92"/>
                      <a:pt x="531" y="115"/>
                    </a:cubicBezTo>
                    <a:cubicBezTo>
                      <a:pt x="613" y="63"/>
                      <a:pt x="576" y="77"/>
                      <a:pt x="639" y="61"/>
                    </a:cubicBezTo>
                    <a:cubicBezTo>
                      <a:pt x="659" y="102"/>
                      <a:pt x="650" y="128"/>
                      <a:pt x="693" y="142"/>
                    </a:cubicBezTo>
                    <a:cubicBezTo>
                      <a:pt x="717" y="136"/>
                      <a:pt x="744" y="137"/>
                      <a:pt x="765" y="124"/>
                    </a:cubicBezTo>
                    <a:cubicBezTo>
                      <a:pt x="780" y="115"/>
                      <a:pt x="793" y="103"/>
                      <a:pt x="810" y="97"/>
                    </a:cubicBezTo>
                    <a:cubicBezTo>
                      <a:pt x="848" y="84"/>
                      <a:pt x="889" y="83"/>
                      <a:pt x="927" y="70"/>
                    </a:cubicBezTo>
                    <a:cubicBezTo>
                      <a:pt x="954" y="124"/>
                      <a:pt x="917" y="202"/>
                      <a:pt x="954" y="250"/>
                    </a:cubicBezTo>
                    <a:cubicBezTo>
                      <a:pt x="976" y="279"/>
                      <a:pt x="1026" y="256"/>
                      <a:pt x="1062" y="259"/>
                    </a:cubicBezTo>
                    <a:cubicBezTo>
                      <a:pt x="1062" y="259"/>
                      <a:pt x="1124" y="288"/>
                      <a:pt x="1125" y="295"/>
                    </a:cubicBezTo>
                    <a:cubicBezTo>
                      <a:pt x="1139" y="363"/>
                      <a:pt x="1135" y="433"/>
                      <a:pt x="1143" y="502"/>
                    </a:cubicBezTo>
                    <a:cubicBezTo>
                      <a:pt x="1144" y="511"/>
                      <a:pt x="1149" y="520"/>
                      <a:pt x="1152" y="529"/>
                    </a:cubicBezTo>
                    <a:cubicBezTo>
                      <a:pt x="1140" y="661"/>
                      <a:pt x="1161" y="642"/>
                      <a:pt x="1035" y="628"/>
                    </a:cubicBezTo>
                    <a:cubicBezTo>
                      <a:pt x="1017" y="616"/>
                      <a:pt x="999" y="604"/>
                      <a:pt x="981" y="592"/>
                    </a:cubicBezTo>
                    <a:cubicBezTo>
                      <a:pt x="965" y="581"/>
                      <a:pt x="880" y="638"/>
                      <a:pt x="855" y="646"/>
                    </a:cubicBezTo>
                    <a:cubicBezTo>
                      <a:pt x="842" y="608"/>
                      <a:pt x="820" y="595"/>
                      <a:pt x="783" y="583"/>
                    </a:cubicBezTo>
                    <a:cubicBezTo>
                      <a:pt x="765" y="595"/>
                      <a:pt x="747" y="607"/>
                      <a:pt x="729" y="619"/>
                    </a:cubicBezTo>
                    <a:cubicBezTo>
                      <a:pt x="719" y="625"/>
                      <a:pt x="678" y="594"/>
                      <a:pt x="675" y="592"/>
                    </a:cubicBezTo>
                    <a:cubicBezTo>
                      <a:pt x="653" y="581"/>
                      <a:pt x="615" y="577"/>
                      <a:pt x="594" y="574"/>
                    </a:cubicBezTo>
                    <a:cubicBezTo>
                      <a:pt x="479" y="586"/>
                      <a:pt x="525" y="562"/>
                      <a:pt x="450" y="637"/>
                    </a:cubicBezTo>
                    <a:cubicBezTo>
                      <a:pt x="437" y="650"/>
                      <a:pt x="396" y="655"/>
                      <a:pt x="396" y="655"/>
                    </a:cubicBezTo>
                    <a:cubicBezTo>
                      <a:pt x="360" y="652"/>
                      <a:pt x="321" y="660"/>
                      <a:pt x="288" y="646"/>
                    </a:cubicBezTo>
                    <a:cubicBezTo>
                      <a:pt x="268" y="637"/>
                      <a:pt x="252" y="592"/>
                      <a:pt x="252" y="592"/>
                    </a:cubicBezTo>
                    <a:cubicBezTo>
                      <a:pt x="235" y="524"/>
                      <a:pt x="207" y="537"/>
                      <a:pt x="135" y="529"/>
                    </a:cubicBezTo>
                    <a:cubicBezTo>
                      <a:pt x="126" y="501"/>
                      <a:pt x="135" y="403"/>
                      <a:pt x="108" y="4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719" name="Rectangle 79"/>
              <p:cNvSpPr>
                <a:spLocks noChangeArrowheads="1"/>
              </p:cNvSpPr>
              <p:nvPr/>
            </p:nvSpPr>
            <p:spPr bwMode="auto">
              <a:xfrm>
                <a:off x="5280" y="2592"/>
                <a:ext cx="96" cy="105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5" name="Rectangle 7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2015" cy="1291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4" name="Rectangle 94"/>
              <p:cNvSpPr>
                <a:spLocks noChangeArrowheads="1"/>
              </p:cNvSpPr>
              <p:nvPr/>
            </p:nvSpPr>
            <p:spPr bwMode="auto">
              <a:xfrm>
                <a:off x="5376" y="2880"/>
                <a:ext cx="96" cy="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5" name="AutoShape 95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336" cy="336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46" name="Text Box 106"/>
            <p:cNvSpPr txBox="1">
              <a:spLocks noChangeArrowheads="1"/>
            </p:cNvSpPr>
            <p:nvPr/>
          </p:nvSpPr>
          <p:spPr bwMode="auto">
            <a:xfrm>
              <a:off x="6625240" y="3514589"/>
              <a:ext cx="228203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Clipped view in screen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4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b)(ii) boundary: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points: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=−250,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=200,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=250,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=−200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err="1" smtClean="0"/>
                  <a:t>Outcode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calculation:</a:t>
                </a: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outcode1 = 0001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0100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AND outcode2 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partially inside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!=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has left bit</a:t>
                </a:r>
              </a:p>
              <a:p>
                <a:pPr marL="0" indent="0">
                  <a:buNone/>
                </a:pPr>
                <a:r>
                  <a:rPr lang="en-US" sz="1400" dirty="0"/>
                  <a:t>applying left </a:t>
                </a:r>
                <a:r>
                  <a:rPr lang="en-US" sz="1400" dirty="0"/>
                  <a:t>intersection: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sz="1400" i="1" dirty="0">
                    <a:latin typeface="Cambria Math" panose="02040503050406030204" pitchFamily="18" charset="0"/>
                  </a:rPr>
                  <a:t/>
                </a:r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−400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+25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 smtClean="0"/>
                  <a:t>0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 smtClean="0"/>
                  <a:t>outcode1 = 0000 [recalculated]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(x1, y1) has been clipped to (0, 0)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0100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partially inside</a:t>
                </a:r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  <a:blipFill>
                <a:blip r:embed="rId2"/>
                <a:stretch>
                  <a:fillRect l="-174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976606" y="373712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if 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 if ((oc1 AND oc2)!=0000) 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718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400" dirty="0" smtClean="0"/>
                  <a:t>b)(ii) boundary: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=300, 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=0, 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1400" b="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        points: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=250,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=−200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  <a:p>
                <a:pPr marL="0" indent="0">
                  <a:buNone/>
                </a:pPr>
                <a:r>
                  <a:rPr lang="en-US" sz="1400" dirty="0" smtClean="0"/>
                  <a:t>(continued)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 = 0000 [recalculated]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0100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partially inside</a:t>
                </a:r>
              </a:p>
              <a:p>
                <a:pPr marL="0" indent="0">
                  <a:buNone/>
                </a:pPr>
                <a:r>
                  <a:rPr lang="en-US" sz="1400" dirty="0"/>
                  <a:t>outcode1 = 0000</a:t>
                </a:r>
              </a:p>
              <a:p>
                <a:pPr marL="0" indent="0">
                  <a:buNone/>
                </a:pPr>
                <a:r>
                  <a:rPr lang="en-US" sz="1400" dirty="0"/>
                  <a:t>so going into else </a:t>
                </a:r>
                <a:r>
                  <a:rPr lang="en-US" sz="1400" dirty="0" err="1"/>
                  <a:t>codeblock</a:t>
                </a:r>
                <a:r>
                  <a:rPr lang="en-US" sz="1400" dirty="0"/>
                  <a:t>,</a:t>
                </a:r>
              </a:p>
              <a:p>
                <a:pPr marL="0" indent="0">
                  <a:buNone/>
                </a:pPr>
                <a:r>
                  <a:rPr lang="en-US" sz="1400" dirty="0" err="1"/>
                  <a:t>outcode</a:t>
                </a:r>
                <a:r>
                  <a:rPr lang="en-US" sz="1400" dirty="0"/>
                  <a:t> 2 has </a:t>
                </a:r>
                <a:r>
                  <a:rPr lang="en-US" sz="1400" dirty="0" smtClean="0"/>
                  <a:t>bottom </a:t>
                </a:r>
                <a:r>
                  <a:rPr lang="en-US" sz="1400" dirty="0"/>
                  <a:t>bit</a:t>
                </a:r>
              </a:p>
              <a:p>
                <a:pPr marL="0" indent="0">
                  <a:buNone/>
                </a:pPr>
                <a:r>
                  <a:rPr lang="en-US" sz="1400" dirty="0"/>
                  <a:t>applying </a:t>
                </a:r>
                <a:r>
                  <a:rPr lang="en-US" sz="1400" dirty="0" smtClean="0"/>
                  <a:t>bottom </a:t>
                </a:r>
                <a:r>
                  <a:rPr lang="en-US" sz="1400" dirty="0"/>
                  <a:t>intersection: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r>
                  <a:rPr lang="en-US" sz="1400" dirty="0"/>
                  <a:t/>
                </a: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250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−20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 smtClean="0"/>
                  <a:t>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[Note: m has been recalculated, you can skip recalculation too]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outcode2 = 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outcode1=0000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so completely inside</a:t>
                </a:r>
              </a:p>
              <a:p>
                <a:pPr marL="0" indent="0">
                  <a:buNone/>
                </a:pPr>
                <a:r>
                  <a:rPr lang="en-US" sz="1400" dirty="0" smtClean="0"/>
                  <a:t>The clipped segment is between (0, 0) to (0, 0) which is just a single point.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"/>
                <a:ext cx="10515600" cy="5994083"/>
              </a:xfrm>
              <a:blipFill>
                <a:blip r:embed="rId2"/>
                <a:stretch>
                  <a:fillRect l="-116" t="-610" b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976606" y="373712"/>
            <a:ext cx="5061669" cy="59384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cohen-Sutherland(x1, y1, x2, y2):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oc1 = calculate_outcode(x1, y1),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oc2 = calculate_outcode(x2, y2);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while(true)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if (oc1 == oc2 == 0000)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inside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output (x1, y1), (x2, y2) as clipped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 if ((oc1 AND oc2)!=0000) { // condition to check matching bit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//declare completely outside and clip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break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if(oc1 != 0000){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(x1, y1) = find intersection point of line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and the boundary corresponding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              to non-zero bit of oc1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oc1 = calculate_outcode(x1, y1)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else{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(x2, y2) = find intersection point of line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and the boundary corresponding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                                                              to non-zero bit of oc2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	oc2 = calculate_outcode(x2, y2)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}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smtClean="0"/>
              <a:t>	continue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18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javatpoint.com/tutorial/computer-graphics/images/computer-graphics-clippin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26" y="2142890"/>
            <a:ext cx="630555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8446" y="1025718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61577" y="395825"/>
            <a:ext cx="8229600" cy="180181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IE" altLang="en-US" dirty="0" smtClean="0"/>
              <a:t>A point (</a:t>
            </a:r>
            <a:r>
              <a:rPr lang="en-IE" altLang="en-US" i="1" dirty="0" err="1" smtClean="0">
                <a:latin typeface="Times New Roman" panose="02020603050405020304" pitchFamily="18" charset="0"/>
              </a:rPr>
              <a:t>x,y</a:t>
            </a:r>
            <a:r>
              <a:rPr lang="en-IE" altLang="en-US" dirty="0" smtClean="0"/>
              <a:t>) is not clipped if:</a:t>
            </a:r>
          </a:p>
          <a:p>
            <a:pPr marL="0" indent="0">
              <a:buFontTx/>
              <a:buNone/>
            </a:pPr>
            <a:r>
              <a:rPr lang="en-IE" altLang="en-US" i="1" dirty="0" smtClean="0">
                <a:latin typeface="Times New Roman" panose="02020603050405020304" pitchFamily="18" charset="0"/>
              </a:rPr>
              <a:t>	</a:t>
            </a:r>
            <a:r>
              <a:rPr lang="en-IE" altLang="en-US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i="1" baseline="-25000" dirty="0" err="1" smtClean="0">
                <a:latin typeface="Times New Roman" panose="02020603050405020304" pitchFamily="18" charset="0"/>
              </a:rPr>
              <a:t>min</a:t>
            </a:r>
            <a:r>
              <a:rPr lang="en-IE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IE" altLang="en-US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≤ x ≤ </a:t>
            </a:r>
            <a:r>
              <a:rPr lang="en-IE" altLang="en-US" i="1" dirty="0" err="1" smtClean="0">
                <a:latin typeface="Times New Roman" panose="02020603050405020304" pitchFamily="18" charset="0"/>
              </a:rPr>
              <a:t>x</a:t>
            </a:r>
            <a:r>
              <a:rPr lang="en-IE" altLang="en-US" i="1" baseline="-25000" dirty="0" err="1" smtClean="0">
                <a:latin typeface="Times New Roman" panose="02020603050405020304" pitchFamily="18" charset="0"/>
              </a:rPr>
              <a:t>max</a:t>
            </a:r>
            <a:r>
              <a:rPr lang="en-IE" altLang="en-US" dirty="0" smtClean="0"/>
              <a:t> AND </a:t>
            </a:r>
            <a:r>
              <a:rPr lang="en-IE" altLang="en-US" i="1" dirty="0" err="1" smtClean="0">
                <a:latin typeface="Times New Roman" panose="02020603050405020304" pitchFamily="18" charset="0"/>
              </a:rPr>
              <a:t>y</a:t>
            </a:r>
            <a:r>
              <a:rPr lang="en-IE" altLang="en-US" i="1" baseline="-25000" dirty="0" err="1" smtClean="0">
                <a:latin typeface="Times New Roman" panose="02020603050405020304" pitchFamily="18" charset="0"/>
              </a:rPr>
              <a:t>min</a:t>
            </a:r>
            <a:r>
              <a:rPr lang="en-IE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IE" altLang="en-US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≤ y ≤ </a:t>
            </a:r>
            <a:r>
              <a:rPr lang="en-IE" altLang="en-US" i="1" dirty="0" err="1" smtClean="0">
                <a:latin typeface="Times New Roman" panose="02020603050405020304" pitchFamily="18" charset="0"/>
              </a:rPr>
              <a:t>y</a:t>
            </a:r>
            <a:r>
              <a:rPr lang="en-IE" altLang="en-US" i="1" baseline="-25000" dirty="0" err="1" smtClean="0">
                <a:latin typeface="Times New Roman" panose="02020603050405020304" pitchFamily="18" charset="0"/>
              </a:rPr>
              <a:t>max</a:t>
            </a:r>
            <a:endParaRPr lang="en-IE" altLang="en-US" i="1" baseline="-25000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IE" altLang="en-US" dirty="0" smtClean="0">
                <a:latin typeface="Times New Roman" panose="02020603050405020304" pitchFamily="18" charset="0"/>
              </a:rPr>
              <a:t>otherwise it is clipped</a:t>
            </a:r>
            <a:endParaRPr lang="en-IE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1766805" y="3629564"/>
            <a:ext cx="40227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200067" y="5729826"/>
            <a:ext cx="4538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1662030" y="2704051"/>
            <a:ext cx="0" cy="3354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43105" y="3626389"/>
            <a:ext cx="1978025" cy="13192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555667" y="3624801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1555667" y="4959889"/>
            <a:ext cx="196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649455" y="5636164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619542" y="5636164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988930" y="3399376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988930" y="4748751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319255" y="5726651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290930" y="5728239"/>
            <a:ext cx="590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108242" y="3235864"/>
            <a:ext cx="99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4094080" y="4024851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4949742" y="3434301"/>
            <a:ext cx="74613" cy="746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" name="Text Box 27"/>
          <p:cNvSpPr txBox="1">
            <a:spLocks noChangeArrowheads="1"/>
          </p:cNvSpPr>
          <p:nvPr/>
        </p:nvSpPr>
        <p:spPr bwMode="auto">
          <a:xfrm>
            <a:off x="4103605" y="3929601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1</a:t>
            </a:r>
            <a:endParaRPr lang="en-US" altLang="en-US" sz="1400" b="1"/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5000542" y="3331114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2</a:t>
            </a:r>
            <a:endParaRPr lang="en-US" altLang="en-US" sz="1400" b="1"/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2839955" y="3807364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5</a:t>
            </a:r>
            <a:endParaRPr lang="en-US" altLang="en-US" sz="1400" b="1"/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1923967" y="4062951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7</a:t>
            </a:r>
            <a:endParaRPr lang="en-US" altLang="en-US" sz="1400" b="1"/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3700380" y="5193251"/>
            <a:ext cx="430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10</a:t>
            </a:r>
            <a:endParaRPr lang="en-US" altLang="en-US" sz="1400" b="1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3235242" y="4531264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9</a:t>
            </a:r>
            <a:endParaRPr lang="en-US" altLang="en-US" sz="1400" b="1"/>
          </a:p>
        </p:txBody>
      </p:sp>
      <p:sp>
        <p:nvSpPr>
          <p:cNvPr id="26" name="Text Box 35"/>
          <p:cNvSpPr txBox="1">
            <a:spLocks noChangeArrowheads="1"/>
          </p:cNvSpPr>
          <p:nvPr/>
        </p:nvSpPr>
        <p:spPr bwMode="auto">
          <a:xfrm>
            <a:off x="3328905" y="2783426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4</a:t>
            </a:r>
            <a:endParaRPr lang="en-US" altLang="en-US" sz="1400" b="1"/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5000542" y="4616989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8</a:t>
            </a:r>
            <a:endParaRPr lang="en-US" altLang="en-US" sz="1400" b="1"/>
          </a:p>
        </p:txBody>
      </p:sp>
      <p:sp>
        <p:nvSpPr>
          <p:cNvPr id="28" name="Oval 38"/>
          <p:cNvSpPr>
            <a:spLocks noChangeArrowheads="1"/>
          </p:cNvSpPr>
          <p:nvPr/>
        </p:nvSpPr>
        <p:spPr bwMode="auto">
          <a:xfrm>
            <a:off x="4870367" y="3235864"/>
            <a:ext cx="481013" cy="482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4794167" y="2986626"/>
            <a:ext cx="696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200">
                <a:solidFill>
                  <a:srgbClr val="FF0000"/>
                </a:solidFill>
              </a:rPr>
              <a:t>Clipped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2639930" y="4135976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IE" altLang="en-US" sz="1200" dirty="0">
                <a:solidFill>
                  <a:srgbClr val="FF0000"/>
                </a:solidFill>
              </a:rPr>
              <a:t>Points Within the Window are Not Clipped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 flipH="1">
            <a:off x="1777917" y="4958301"/>
            <a:ext cx="4021138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rot="16200000" flipH="1">
            <a:off x="1190542" y="4166139"/>
            <a:ext cx="29146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5"/>
          <p:cNvSpPr>
            <a:spLocks noChangeShapeType="1"/>
          </p:cNvSpPr>
          <p:nvPr/>
        </p:nvSpPr>
        <p:spPr bwMode="auto">
          <a:xfrm rot="16200000" flipH="1">
            <a:off x="3162217" y="4145501"/>
            <a:ext cx="291465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47"/>
          <p:cNvSpPr>
            <a:spLocks noChangeArrowheads="1"/>
          </p:cNvSpPr>
          <p:nvPr/>
        </p:nvSpPr>
        <p:spPr bwMode="auto">
          <a:xfrm>
            <a:off x="2811380" y="3901026"/>
            <a:ext cx="74612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3219367" y="462492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" name="Oval 49"/>
          <p:cNvSpPr>
            <a:spLocks noChangeArrowheads="1"/>
          </p:cNvSpPr>
          <p:nvPr/>
        </p:nvSpPr>
        <p:spPr bwMode="auto">
          <a:xfrm>
            <a:off x="1904917" y="4178839"/>
            <a:ext cx="76200" cy="74612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" name="Oval 50"/>
          <p:cNvSpPr>
            <a:spLocks noChangeArrowheads="1"/>
          </p:cNvSpPr>
          <p:nvPr/>
        </p:nvSpPr>
        <p:spPr bwMode="auto">
          <a:xfrm>
            <a:off x="3671805" y="5298026"/>
            <a:ext cx="76200" cy="74613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" name="Oval 51"/>
          <p:cNvSpPr>
            <a:spLocks noChangeArrowheads="1"/>
          </p:cNvSpPr>
          <p:nvPr/>
        </p:nvSpPr>
        <p:spPr bwMode="auto">
          <a:xfrm>
            <a:off x="3300330" y="2886614"/>
            <a:ext cx="74612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" name="Oval 52"/>
          <p:cNvSpPr>
            <a:spLocks noChangeArrowheads="1"/>
          </p:cNvSpPr>
          <p:nvPr/>
        </p:nvSpPr>
        <p:spPr bwMode="auto">
          <a:xfrm>
            <a:off x="3178092" y="2675476"/>
            <a:ext cx="481013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3621005" y="2791364"/>
            <a:ext cx="696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200">
                <a:solidFill>
                  <a:srgbClr val="FF0000"/>
                </a:solidFill>
              </a:rPr>
              <a:t>Clipped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41" name="Oval 54"/>
          <p:cNvSpPr>
            <a:spLocks noChangeArrowheads="1"/>
          </p:cNvSpPr>
          <p:nvPr/>
        </p:nvSpPr>
        <p:spPr bwMode="auto">
          <a:xfrm>
            <a:off x="3571792" y="5107526"/>
            <a:ext cx="482600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2919330" y="5217064"/>
            <a:ext cx="696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200">
                <a:solidFill>
                  <a:srgbClr val="FF0000"/>
                </a:solidFill>
              </a:rPr>
              <a:t>Clipped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43" name="Oval 56"/>
          <p:cNvSpPr>
            <a:spLocks noChangeArrowheads="1"/>
          </p:cNvSpPr>
          <p:nvPr/>
        </p:nvSpPr>
        <p:spPr bwMode="auto">
          <a:xfrm>
            <a:off x="1798555" y="3989926"/>
            <a:ext cx="481012" cy="48101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1722355" y="3740689"/>
            <a:ext cx="6969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200">
                <a:solidFill>
                  <a:srgbClr val="FF0000"/>
                </a:solidFill>
              </a:rPr>
              <a:t>Clipped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631762" y="3532300"/>
            <a:ext cx="1978025" cy="1319212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10092262" y="3835512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1</a:t>
            </a:r>
            <a:endParaRPr lang="en-US" altLang="en-US" sz="1400" b="1"/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8828612" y="3713275"/>
            <a:ext cx="366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/>
              <a:t>P</a:t>
            </a:r>
            <a:r>
              <a:rPr lang="en-IE" altLang="en-US" sz="1400" b="1" baseline="-25000"/>
              <a:t>5</a:t>
            </a:r>
            <a:endParaRPr lang="en-US" altLang="en-US" sz="1400" b="1"/>
          </a:p>
        </p:txBody>
      </p: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9223899" y="4437175"/>
            <a:ext cx="366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/>
              <a:t>P</a:t>
            </a:r>
            <a:r>
              <a:rPr lang="en-IE" altLang="en-US" sz="1400" b="1" baseline="-25000" dirty="0"/>
              <a:t>9</a:t>
            </a:r>
            <a:endParaRPr lang="en-US" altLang="en-US" sz="1400" b="1" dirty="0"/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8800037" y="3806937"/>
            <a:ext cx="74612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9208024" y="453083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10074713" y="395039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" name="AutoShape 95"/>
          <p:cNvSpPr>
            <a:spLocks noChangeArrowheads="1"/>
          </p:cNvSpPr>
          <p:nvPr/>
        </p:nvSpPr>
        <p:spPr bwMode="auto">
          <a:xfrm>
            <a:off x="6948503" y="4024851"/>
            <a:ext cx="513272" cy="48490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378625" y="1502907"/>
            <a:ext cx="5148263" cy="3617913"/>
            <a:chOff x="3272900" y="1502907"/>
            <a:chExt cx="5148263" cy="3617913"/>
          </a:xfrm>
        </p:grpSpPr>
        <p:sp>
          <p:nvSpPr>
            <p:cNvPr id="5" name="Line 74"/>
            <p:cNvSpPr>
              <a:spLocks noChangeShapeType="1"/>
            </p:cNvSpPr>
            <p:nvPr/>
          </p:nvSpPr>
          <p:spPr bwMode="auto">
            <a:xfrm rot="16200000" flipH="1">
              <a:off x="3453875" y="3088820"/>
              <a:ext cx="3171825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 rot="16200000" flipH="1">
              <a:off x="5555725" y="3123745"/>
              <a:ext cx="317341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6"/>
            <p:cNvSpPr>
              <a:spLocks noChangeShapeType="1"/>
            </p:cNvSpPr>
            <p:nvPr/>
          </p:nvSpPr>
          <p:spPr bwMode="auto">
            <a:xfrm flipH="1">
              <a:off x="4041250" y="2523670"/>
              <a:ext cx="433546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7"/>
            <p:cNvSpPr>
              <a:spLocks noChangeShapeType="1"/>
            </p:cNvSpPr>
            <p:nvPr/>
          </p:nvSpPr>
          <p:spPr bwMode="auto">
            <a:xfrm flipH="1">
              <a:off x="4085700" y="3915907"/>
              <a:ext cx="4335463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5036613" y="2509382"/>
              <a:ext cx="2108200" cy="1406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H="1">
              <a:off x="3876150" y="2518907"/>
              <a:ext cx="211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 flipH="1">
              <a:off x="3876150" y="3917495"/>
              <a:ext cx="211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5042963" y="4652507"/>
              <a:ext cx="0" cy="212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7143225" y="4636632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3272900" y="2307770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 err="1"/>
                <a:t>y</a:t>
              </a:r>
              <a:r>
                <a:rPr lang="en-IE" altLang="en-US" sz="1800" baseline="-25000" dirty="0" err="1"/>
                <a:t>max</a:t>
              </a:r>
              <a:endParaRPr lang="en-US" altLang="en-US" sz="1800" dirty="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3272900" y="3706357"/>
              <a:ext cx="5476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4690538" y="4749345"/>
              <a:ext cx="5476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6792388" y="4750932"/>
              <a:ext cx="5905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5531913" y="2095045"/>
              <a:ext cx="996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Window</a:t>
              </a:r>
              <a:endParaRPr lang="en-US" altLang="en-US" sz="1800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5320775" y="2655432"/>
              <a:ext cx="701675" cy="350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 flipV="1">
              <a:off x="4341288" y="1807707"/>
              <a:ext cx="1028700" cy="847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2"/>
            <p:cNvSpPr>
              <a:spLocks noChangeShapeType="1"/>
            </p:cNvSpPr>
            <p:nvPr/>
          </p:nvSpPr>
          <p:spPr bwMode="auto">
            <a:xfrm>
              <a:off x="5420788" y="3682545"/>
              <a:ext cx="742950" cy="584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4620688" y="3249157"/>
              <a:ext cx="294322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>
              <a:off x="4126975" y="2688770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3</a:t>
              </a:r>
              <a:endParaRPr lang="en-US" altLang="en-US" sz="1400" b="1" dirty="0"/>
            </a:p>
          </p:txBody>
        </p:sp>
        <p:sp>
          <p:nvSpPr>
            <p:cNvPr id="26" name="Text Box 67"/>
            <p:cNvSpPr txBox="1">
              <a:spLocks noChangeArrowheads="1"/>
            </p:cNvSpPr>
            <p:nvPr/>
          </p:nvSpPr>
          <p:spPr bwMode="auto">
            <a:xfrm>
              <a:off x="6017688" y="2537957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6</a:t>
              </a:r>
              <a:endParaRPr lang="en-US" altLang="en-US" sz="1400" b="1" dirty="0"/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5146150" y="3006270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5</a:t>
              </a:r>
              <a:endParaRPr lang="en-US" altLang="en-US" sz="1400" b="1" dirty="0"/>
            </a:p>
          </p:txBody>
        </p:sp>
        <p:sp>
          <p:nvSpPr>
            <p:cNvPr id="28" name="Text Box 69"/>
            <p:cNvSpPr txBox="1">
              <a:spLocks noChangeArrowheads="1"/>
            </p:cNvSpPr>
            <p:nvPr/>
          </p:nvSpPr>
          <p:spPr bwMode="auto">
            <a:xfrm>
              <a:off x="4131738" y="3258682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7</a:t>
              </a:r>
              <a:endParaRPr lang="en-US" altLang="en-US" sz="1400" b="1" dirty="0"/>
            </a:p>
          </p:txBody>
        </p:sp>
        <p:sp>
          <p:nvSpPr>
            <p:cNvPr id="29" name="Text Box 70"/>
            <p:cNvSpPr txBox="1">
              <a:spLocks noChangeArrowheads="1"/>
            </p:cNvSpPr>
            <p:nvPr/>
          </p:nvSpPr>
          <p:spPr bwMode="auto">
            <a:xfrm>
              <a:off x="6163738" y="4181020"/>
              <a:ext cx="4395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10</a:t>
              </a:r>
              <a:endParaRPr lang="en-US" altLang="en-US" sz="1400" b="1" dirty="0"/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5414438" y="3507920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9</a:t>
              </a:r>
              <a:endParaRPr lang="en-US" altLang="en-US" sz="1400" b="1" dirty="0"/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5355700" y="1675945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4</a:t>
              </a:r>
              <a:endParaRPr lang="en-US" altLang="en-US" sz="1400" b="1" dirty="0"/>
            </a:p>
          </p:txBody>
        </p:sp>
        <p:sp>
          <p:nvSpPr>
            <p:cNvPr id="32" name="Text Box 73"/>
            <p:cNvSpPr txBox="1">
              <a:spLocks noChangeArrowheads="1"/>
            </p:cNvSpPr>
            <p:nvPr/>
          </p:nvSpPr>
          <p:spPr bwMode="auto">
            <a:xfrm>
              <a:off x="7549625" y="3565070"/>
              <a:ext cx="37221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8</a:t>
              </a:r>
              <a:endParaRPr lang="en-US" altLang="en-US" sz="1400" b="1" dirty="0"/>
            </a:p>
          </p:txBody>
        </p:sp>
        <p:sp>
          <p:nvSpPr>
            <p:cNvPr id="36" name="Line 83"/>
            <p:cNvSpPr>
              <a:spLocks noChangeShapeType="1"/>
            </p:cNvSpPr>
            <p:nvPr/>
          </p:nvSpPr>
          <p:spPr bwMode="auto">
            <a:xfrm flipV="1">
              <a:off x="4438125" y="4471532"/>
              <a:ext cx="3068638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3995213" y="4323895"/>
              <a:ext cx="4395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13</a:t>
              </a:r>
              <a:endParaRPr lang="en-US" altLang="en-US" sz="1400" b="1" dirty="0"/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7508350" y="4328657"/>
              <a:ext cx="4395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 smtClean="0"/>
                <a:t>P</a:t>
              </a:r>
              <a:r>
                <a:rPr lang="en-IE" altLang="en-US" sz="1400" b="1" baseline="-25000" dirty="0" smtClean="0"/>
                <a:t>14</a:t>
              </a:r>
              <a:endParaRPr lang="en-US" altLang="en-US" sz="1400" b="1" dirty="0"/>
            </a:p>
          </p:txBody>
        </p:sp>
      </p:grpSp>
      <p:sp>
        <p:nvSpPr>
          <p:cNvPr id="41" name="Line 74"/>
          <p:cNvSpPr>
            <a:spLocks noChangeShapeType="1"/>
          </p:cNvSpPr>
          <p:nvPr/>
        </p:nvSpPr>
        <p:spPr bwMode="auto">
          <a:xfrm rot="16200000" flipH="1">
            <a:off x="6800774" y="3087233"/>
            <a:ext cx="31718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75"/>
          <p:cNvSpPr>
            <a:spLocks noChangeShapeType="1"/>
          </p:cNvSpPr>
          <p:nvPr/>
        </p:nvSpPr>
        <p:spPr bwMode="auto">
          <a:xfrm rot="16200000" flipH="1">
            <a:off x="8902624" y="3122158"/>
            <a:ext cx="317341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6"/>
          <p:cNvSpPr>
            <a:spLocks noChangeShapeType="1"/>
          </p:cNvSpPr>
          <p:nvPr/>
        </p:nvSpPr>
        <p:spPr bwMode="auto">
          <a:xfrm flipH="1">
            <a:off x="7388149" y="2522083"/>
            <a:ext cx="43354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77"/>
          <p:cNvSpPr>
            <a:spLocks noChangeShapeType="1"/>
          </p:cNvSpPr>
          <p:nvPr/>
        </p:nvSpPr>
        <p:spPr bwMode="auto">
          <a:xfrm flipH="1">
            <a:off x="7432599" y="3914320"/>
            <a:ext cx="4335463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8383512" y="2507795"/>
            <a:ext cx="2108200" cy="140652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 flipH="1">
            <a:off x="7223049" y="251732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7223049" y="3915908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8389862" y="4650920"/>
            <a:ext cx="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10490124" y="463504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6619799" y="2306183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 dirty="0" err="1"/>
              <a:t>y</a:t>
            </a:r>
            <a:r>
              <a:rPr lang="en-IE" altLang="en-US" sz="1800" baseline="-25000" dirty="0" err="1"/>
              <a:t>max</a:t>
            </a:r>
            <a:endParaRPr lang="en-US" altLang="en-US" sz="1800" dirty="0"/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6619799" y="3704770"/>
            <a:ext cx="54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y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8037437" y="4747758"/>
            <a:ext cx="547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min</a:t>
            </a:r>
            <a:endParaRPr lang="en-US" altLang="en-US" sz="1800"/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0139287" y="4749345"/>
            <a:ext cx="590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x</a:t>
            </a:r>
            <a:r>
              <a:rPr lang="en-IE" altLang="en-US" sz="1800" baseline="-25000"/>
              <a:t>max</a:t>
            </a:r>
            <a:endParaRPr lang="en-US" altLang="en-US" sz="1800"/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8878812" y="2093458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800"/>
              <a:t>Window</a:t>
            </a:r>
            <a:endParaRPr lang="en-US" altLang="en-US" sz="1800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8667674" y="2653845"/>
            <a:ext cx="7016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62"/>
          <p:cNvSpPr>
            <a:spLocks noChangeShapeType="1"/>
          </p:cNvSpPr>
          <p:nvPr/>
        </p:nvSpPr>
        <p:spPr bwMode="auto">
          <a:xfrm>
            <a:off x="8767687" y="3680958"/>
            <a:ext cx="276839" cy="2176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8383512" y="3312180"/>
            <a:ext cx="2113420" cy="3282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7"/>
          <p:cNvSpPr txBox="1">
            <a:spLocks noChangeArrowheads="1"/>
          </p:cNvSpPr>
          <p:nvPr/>
        </p:nvSpPr>
        <p:spPr bwMode="auto">
          <a:xfrm>
            <a:off x="9364587" y="2536370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6</a:t>
            </a:r>
            <a:endParaRPr lang="en-US" altLang="en-US" sz="1400" b="1" dirty="0"/>
          </a:p>
        </p:txBody>
      </p:sp>
      <p:sp>
        <p:nvSpPr>
          <p:cNvPr id="61" name="Text Box 68"/>
          <p:cNvSpPr txBox="1">
            <a:spLocks noChangeArrowheads="1"/>
          </p:cNvSpPr>
          <p:nvPr/>
        </p:nvSpPr>
        <p:spPr bwMode="auto">
          <a:xfrm>
            <a:off x="8493049" y="3004683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5</a:t>
            </a:r>
            <a:endParaRPr lang="en-US" altLang="en-US" sz="1400" b="1" dirty="0"/>
          </a:p>
        </p:txBody>
      </p:sp>
      <p:sp>
        <p:nvSpPr>
          <p:cNvPr id="62" name="Text Box 69"/>
          <p:cNvSpPr txBox="1">
            <a:spLocks noChangeArrowheads="1"/>
          </p:cNvSpPr>
          <p:nvPr/>
        </p:nvSpPr>
        <p:spPr bwMode="auto">
          <a:xfrm>
            <a:off x="7962031" y="3155495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P’</a:t>
            </a:r>
            <a:r>
              <a:rPr lang="en-IE" altLang="en-US" sz="1400" b="1" baseline="-25000" dirty="0" smtClean="0"/>
              <a:t>7</a:t>
            </a:r>
            <a:endParaRPr lang="en-US" altLang="en-US" sz="1400" b="1" dirty="0"/>
          </a:p>
        </p:txBody>
      </p:sp>
      <p:sp>
        <p:nvSpPr>
          <p:cNvPr id="63" name="Text Box 70"/>
          <p:cNvSpPr txBox="1">
            <a:spLocks noChangeArrowheads="1"/>
          </p:cNvSpPr>
          <p:nvPr/>
        </p:nvSpPr>
        <p:spPr bwMode="auto">
          <a:xfrm>
            <a:off x="9070966" y="3912995"/>
            <a:ext cx="4892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P’</a:t>
            </a:r>
            <a:r>
              <a:rPr lang="en-IE" altLang="en-US" sz="1400" b="1" baseline="-25000" dirty="0" smtClean="0"/>
              <a:t>10</a:t>
            </a:r>
            <a:endParaRPr lang="en-US" altLang="en-US" sz="1400" b="1" dirty="0"/>
          </a:p>
        </p:txBody>
      </p:sp>
      <p:sp>
        <p:nvSpPr>
          <p:cNvPr id="64" name="Text Box 71"/>
          <p:cNvSpPr txBox="1">
            <a:spLocks noChangeArrowheads="1"/>
          </p:cNvSpPr>
          <p:nvPr/>
        </p:nvSpPr>
        <p:spPr bwMode="auto">
          <a:xfrm>
            <a:off x="8761337" y="3506333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 smtClean="0"/>
              <a:t>9</a:t>
            </a:r>
            <a:endParaRPr lang="en-US" altLang="en-US" sz="1400" b="1" dirty="0"/>
          </a:p>
        </p:txBody>
      </p:sp>
      <p:sp>
        <p:nvSpPr>
          <p:cNvPr id="66" name="Text Box 73"/>
          <p:cNvSpPr txBox="1">
            <a:spLocks noChangeArrowheads="1"/>
          </p:cNvSpPr>
          <p:nvPr/>
        </p:nvSpPr>
        <p:spPr bwMode="auto">
          <a:xfrm>
            <a:off x="10495831" y="3534213"/>
            <a:ext cx="4219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P’</a:t>
            </a:r>
            <a:r>
              <a:rPr lang="en-IE" altLang="en-US" sz="1400" b="1" baseline="-25000" dirty="0" smtClean="0"/>
              <a:t>8</a:t>
            </a:r>
            <a:endParaRPr lang="en-US" altLang="en-US" sz="1400" b="1" dirty="0"/>
          </a:p>
        </p:txBody>
      </p:sp>
      <p:sp>
        <p:nvSpPr>
          <p:cNvPr id="70" name="AutoShape 95"/>
          <p:cNvSpPr>
            <a:spLocks noChangeArrowheads="1"/>
          </p:cNvSpPr>
          <p:nvPr/>
        </p:nvSpPr>
        <p:spPr bwMode="auto">
          <a:xfrm>
            <a:off x="5849648" y="3122158"/>
            <a:ext cx="513272" cy="484909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2"/>
          <p:cNvSpPr txBox="1">
            <a:spLocks noChangeArrowheads="1"/>
          </p:cNvSpPr>
          <p:nvPr/>
        </p:nvSpPr>
        <p:spPr>
          <a:xfrm>
            <a:off x="1959997" y="72125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IE" altLang="en-US" smtClean="0"/>
              <a:t>World space is divided into regions based on the window boundaries</a:t>
            </a:r>
          </a:p>
          <a:p>
            <a:pPr lvl="1"/>
            <a:r>
              <a:rPr lang="en-IE" altLang="en-US" smtClean="0"/>
              <a:t>Each region has a unique four bit outcode</a:t>
            </a:r>
          </a:p>
          <a:p>
            <a:pPr lvl="1"/>
            <a:r>
              <a:rPr lang="en-IE" altLang="en-US" smtClean="0"/>
              <a:t>Outcodes indicate the position of the regions with respect to the window</a:t>
            </a:r>
            <a:endParaRPr lang="en-GB" altLang="en-US" dirty="0" smtClean="0"/>
          </a:p>
        </p:txBody>
      </p:sp>
      <p:graphicFrame>
        <p:nvGraphicFramePr>
          <p:cNvPr id="6" name="Group 19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1455542"/>
              </p:ext>
            </p:extLst>
          </p:nvPr>
        </p:nvGraphicFramePr>
        <p:xfrm>
          <a:off x="5898585" y="3356500"/>
          <a:ext cx="3690937" cy="2687656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194"/>
          <p:cNvGrpSpPr>
            <a:grpSpLocks/>
          </p:cNvGrpSpPr>
          <p:nvPr/>
        </p:nvGrpSpPr>
        <p:grpSpPr bwMode="auto">
          <a:xfrm>
            <a:off x="2396560" y="4001025"/>
            <a:ext cx="2884487" cy="1368425"/>
            <a:chOff x="973" y="2626"/>
            <a:chExt cx="1817" cy="862"/>
          </a:xfrm>
        </p:grpSpPr>
        <p:sp>
          <p:nvSpPr>
            <p:cNvPr id="8" name="Rectangle 135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above</a:t>
              </a:r>
              <a:endParaRPr lang="en-US" altLang="en-US" sz="1800"/>
            </a:p>
          </p:txBody>
        </p:sp>
        <p:sp>
          <p:nvSpPr>
            <p:cNvPr id="9" name="Rectangle 136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below</a:t>
              </a:r>
              <a:endParaRPr lang="en-US" altLang="en-US" sz="1800"/>
            </a:p>
          </p:txBody>
        </p:sp>
        <p:sp>
          <p:nvSpPr>
            <p:cNvPr id="10" name="Rectangle 137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right</a:t>
              </a:r>
              <a:endParaRPr lang="en-US" altLang="en-US" sz="1800"/>
            </a:p>
          </p:txBody>
        </p:sp>
        <p:sp>
          <p:nvSpPr>
            <p:cNvPr id="11" name="Rectangle 138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/>
                <a:t>left</a:t>
              </a:r>
              <a:endParaRPr lang="en-US" altLang="en-US" sz="1800" dirty="0"/>
            </a:p>
          </p:txBody>
        </p:sp>
        <p:sp>
          <p:nvSpPr>
            <p:cNvPr id="12" name="Text Box 139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3</a:t>
              </a:r>
              <a:endParaRPr lang="en-US" altLang="en-US" sz="1800"/>
            </a:p>
          </p:txBody>
        </p:sp>
        <p:sp>
          <p:nvSpPr>
            <p:cNvPr id="13" name="Text Box 140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2</a:t>
              </a:r>
              <a:endParaRPr lang="en-US" altLang="en-US" sz="1800"/>
            </a:p>
          </p:txBody>
        </p:sp>
        <p:sp>
          <p:nvSpPr>
            <p:cNvPr id="14" name="Text Box 141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1</a:t>
              </a:r>
              <a:endParaRPr lang="en-US" altLang="en-US" sz="1800"/>
            </a:p>
          </p:txBody>
        </p:sp>
        <p:sp>
          <p:nvSpPr>
            <p:cNvPr id="15" name="Text Box 142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0</a:t>
              </a:r>
              <a:endParaRPr lang="en-US" altLang="en-US" sz="1800"/>
            </a:p>
          </p:txBody>
        </p:sp>
        <p:sp>
          <p:nvSpPr>
            <p:cNvPr id="16" name="Text Box 143"/>
            <p:cNvSpPr txBox="1">
              <a:spLocks noChangeArrowheads="1"/>
            </p:cNvSpPr>
            <p:nvPr/>
          </p:nvSpPr>
          <p:spPr bwMode="auto"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Region Code 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9713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2"/>
          <p:cNvSpPr txBox="1">
            <a:spLocks noChangeArrowheads="1"/>
          </p:cNvSpPr>
          <p:nvPr/>
        </p:nvSpPr>
        <p:spPr>
          <a:xfrm>
            <a:off x="1959997" y="721250"/>
            <a:ext cx="8229600" cy="5524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IE" altLang="en-US" smtClean="0"/>
              <a:t>World space is divided into regions based on the window boundaries</a:t>
            </a:r>
          </a:p>
          <a:p>
            <a:pPr lvl="1"/>
            <a:r>
              <a:rPr lang="en-IE" altLang="en-US" smtClean="0"/>
              <a:t>Each region has a unique four bit outcode</a:t>
            </a:r>
          </a:p>
          <a:p>
            <a:pPr lvl="1"/>
            <a:r>
              <a:rPr lang="en-IE" altLang="en-US" smtClean="0"/>
              <a:t>Outcodes indicate the position of the regions with respect to the window</a:t>
            </a:r>
            <a:endParaRPr lang="en-GB" altLang="en-US" dirty="0" smtClean="0"/>
          </a:p>
        </p:txBody>
      </p:sp>
      <p:graphicFrame>
        <p:nvGraphicFramePr>
          <p:cNvPr id="6" name="Group 19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1455542"/>
              </p:ext>
            </p:extLst>
          </p:nvPr>
        </p:nvGraphicFramePr>
        <p:xfrm>
          <a:off x="5898585" y="3356500"/>
          <a:ext cx="3690937" cy="2687656"/>
        </p:xfrm>
        <a:graphic>
          <a:graphicData uri="http://schemas.openxmlformats.org/drawingml/2006/table">
            <a:tbl>
              <a:tblPr/>
              <a:tblGrid>
                <a:gridCol w="123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Window</a:t>
                      </a:r>
                      <a:endParaRPr kumimoji="0" lang="en-US" sz="2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6" marB="45706" anchor="ctr"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Group 194"/>
          <p:cNvGrpSpPr>
            <a:grpSpLocks/>
          </p:cNvGrpSpPr>
          <p:nvPr/>
        </p:nvGrpSpPr>
        <p:grpSpPr bwMode="auto">
          <a:xfrm>
            <a:off x="2396560" y="4001025"/>
            <a:ext cx="2884487" cy="1368425"/>
            <a:chOff x="973" y="2626"/>
            <a:chExt cx="1817" cy="862"/>
          </a:xfrm>
        </p:grpSpPr>
        <p:sp>
          <p:nvSpPr>
            <p:cNvPr id="8" name="Rectangle 135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above</a:t>
              </a:r>
              <a:endParaRPr lang="en-US" altLang="en-US" sz="1800"/>
            </a:p>
          </p:txBody>
        </p:sp>
        <p:sp>
          <p:nvSpPr>
            <p:cNvPr id="9" name="Rectangle 136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below</a:t>
              </a:r>
              <a:endParaRPr lang="en-US" altLang="en-US" sz="1800"/>
            </a:p>
          </p:txBody>
        </p:sp>
        <p:sp>
          <p:nvSpPr>
            <p:cNvPr id="10" name="Rectangle 137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right</a:t>
              </a:r>
              <a:endParaRPr lang="en-US" altLang="en-US" sz="1800"/>
            </a:p>
          </p:txBody>
        </p:sp>
        <p:sp>
          <p:nvSpPr>
            <p:cNvPr id="11" name="Rectangle 138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/>
                <a:t>left</a:t>
              </a:r>
              <a:endParaRPr lang="en-US" altLang="en-US" sz="1800" dirty="0"/>
            </a:p>
          </p:txBody>
        </p:sp>
        <p:sp>
          <p:nvSpPr>
            <p:cNvPr id="12" name="Text Box 139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3</a:t>
              </a:r>
              <a:endParaRPr lang="en-US" altLang="en-US" sz="1800"/>
            </a:p>
          </p:txBody>
        </p:sp>
        <p:sp>
          <p:nvSpPr>
            <p:cNvPr id="13" name="Text Box 140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2</a:t>
              </a:r>
              <a:endParaRPr lang="en-US" altLang="en-US" sz="1800"/>
            </a:p>
          </p:txBody>
        </p:sp>
        <p:sp>
          <p:nvSpPr>
            <p:cNvPr id="14" name="Text Box 141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1</a:t>
              </a:r>
              <a:endParaRPr lang="en-US" altLang="en-US" sz="1800"/>
            </a:p>
          </p:txBody>
        </p:sp>
        <p:sp>
          <p:nvSpPr>
            <p:cNvPr id="15" name="Text Box 142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0</a:t>
              </a:r>
              <a:endParaRPr lang="en-US" altLang="en-US" sz="1800"/>
            </a:p>
          </p:txBody>
        </p:sp>
        <p:sp>
          <p:nvSpPr>
            <p:cNvPr id="16" name="Text Box 143"/>
            <p:cNvSpPr txBox="1">
              <a:spLocks noChangeArrowheads="1"/>
            </p:cNvSpPr>
            <p:nvPr/>
          </p:nvSpPr>
          <p:spPr bwMode="auto"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Region Code </a:t>
              </a:r>
              <a:endParaRPr lang="en-US" altLang="en-US" sz="1800"/>
            </a:p>
          </p:txBody>
        </p:sp>
      </p:grpSp>
      <p:sp>
        <p:nvSpPr>
          <p:cNvPr id="17" name="Text Box 34"/>
          <p:cNvSpPr txBox="1">
            <a:spLocks noChangeArrowheads="1"/>
          </p:cNvSpPr>
          <p:nvPr/>
        </p:nvSpPr>
        <p:spPr bwMode="auto">
          <a:xfrm>
            <a:off x="6308159" y="4847163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1</a:t>
            </a:r>
            <a:endParaRPr lang="en-US" altLang="en-US" sz="1400" b="1" dirty="0"/>
          </a:p>
        </p:txBody>
      </p:sp>
      <p:sp>
        <p:nvSpPr>
          <p:cNvPr id="18" name="Oval 48"/>
          <p:cNvSpPr>
            <a:spLocks noChangeArrowheads="1"/>
          </p:cNvSpPr>
          <p:nvPr/>
        </p:nvSpPr>
        <p:spPr bwMode="auto">
          <a:xfrm>
            <a:off x="6292284" y="494082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6185127" y="3342973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3</a:t>
            </a:r>
            <a:endParaRPr lang="en-US" altLang="en-US" sz="1400" b="1" dirty="0"/>
          </a:p>
        </p:txBody>
      </p: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6169252" y="343663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7924233" y="5765653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2</a:t>
            </a:r>
            <a:endParaRPr lang="en-US" altLang="en-US" sz="1400" b="1" dirty="0"/>
          </a:p>
        </p:txBody>
      </p: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7910842" y="5852866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7924234" y="4602688"/>
            <a:ext cx="3722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E" altLang="en-US" sz="1400" b="1" dirty="0" smtClean="0"/>
              <a:t>P</a:t>
            </a:r>
            <a:r>
              <a:rPr lang="en-IE" altLang="en-US" sz="1400" b="1" baseline="-25000" dirty="0"/>
              <a:t>4</a:t>
            </a:r>
            <a:endParaRPr lang="en-US" altLang="en-US" sz="1400" b="1" dirty="0"/>
          </a:p>
        </p:txBody>
      </p: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7908359" y="46963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80337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1141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 smtClean="0"/>
              <a:t>Calculate_outcode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){</a:t>
            </a:r>
          </a:p>
          <a:p>
            <a:pPr marL="457200" lvl="1" indent="0"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(x&lt;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min</a:t>
            </a:r>
            <a:r>
              <a:rPr lang="en-US" altLang="en-US" dirty="0"/>
              <a:t>) bit0 =1</a:t>
            </a:r>
          </a:p>
          <a:p>
            <a:pPr marL="457200" lvl="1" indent="0">
              <a:buNone/>
            </a:pPr>
            <a:r>
              <a:rPr lang="en-US" altLang="en-US" dirty="0"/>
              <a:t>else bit0=0</a:t>
            </a:r>
          </a:p>
          <a:p>
            <a:pPr marL="457200" lvl="1" indent="0">
              <a:buNone/>
            </a:pPr>
            <a:r>
              <a:rPr lang="en-US" altLang="en-US" dirty="0"/>
              <a:t>if (x&gt;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max</a:t>
            </a:r>
            <a:r>
              <a:rPr lang="en-US" altLang="en-US" dirty="0"/>
              <a:t>) bit1=1</a:t>
            </a:r>
          </a:p>
          <a:p>
            <a:pPr marL="457200" lvl="1" indent="0">
              <a:buNone/>
            </a:pPr>
            <a:r>
              <a:rPr lang="en-US" altLang="en-US" dirty="0"/>
              <a:t>else bit1=0</a:t>
            </a:r>
          </a:p>
          <a:p>
            <a:pPr marL="457200" lvl="1" indent="0">
              <a:buNone/>
            </a:pPr>
            <a:r>
              <a:rPr lang="en-US" altLang="en-US" dirty="0"/>
              <a:t>if(y&lt;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min</a:t>
            </a:r>
            <a:r>
              <a:rPr lang="en-US" altLang="en-US" dirty="0"/>
              <a:t>) bit2=1</a:t>
            </a:r>
          </a:p>
          <a:p>
            <a:pPr marL="457200" lvl="1" indent="0">
              <a:buNone/>
            </a:pPr>
            <a:r>
              <a:rPr lang="en-US" altLang="en-US" dirty="0"/>
              <a:t>else bit2=0</a:t>
            </a:r>
          </a:p>
          <a:p>
            <a:pPr marL="457200" lvl="1" indent="0">
              <a:buNone/>
            </a:pPr>
            <a:r>
              <a:rPr lang="en-US" altLang="en-US" dirty="0"/>
              <a:t>if (y&gt;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max</a:t>
            </a:r>
            <a:r>
              <a:rPr lang="en-US" altLang="en-US" dirty="0"/>
              <a:t>) bit3=1</a:t>
            </a:r>
          </a:p>
          <a:p>
            <a:pPr marL="457200" lvl="1" indent="0">
              <a:buNone/>
            </a:pPr>
            <a:r>
              <a:rPr lang="en-US" altLang="en-US" dirty="0"/>
              <a:t>else </a:t>
            </a:r>
            <a:r>
              <a:rPr lang="en-US" altLang="en-US" dirty="0" smtClean="0"/>
              <a:t>bit3=0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grpSp>
        <p:nvGrpSpPr>
          <p:cNvPr id="4" name="Group 194"/>
          <p:cNvGrpSpPr>
            <a:grpSpLocks/>
          </p:cNvGrpSpPr>
          <p:nvPr/>
        </p:nvGrpSpPr>
        <p:grpSpPr bwMode="auto">
          <a:xfrm>
            <a:off x="1283378" y="5249380"/>
            <a:ext cx="2884487" cy="1368425"/>
            <a:chOff x="973" y="2626"/>
            <a:chExt cx="1817" cy="862"/>
          </a:xfrm>
        </p:grpSpPr>
        <p:sp>
          <p:nvSpPr>
            <p:cNvPr id="5" name="Rectangle 135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above</a:t>
              </a:r>
              <a:endParaRPr lang="en-US" altLang="en-US" sz="1800"/>
            </a:p>
          </p:txBody>
        </p:sp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below</a:t>
              </a:r>
              <a:endParaRPr lang="en-US" altLang="en-US" sz="1800"/>
            </a:p>
          </p:txBody>
        </p:sp>
        <p:sp>
          <p:nvSpPr>
            <p:cNvPr id="7" name="Rectangle 137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right</a:t>
              </a:r>
              <a:endParaRPr lang="en-US" altLang="en-US" sz="1800"/>
            </a:p>
          </p:txBody>
        </p:sp>
        <p:sp>
          <p:nvSpPr>
            <p:cNvPr id="8" name="Rectangle 138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/>
                <a:t>left</a:t>
              </a:r>
              <a:endParaRPr lang="en-US" altLang="en-US" sz="1800" dirty="0"/>
            </a:p>
          </p:txBody>
        </p:sp>
        <p:sp>
          <p:nvSpPr>
            <p:cNvPr id="9" name="Text Box 139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3</a:t>
              </a:r>
              <a:endParaRPr lang="en-US" altLang="en-US" sz="1800"/>
            </a:p>
          </p:txBody>
        </p:sp>
        <p:sp>
          <p:nvSpPr>
            <p:cNvPr id="10" name="Text Box 140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2</a:t>
              </a:r>
              <a:endParaRPr lang="en-US" altLang="en-US" sz="1800"/>
            </a:p>
          </p:txBody>
        </p:sp>
        <p:sp>
          <p:nvSpPr>
            <p:cNvPr id="11" name="Text Box 141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1</a:t>
              </a:r>
              <a:endParaRPr lang="en-US" altLang="en-US" sz="1800"/>
            </a:p>
          </p:txBody>
        </p:sp>
        <p:sp>
          <p:nvSpPr>
            <p:cNvPr id="12" name="Text Box 142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0</a:t>
              </a:r>
              <a:endParaRPr lang="en-US" altLang="en-US" sz="1800"/>
            </a:p>
          </p:txBody>
        </p:sp>
        <p:sp>
          <p:nvSpPr>
            <p:cNvPr id="13" name="Text Box 143"/>
            <p:cNvSpPr txBox="1">
              <a:spLocks noChangeArrowheads="1"/>
            </p:cNvSpPr>
            <p:nvPr/>
          </p:nvSpPr>
          <p:spPr bwMode="auto"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Region Code 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442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881" y="1141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 err="1" smtClean="0"/>
              <a:t>Calculate_outcode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x,y</a:t>
            </a:r>
            <a:r>
              <a:rPr lang="en-US" altLang="en-US" dirty="0" smtClean="0"/>
              <a:t>){</a:t>
            </a:r>
          </a:p>
          <a:p>
            <a:pPr marL="457200" lvl="1" indent="0">
              <a:buNone/>
            </a:pPr>
            <a:r>
              <a:rPr lang="en-US" altLang="en-US" dirty="0" smtClean="0"/>
              <a:t>if </a:t>
            </a:r>
            <a:r>
              <a:rPr lang="en-US" altLang="en-US" dirty="0"/>
              <a:t>(x&lt;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min</a:t>
            </a:r>
            <a:r>
              <a:rPr lang="en-US" altLang="en-US" dirty="0"/>
              <a:t>) bit0 =1</a:t>
            </a:r>
          </a:p>
          <a:p>
            <a:pPr marL="457200" lvl="1" indent="0">
              <a:buNone/>
            </a:pPr>
            <a:r>
              <a:rPr lang="en-US" altLang="en-US" dirty="0"/>
              <a:t>else bit0=0</a:t>
            </a:r>
          </a:p>
          <a:p>
            <a:pPr marL="457200" lvl="1" indent="0">
              <a:buNone/>
            </a:pPr>
            <a:r>
              <a:rPr lang="en-US" altLang="en-US" dirty="0"/>
              <a:t>if (x&gt;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max</a:t>
            </a:r>
            <a:r>
              <a:rPr lang="en-US" altLang="en-US" dirty="0"/>
              <a:t>) bit1=1</a:t>
            </a:r>
          </a:p>
          <a:p>
            <a:pPr marL="457200" lvl="1" indent="0">
              <a:buNone/>
            </a:pPr>
            <a:r>
              <a:rPr lang="en-US" altLang="en-US" dirty="0"/>
              <a:t>else bit1=0</a:t>
            </a:r>
          </a:p>
          <a:p>
            <a:pPr marL="457200" lvl="1" indent="0">
              <a:buNone/>
            </a:pPr>
            <a:r>
              <a:rPr lang="en-US" altLang="en-US" dirty="0"/>
              <a:t>if(y&lt;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min</a:t>
            </a:r>
            <a:r>
              <a:rPr lang="en-US" altLang="en-US" dirty="0"/>
              <a:t>) bit2=1</a:t>
            </a:r>
          </a:p>
          <a:p>
            <a:pPr marL="457200" lvl="1" indent="0">
              <a:buNone/>
            </a:pPr>
            <a:r>
              <a:rPr lang="en-US" altLang="en-US" dirty="0"/>
              <a:t>else bit2=0</a:t>
            </a:r>
          </a:p>
          <a:p>
            <a:pPr marL="457200" lvl="1" indent="0">
              <a:buNone/>
            </a:pPr>
            <a:r>
              <a:rPr lang="en-US" altLang="en-US" dirty="0"/>
              <a:t>if (y&gt;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max</a:t>
            </a:r>
            <a:r>
              <a:rPr lang="en-US" altLang="en-US" dirty="0"/>
              <a:t>) bit3=1</a:t>
            </a:r>
          </a:p>
          <a:p>
            <a:pPr marL="457200" lvl="1" indent="0">
              <a:buNone/>
            </a:pPr>
            <a:r>
              <a:rPr lang="en-US" altLang="en-US" dirty="0"/>
              <a:t>else </a:t>
            </a:r>
            <a:r>
              <a:rPr lang="en-US" altLang="en-US" dirty="0" smtClean="0"/>
              <a:t>bit3=0</a:t>
            </a:r>
          </a:p>
          <a:p>
            <a:pPr marL="0" indent="0">
              <a:buNone/>
            </a:pPr>
            <a:r>
              <a:rPr lang="en-US" altLang="en-US" dirty="0"/>
              <a:t>}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926772" y="1508525"/>
            <a:ext cx="5549900" cy="3617913"/>
            <a:chOff x="1120" y="1978"/>
            <a:chExt cx="3496" cy="2279"/>
          </a:xfrm>
        </p:grpSpPr>
        <p:sp>
          <p:nvSpPr>
            <p:cNvPr id="5" name="Line 74"/>
            <p:cNvSpPr>
              <a:spLocks noChangeShapeType="1"/>
            </p:cNvSpPr>
            <p:nvPr/>
          </p:nvSpPr>
          <p:spPr bwMode="auto">
            <a:xfrm rot="16200000" flipH="1">
              <a:off x="1234" y="2977"/>
              <a:ext cx="1998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75"/>
            <p:cNvSpPr>
              <a:spLocks noChangeShapeType="1"/>
            </p:cNvSpPr>
            <p:nvPr/>
          </p:nvSpPr>
          <p:spPr bwMode="auto">
            <a:xfrm rot="16200000" flipH="1">
              <a:off x="2558" y="2999"/>
              <a:ext cx="1999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6"/>
            <p:cNvSpPr>
              <a:spLocks noChangeShapeType="1"/>
            </p:cNvSpPr>
            <p:nvPr/>
          </p:nvSpPr>
          <p:spPr bwMode="auto">
            <a:xfrm flipH="1">
              <a:off x="1604" y="2621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7"/>
            <p:cNvSpPr>
              <a:spLocks noChangeShapeType="1"/>
            </p:cNvSpPr>
            <p:nvPr/>
          </p:nvSpPr>
          <p:spPr bwMode="auto">
            <a:xfrm flipH="1">
              <a:off x="1632" y="3498"/>
              <a:ext cx="2731" cy="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1262" y="4025"/>
              <a:ext cx="30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 flipV="1">
              <a:off x="1572" y="1994"/>
              <a:ext cx="0" cy="2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2231" y="2612"/>
              <a:ext cx="1328" cy="88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H="1">
              <a:off x="1500" y="2618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 flipH="1">
              <a:off x="1500" y="3499"/>
              <a:ext cx="1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2235" y="396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3558" y="39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1120" y="2485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1120" y="3366"/>
              <a:ext cx="3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y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2013" y="4023"/>
              <a:ext cx="34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min</a:t>
              </a:r>
              <a:endParaRPr lang="en-US" altLang="en-US" sz="1800"/>
            </a:p>
          </p:txBody>
        </p:sp>
        <p:sp>
          <p:nvSpPr>
            <p:cNvPr id="19" name="Text Box 52"/>
            <p:cNvSpPr txBox="1">
              <a:spLocks noChangeArrowheads="1"/>
            </p:cNvSpPr>
            <p:nvPr/>
          </p:nvSpPr>
          <p:spPr bwMode="auto">
            <a:xfrm>
              <a:off x="3337" y="4024"/>
              <a:ext cx="3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x</a:t>
              </a:r>
              <a:r>
                <a:rPr lang="en-IE" altLang="en-US" sz="1800" baseline="-25000"/>
                <a:t>max</a:t>
              </a:r>
              <a:endParaRPr lang="en-US" altLang="en-US" sz="1800"/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2543" y="2351"/>
              <a:ext cx="6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Window</a:t>
              </a:r>
              <a:endParaRPr lang="en-US" altLang="en-US" sz="1800"/>
            </a:p>
          </p:txBody>
        </p:sp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2410" y="2704"/>
              <a:ext cx="442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 flipV="1">
              <a:off x="1793" y="2170"/>
              <a:ext cx="648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2"/>
            <p:cNvSpPr>
              <a:spLocks noChangeShapeType="1"/>
            </p:cNvSpPr>
            <p:nvPr/>
          </p:nvSpPr>
          <p:spPr bwMode="auto">
            <a:xfrm>
              <a:off x="2473" y="3351"/>
              <a:ext cx="468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1969" y="3078"/>
              <a:ext cx="185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>
              <a:off x="1658" y="27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3</a:t>
              </a:r>
              <a:r>
                <a:rPr lang="en-IE" altLang="en-US" sz="1400" b="1"/>
                <a:t> [0001]</a:t>
              </a:r>
              <a:endParaRPr lang="en-US" altLang="en-US" sz="1400" b="1"/>
            </a:p>
          </p:txBody>
        </p:sp>
        <p:sp>
          <p:nvSpPr>
            <p:cNvPr id="26" name="Text Box 67"/>
            <p:cNvSpPr txBox="1">
              <a:spLocks noChangeArrowheads="1"/>
            </p:cNvSpPr>
            <p:nvPr/>
          </p:nvSpPr>
          <p:spPr bwMode="auto">
            <a:xfrm>
              <a:off x="2849" y="2630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 dirty="0"/>
                <a:t>P</a:t>
              </a:r>
              <a:r>
                <a:rPr lang="en-IE" altLang="en-US" sz="1400" b="1" baseline="-25000" dirty="0"/>
                <a:t>6 </a:t>
              </a:r>
              <a:r>
                <a:rPr lang="en-IE" altLang="en-US" sz="1400" b="1" dirty="0"/>
                <a:t>[0000]</a:t>
              </a:r>
              <a:endParaRPr lang="en-US" altLang="en-US" sz="1400" b="1" dirty="0"/>
            </a:p>
          </p:txBody>
        </p:sp>
        <p:sp>
          <p:nvSpPr>
            <p:cNvPr id="27" name="Text Box 68"/>
            <p:cNvSpPr txBox="1">
              <a:spLocks noChangeArrowheads="1"/>
            </p:cNvSpPr>
            <p:nvPr/>
          </p:nvSpPr>
          <p:spPr bwMode="auto">
            <a:xfrm>
              <a:off x="2300" y="2925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5</a:t>
              </a:r>
              <a:r>
                <a:rPr lang="en-IE" altLang="en-US" sz="1400" b="1"/>
                <a:t> [0000]</a:t>
              </a:r>
              <a:endParaRPr lang="en-US" altLang="en-US" sz="1400" b="1"/>
            </a:p>
          </p:txBody>
        </p:sp>
        <p:sp>
          <p:nvSpPr>
            <p:cNvPr id="28" name="Text Box 69"/>
            <p:cNvSpPr txBox="1">
              <a:spLocks noChangeArrowheads="1"/>
            </p:cNvSpPr>
            <p:nvPr/>
          </p:nvSpPr>
          <p:spPr bwMode="auto">
            <a:xfrm>
              <a:off x="1661" y="3084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7</a:t>
              </a:r>
              <a:r>
                <a:rPr lang="en-IE" altLang="en-US" sz="1400" b="1"/>
                <a:t> [0001]</a:t>
              </a:r>
              <a:endParaRPr lang="en-US" altLang="en-US" sz="1400" b="1"/>
            </a:p>
          </p:txBody>
        </p:sp>
        <p:sp>
          <p:nvSpPr>
            <p:cNvPr id="29" name="Text Box 70"/>
            <p:cNvSpPr txBox="1">
              <a:spLocks noChangeArrowheads="1"/>
            </p:cNvSpPr>
            <p:nvPr/>
          </p:nvSpPr>
          <p:spPr bwMode="auto">
            <a:xfrm>
              <a:off x="2941" y="366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10</a:t>
              </a:r>
              <a:r>
                <a:rPr lang="en-IE" altLang="en-US" sz="1400" b="1"/>
                <a:t> [0100]</a:t>
              </a:r>
              <a:endParaRPr lang="en-US" altLang="en-US" sz="1400" b="1"/>
            </a:p>
          </p:txBody>
        </p:sp>
        <p:sp>
          <p:nvSpPr>
            <p:cNvPr id="30" name="Text Box 71"/>
            <p:cNvSpPr txBox="1">
              <a:spLocks noChangeArrowheads="1"/>
            </p:cNvSpPr>
            <p:nvPr/>
          </p:nvSpPr>
          <p:spPr bwMode="auto">
            <a:xfrm>
              <a:off x="2469" y="3241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9</a:t>
              </a:r>
              <a:r>
                <a:rPr lang="en-IE" altLang="en-US" sz="1400" b="1"/>
                <a:t> [0000]</a:t>
              </a:r>
              <a:endParaRPr lang="en-US" altLang="en-US" sz="1400" b="1"/>
            </a:p>
          </p:txBody>
        </p:sp>
        <p:sp>
          <p:nvSpPr>
            <p:cNvPr id="31" name="Text Box 72"/>
            <p:cNvSpPr txBox="1">
              <a:spLocks noChangeArrowheads="1"/>
            </p:cNvSpPr>
            <p:nvPr/>
          </p:nvSpPr>
          <p:spPr bwMode="auto">
            <a:xfrm>
              <a:off x="2432" y="2087"/>
              <a:ext cx="5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4 </a:t>
              </a:r>
              <a:r>
                <a:rPr lang="en-IE" altLang="en-US" sz="1400" b="1"/>
                <a:t>[1000]</a:t>
              </a:r>
              <a:endParaRPr lang="en-US" altLang="en-US" sz="1400" b="1"/>
            </a:p>
          </p:txBody>
        </p:sp>
        <p:sp>
          <p:nvSpPr>
            <p:cNvPr id="32" name="Text Box 73"/>
            <p:cNvSpPr txBox="1">
              <a:spLocks noChangeArrowheads="1"/>
            </p:cNvSpPr>
            <p:nvPr/>
          </p:nvSpPr>
          <p:spPr bwMode="auto">
            <a:xfrm>
              <a:off x="3814" y="3277"/>
              <a:ext cx="5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8</a:t>
              </a:r>
              <a:r>
                <a:rPr lang="en-IE" altLang="en-US" sz="1400" b="1"/>
                <a:t> [0010]</a:t>
              </a:r>
              <a:endParaRPr lang="en-US" altLang="en-US" sz="1400" b="1"/>
            </a:p>
          </p:txBody>
        </p:sp>
        <p:sp>
          <p:nvSpPr>
            <p:cNvPr id="33" name="Line 78"/>
            <p:cNvSpPr>
              <a:spLocks noChangeShapeType="1"/>
            </p:cNvSpPr>
            <p:nvPr/>
          </p:nvSpPr>
          <p:spPr bwMode="auto">
            <a:xfrm flipH="1" flipV="1">
              <a:off x="3667" y="2070"/>
              <a:ext cx="338" cy="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3991" y="2920"/>
              <a:ext cx="62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12</a:t>
              </a:r>
              <a:r>
                <a:rPr lang="en-IE" altLang="en-US" sz="1400" b="1"/>
                <a:t> [0010]</a:t>
              </a:r>
              <a:endParaRPr lang="en-US" altLang="en-US" sz="1400" b="1"/>
            </a:p>
          </p:txBody>
        </p:sp>
        <p:sp>
          <p:nvSpPr>
            <p:cNvPr id="35" name="Text Box 80"/>
            <p:cNvSpPr txBox="1">
              <a:spLocks noChangeArrowheads="1"/>
            </p:cNvSpPr>
            <p:nvPr/>
          </p:nvSpPr>
          <p:spPr bwMode="auto">
            <a:xfrm>
              <a:off x="3675" y="1995"/>
              <a:ext cx="6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11 </a:t>
              </a:r>
              <a:r>
                <a:rPr lang="en-IE" altLang="en-US" sz="1400" b="1"/>
                <a:t>[1010]</a:t>
              </a:r>
              <a:endParaRPr lang="en-US" altLang="en-US" sz="1400" b="1"/>
            </a:p>
          </p:txBody>
        </p:sp>
        <p:sp>
          <p:nvSpPr>
            <p:cNvPr id="36" name="Line 83"/>
            <p:cNvSpPr>
              <a:spLocks noChangeShapeType="1"/>
            </p:cNvSpPr>
            <p:nvPr/>
          </p:nvSpPr>
          <p:spPr bwMode="auto">
            <a:xfrm flipV="1">
              <a:off x="1854" y="3848"/>
              <a:ext cx="1933" cy="1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84"/>
            <p:cNvSpPr txBox="1">
              <a:spLocks noChangeArrowheads="1"/>
            </p:cNvSpPr>
            <p:nvPr/>
          </p:nvSpPr>
          <p:spPr bwMode="auto">
            <a:xfrm>
              <a:off x="1575" y="3755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13</a:t>
              </a:r>
              <a:r>
                <a:rPr lang="en-IE" altLang="en-US" sz="1400" b="1"/>
                <a:t> [0101]</a:t>
              </a:r>
              <a:endParaRPr lang="en-US" altLang="en-US" sz="1400" b="1"/>
            </a:p>
          </p:txBody>
        </p:sp>
        <p:sp>
          <p:nvSpPr>
            <p:cNvPr id="38" name="Text Box 85"/>
            <p:cNvSpPr txBox="1">
              <a:spLocks noChangeArrowheads="1"/>
            </p:cNvSpPr>
            <p:nvPr/>
          </p:nvSpPr>
          <p:spPr bwMode="auto">
            <a:xfrm>
              <a:off x="3788" y="3758"/>
              <a:ext cx="6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400" b="1"/>
                <a:t>P</a:t>
              </a:r>
              <a:r>
                <a:rPr lang="en-IE" altLang="en-US" sz="1400" b="1" baseline="-25000"/>
                <a:t>14</a:t>
              </a:r>
              <a:r>
                <a:rPr lang="en-IE" altLang="en-US" sz="1400" b="1"/>
                <a:t> [0110]</a:t>
              </a:r>
              <a:endParaRPr lang="en-US" altLang="en-US" sz="1400" b="1"/>
            </a:p>
          </p:txBody>
        </p:sp>
      </p:grpSp>
      <p:grpSp>
        <p:nvGrpSpPr>
          <p:cNvPr id="39" name="Group 194"/>
          <p:cNvGrpSpPr>
            <a:grpSpLocks/>
          </p:cNvGrpSpPr>
          <p:nvPr/>
        </p:nvGrpSpPr>
        <p:grpSpPr bwMode="auto">
          <a:xfrm>
            <a:off x="1283378" y="5249380"/>
            <a:ext cx="2884487" cy="1368425"/>
            <a:chOff x="973" y="2626"/>
            <a:chExt cx="1817" cy="862"/>
          </a:xfrm>
        </p:grpSpPr>
        <p:sp>
          <p:nvSpPr>
            <p:cNvPr id="40" name="Rectangle 135"/>
            <p:cNvSpPr>
              <a:spLocks noChangeArrowheads="1"/>
            </p:cNvSpPr>
            <p:nvPr/>
          </p:nvSpPr>
          <p:spPr bwMode="auto">
            <a:xfrm>
              <a:off x="973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above</a:t>
              </a:r>
              <a:endParaRPr lang="en-US" altLang="en-US" sz="1800"/>
            </a:p>
          </p:txBody>
        </p:sp>
        <p:sp>
          <p:nvSpPr>
            <p:cNvPr id="41" name="Rectangle 136"/>
            <p:cNvSpPr>
              <a:spLocks noChangeArrowheads="1"/>
            </p:cNvSpPr>
            <p:nvPr/>
          </p:nvSpPr>
          <p:spPr bwMode="auto">
            <a:xfrm>
              <a:off x="142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below</a:t>
              </a:r>
              <a:endParaRPr lang="en-US" altLang="en-US" sz="1800"/>
            </a:p>
          </p:txBody>
        </p:sp>
        <p:sp>
          <p:nvSpPr>
            <p:cNvPr id="42" name="Rectangle 137"/>
            <p:cNvSpPr>
              <a:spLocks noChangeArrowheads="1"/>
            </p:cNvSpPr>
            <p:nvPr/>
          </p:nvSpPr>
          <p:spPr bwMode="auto">
            <a:xfrm>
              <a:off x="1882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right</a:t>
              </a:r>
              <a:endParaRPr lang="en-US" altLang="en-US" sz="1800"/>
            </a:p>
          </p:txBody>
        </p:sp>
        <p:sp>
          <p:nvSpPr>
            <p:cNvPr id="43" name="Rectangle 138"/>
            <p:cNvSpPr>
              <a:spLocks noChangeArrowheads="1"/>
            </p:cNvSpPr>
            <p:nvPr/>
          </p:nvSpPr>
          <p:spPr bwMode="auto">
            <a:xfrm>
              <a:off x="2337" y="2879"/>
              <a:ext cx="453" cy="3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 dirty="0"/>
                <a:t>left</a:t>
              </a:r>
              <a:endParaRPr lang="en-US" altLang="en-US" sz="1800" dirty="0"/>
            </a:p>
          </p:txBody>
        </p:sp>
        <p:sp>
          <p:nvSpPr>
            <p:cNvPr id="44" name="Text Box 139"/>
            <p:cNvSpPr txBox="1">
              <a:spLocks noChangeArrowheads="1"/>
            </p:cNvSpPr>
            <p:nvPr/>
          </p:nvSpPr>
          <p:spPr bwMode="auto">
            <a:xfrm>
              <a:off x="109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3</a:t>
              </a:r>
              <a:endParaRPr lang="en-US" altLang="en-US" sz="1800"/>
            </a:p>
          </p:txBody>
        </p:sp>
        <p:sp>
          <p:nvSpPr>
            <p:cNvPr id="45" name="Text Box 140"/>
            <p:cNvSpPr txBox="1">
              <a:spLocks noChangeArrowheads="1"/>
            </p:cNvSpPr>
            <p:nvPr/>
          </p:nvSpPr>
          <p:spPr bwMode="auto">
            <a:xfrm>
              <a:off x="154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2</a:t>
              </a:r>
              <a:endParaRPr lang="en-US" altLang="en-US" sz="1800"/>
            </a:p>
          </p:txBody>
        </p:sp>
        <p:sp>
          <p:nvSpPr>
            <p:cNvPr id="46" name="Text Box 141"/>
            <p:cNvSpPr txBox="1">
              <a:spLocks noChangeArrowheads="1"/>
            </p:cNvSpPr>
            <p:nvPr/>
          </p:nvSpPr>
          <p:spPr bwMode="auto">
            <a:xfrm>
              <a:off x="2003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1</a:t>
              </a:r>
              <a:endParaRPr lang="en-US" altLang="en-US" sz="1800"/>
            </a:p>
          </p:txBody>
        </p:sp>
        <p:sp>
          <p:nvSpPr>
            <p:cNvPr id="47" name="Text Box 142"/>
            <p:cNvSpPr txBox="1">
              <a:spLocks noChangeArrowheads="1"/>
            </p:cNvSpPr>
            <p:nvPr/>
          </p:nvSpPr>
          <p:spPr bwMode="auto">
            <a:xfrm>
              <a:off x="2458" y="262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0</a:t>
              </a:r>
              <a:endParaRPr lang="en-US" altLang="en-US" sz="1800"/>
            </a:p>
          </p:txBody>
        </p:sp>
        <p:sp>
          <p:nvSpPr>
            <p:cNvPr id="48" name="Text Box 143"/>
            <p:cNvSpPr txBox="1">
              <a:spLocks noChangeArrowheads="1"/>
            </p:cNvSpPr>
            <p:nvPr/>
          </p:nvSpPr>
          <p:spPr bwMode="auto">
            <a:xfrm>
              <a:off x="1364" y="3255"/>
              <a:ext cx="10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IE" altLang="en-US" sz="1800"/>
                <a:t>Region Code 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7224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910</Words>
  <Application>Microsoft Office PowerPoint</Application>
  <PresentationFormat>Widescreen</PresentationFormat>
  <Paragraphs>602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Clipping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Clipping</dc:title>
  <dc:creator>USER</dc:creator>
  <cp:lastModifiedBy>USER</cp:lastModifiedBy>
  <cp:revision>31</cp:revision>
  <dcterms:created xsi:type="dcterms:W3CDTF">2020-08-27T13:53:13Z</dcterms:created>
  <dcterms:modified xsi:type="dcterms:W3CDTF">2020-08-28T09:54:18Z</dcterms:modified>
</cp:coreProperties>
</file>