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78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0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98A4-B999-47E7-9370-3CF04A2065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18DD-7BF1-4525-9E4E-C5A95D39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24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 smtClean="0"/>
              <a:t>Cyrus-Beck </a:t>
            </a:r>
            <a:r>
              <a:rPr lang="en-US" dirty="0" err="1" smtClean="0"/>
              <a:t>Algo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79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Parametric equation of 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16" y="952055"/>
            <a:ext cx="6038294" cy="4232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75576" y="2173529"/>
            <a:ext cx="2934031" cy="2080419"/>
            <a:chOff x="1375576" y="2173529"/>
            <a:chExt cx="2934031" cy="2080419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431235" y="2229188"/>
              <a:ext cx="2822713" cy="19691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375576" y="4142630"/>
              <a:ext cx="111318" cy="1113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8289" y="2173529"/>
              <a:ext cx="111318" cy="1113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98289" y="2259209"/>
                <a:ext cx="95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289" y="2259209"/>
                <a:ext cx="95436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786932" y="31454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15444" y="2776098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44" y="2776098"/>
                <a:ext cx="88280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076661" y="4496978"/>
            <a:ext cx="4309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P(-0.3) and P(1.3) are outside the line segment</a:t>
            </a:r>
            <a:br>
              <a:rPr lang="en-US" b="0" dirty="0" smtClean="0"/>
            </a:b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Parametric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5−1,9−1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4, 8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blipFill>
                <a:blip r:embed="rId5"/>
                <a:stretch>
                  <a:fillRect l="-1435" t="-209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132320" y="1748538"/>
            <a:ext cx="468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Suppose, endpoints of a line are (1, 1) and (5, 9)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4917" y="3727780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17" y="3727780"/>
                <a:ext cx="70647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4468" y="1790081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68" y="1790081"/>
                <a:ext cx="7064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2096494" y="361620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91351" y="3256116"/>
                <a:ext cx="1011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(0.25)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51" y="3256116"/>
                <a:ext cx="101104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86932" y="3201089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932" y="3201089"/>
                <a:ext cx="73449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2725" y="3662062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25" y="3662062"/>
                <a:ext cx="73449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23524" y="1003824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24" y="1003824"/>
                <a:ext cx="88280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5368456" y="1349504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5524" y="4902984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-91378" y="4379535"/>
                <a:ext cx="1055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378" y="4379535"/>
                <a:ext cx="105593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9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966504" y="1731255"/>
            <a:ext cx="4658624" cy="32498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74644" y="4889212"/>
            <a:ext cx="183720" cy="183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33268" y="1639395"/>
            <a:ext cx="183720" cy="183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401294" y="914400"/>
            <a:ext cx="23854" cy="46674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8758" y="1315993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20940" y="3898890"/>
            <a:ext cx="183720" cy="183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52369" y="3806084"/>
                <a:ext cx="37176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Intersection point inside line segment</a:t>
                </a:r>
              </a:p>
              <a:p>
                <a:r>
                  <a:rPr lang="en-US" dirty="0" smtClean="0"/>
                  <a:t>So,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 is true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69" y="3806084"/>
                <a:ext cx="3717684" cy="646331"/>
              </a:xfrm>
              <a:prstGeom prst="rect">
                <a:avLst/>
              </a:prstGeom>
              <a:blipFill>
                <a:blip r:embed="rId2"/>
                <a:stretch>
                  <a:fillRect l="-1475" t="-4717" r="-6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8391537" y="1587369"/>
            <a:ext cx="2939764" cy="2050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333570" y="3580157"/>
            <a:ext cx="115934" cy="115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273334" y="1529402"/>
            <a:ext cx="115934" cy="115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073574" y="804407"/>
            <a:ext cx="23854" cy="46674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1038" y="1206000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019240" y="3836604"/>
            <a:ext cx="109993" cy="1099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224649" y="3696091"/>
                <a:ext cx="3863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Intersection point outside line segment</a:t>
                </a:r>
              </a:p>
              <a:p>
                <a:r>
                  <a:rPr lang="en-US" dirty="0" smtClean="0"/>
                  <a:t>So,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 is not true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49" y="3696091"/>
                <a:ext cx="3863558" cy="646331"/>
              </a:xfrm>
              <a:prstGeom prst="rect">
                <a:avLst/>
              </a:prstGeom>
              <a:blipFill>
                <a:blip r:embed="rId3"/>
                <a:stretch>
                  <a:fillRect l="-1262" t="-4717" r="-7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5451773" y="3650161"/>
            <a:ext cx="2939764" cy="20507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013299" y="3830663"/>
            <a:ext cx="115934" cy="115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4"/>
          <p:cNvSpPr>
            <a:spLocks noChangeShapeType="1"/>
          </p:cNvSpPr>
          <p:nvPr/>
        </p:nvSpPr>
        <p:spPr bwMode="auto">
          <a:xfrm rot="16200000" flipH="1">
            <a:off x="1782629" y="3115638"/>
            <a:ext cx="3564084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5"/>
          <p:cNvSpPr>
            <a:spLocks noChangeShapeType="1"/>
          </p:cNvSpPr>
          <p:nvPr/>
        </p:nvSpPr>
        <p:spPr bwMode="auto">
          <a:xfrm rot="16200000" flipH="1">
            <a:off x="4144414" y="3154882"/>
            <a:ext cx="3565868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6"/>
          <p:cNvSpPr>
            <a:spLocks noChangeShapeType="1"/>
          </p:cNvSpPr>
          <p:nvPr/>
        </p:nvSpPr>
        <p:spPr bwMode="auto">
          <a:xfrm flipH="1">
            <a:off x="2442645" y="2480596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7"/>
          <p:cNvSpPr>
            <a:spLocks noChangeShapeType="1"/>
          </p:cNvSpPr>
          <p:nvPr/>
        </p:nvSpPr>
        <p:spPr bwMode="auto">
          <a:xfrm flipH="1">
            <a:off x="2492592" y="4045011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3561103" y="2464542"/>
            <a:ext cx="2368920" cy="15804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 flipH="1">
            <a:off x="2257127" y="2475245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6"/>
          <p:cNvSpPr>
            <a:spLocks noChangeShapeType="1"/>
          </p:cNvSpPr>
          <p:nvPr/>
        </p:nvSpPr>
        <p:spPr bwMode="auto">
          <a:xfrm flipH="1">
            <a:off x="2257127" y="4046795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>
            <a:off x="3568238" y="4872706"/>
            <a:ext cx="0" cy="239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>
            <a:off x="5928240" y="4854868"/>
            <a:ext cx="0" cy="256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1579273" y="2237996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1579273" y="3809546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5" name="Text Box 51"/>
          <p:cNvSpPr txBox="1">
            <a:spLocks noChangeArrowheads="1"/>
          </p:cNvSpPr>
          <p:nvPr/>
        </p:nvSpPr>
        <p:spPr bwMode="auto">
          <a:xfrm>
            <a:off x="3172229" y="4981520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534014" y="4983304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4117657" y="1998963"/>
            <a:ext cx="1120242" cy="4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Window</a:t>
            </a:r>
            <a:endParaRPr lang="en-US" altLang="en-US" sz="1800"/>
          </a:p>
        </p:txBody>
      </p:sp>
      <p:sp>
        <p:nvSpPr>
          <p:cNvPr id="18" name="Line 78"/>
          <p:cNvSpPr>
            <a:spLocks noChangeShapeType="1"/>
          </p:cNvSpPr>
          <p:nvPr/>
        </p:nvSpPr>
        <p:spPr bwMode="auto">
          <a:xfrm flipV="1">
            <a:off x="2109750" y="898497"/>
            <a:ext cx="4720160" cy="39991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80"/>
          <p:cNvSpPr txBox="1">
            <a:spLocks noChangeArrowheads="1"/>
          </p:cNvSpPr>
          <p:nvPr/>
        </p:nvSpPr>
        <p:spPr bwMode="auto">
          <a:xfrm>
            <a:off x="6855898" y="760509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1</a:t>
            </a:r>
            <a:endParaRPr lang="en-US" altLang="en-US" sz="1400" b="1" dirty="0"/>
          </a:p>
        </p:txBody>
      </p:sp>
      <p:sp>
        <p:nvSpPr>
          <p:cNvPr id="20" name="Text Box 84"/>
          <p:cNvSpPr txBox="1">
            <a:spLocks noChangeArrowheads="1"/>
          </p:cNvSpPr>
          <p:nvPr/>
        </p:nvSpPr>
        <p:spPr bwMode="auto">
          <a:xfrm>
            <a:off x="1737532" y="4718817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0</a:t>
            </a:r>
            <a:endParaRPr lang="en-US" altLang="en-US" sz="1400" b="1" dirty="0"/>
          </a:p>
        </p:txBody>
      </p:sp>
      <p:sp>
        <p:nvSpPr>
          <p:cNvPr id="21" name="Oval 20"/>
          <p:cNvSpPr/>
          <p:nvPr/>
        </p:nvSpPr>
        <p:spPr>
          <a:xfrm flipV="1">
            <a:off x="3075545" y="4019875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V="1">
            <a:off x="3530093" y="3623637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4928405" y="2438779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5894735" y="1627928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84"/>
              <p:cNvSpPr txBox="1">
                <a:spLocks noChangeArrowheads="1"/>
              </p:cNvSpPr>
              <p:nvPr/>
            </p:nvSpPr>
            <p:spPr bwMode="auto">
              <a:xfrm>
                <a:off x="2943089" y="4061066"/>
                <a:ext cx="130446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𝒃𝒐𝒕𝒕𝒐𝒎</m:t>
                          </m:r>
                        </m:sub>
                      </m:sSub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en-US" sz="1400" b="1" dirty="0"/>
              </a:p>
            </p:txBody>
          </p:sp>
        </mc:Choice>
        <mc:Fallback xmlns="">
          <p:sp>
            <p:nvSpPr>
              <p:cNvPr id="26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3089" y="4061066"/>
                <a:ext cx="130446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84"/>
              <p:cNvSpPr txBox="1">
                <a:spLocks noChangeArrowheads="1"/>
              </p:cNvSpPr>
              <p:nvPr/>
            </p:nvSpPr>
            <p:spPr bwMode="auto">
              <a:xfrm>
                <a:off x="3530093" y="3541426"/>
                <a:ext cx="1081643" cy="328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𝒍𝒆𝒇𝒕</m:t>
                          </m:r>
                        </m:sub>
                      </m:sSub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en-US" sz="1400" b="1" dirty="0"/>
              </a:p>
            </p:txBody>
          </p:sp>
        </mc:Choice>
        <mc:Fallback xmlns="">
          <p:sp>
            <p:nvSpPr>
              <p:cNvPr id="27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0093" y="3541426"/>
                <a:ext cx="1081643" cy="328167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84"/>
              <p:cNvSpPr txBox="1">
                <a:spLocks noChangeArrowheads="1"/>
              </p:cNvSpPr>
              <p:nvPr/>
            </p:nvSpPr>
            <p:spPr bwMode="auto">
              <a:xfrm>
                <a:off x="4787802" y="2471392"/>
                <a:ext cx="1044773" cy="327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𝒕𝒐𝒑</m:t>
                          </m:r>
                        </m:sub>
                      </m:sSub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altLang="en-US" sz="1400" b="1" dirty="0"/>
              </a:p>
            </p:txBody>
          </p:sp>
        </mc:Choice>
        <mc:Fallback xmlns="">
          <p:sp>
            <p:nvSpPr>
              <p:cNvPr id="28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7802" y="2471392"/>
                <a:ext cx="1044773" cy="327077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84"/>
              <p:cNvSpPr txBox="1">
                <a:spLocks noChangeArrowheads="1"/>
              </p:cNvSpPr>
              <p:nvPr/>
            </p:nvSpPr>
            <p:spPr bwMode="auto">
              <a:xfrm>
                <a:off x="5873241" y="1570365"/>
                <a:ext cx="1177823" cy="328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𝒓𝒊𝒈𝒉𝒕</m:t>
                          </m:r>
                        </m:sub>
                      </m:sSub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altLang="en-US" sz="1400" b="1" dirty="0"/>
              </a:p>
            </p:txBody>
          </p:sp>
        </mc:Choice>
        <mc:Fallback xmlns="">
          <p:sp>
            <p:nvSpPr>
              <p:cNvPr id="29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241" y="1570365"/>
                <a:ext cx="1177823" cy="32816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436334" y="2711395"/>
            <a:ext cx="330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endpoints outside</a:t>
            </a:r>
          </a:p>
          <a:p>
            <a:r>
              <a:rPr lang="en-US" dirty="0" smtClean="0"/>
              <a:t>All intersections have t between 0 and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4"/>
          <p:cNvSpPr>
            <a:spLocks noChangeShapeType="1"/>
          </p:cNvSpPr>
          <p:nvPr/>
        </p:nvSpPr>
        <p:spPr bwMode="auto">
          <a:xfrm rot="16200000" flipH="1">
            <a:off x="1782629" y="3115638"/>
            <a:ext cx="3564084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5"/>
          <p:cNvSpPr>
            <a:spLocks noChangeShapeType="1"/>
          </p:cNvSpPr>
          <p:nvPr/>
        </p:nvSpPr>
        <p:spPr bwMode="auto">
          <a:xfrm rot="16200000" flipH="1">
            <a:off x="4144414" y="3154882"/>
            <a:ext cx="3565868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6"/>
          <p:cNvSpPr>
            <a:spLocks noChangeShapeType="1"/>
          </p:cNvSpPr>
          <p:nvPr/>
        </p:nvSpPr>
        <p:spPr bwMode="auto">
          <a:xfrm flipH="1">
            <a:off x="2442645" y="2480596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7"/>
          <p:cNvSpPr>
            <a:spLocks noChangeShapeType="1"/>
          </p:cNvSpPr>
          <p:nvPr/>
        </p:nvSpPr>
        <p:spPr bwMode="auto">
          <a:xfrm flipH="1">
            <a:off x="2492592" y="4045011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3561103" y="2464542"/>
            <a:ext cx="2368920" cy="15804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 flipH="1">
            <a:off x="2257127" y="2475245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6"/>
          <p:cNvSpPr>
            <a:spLocks noChangeShapeType="1"/>
          </p:cNvSpPr>
          <p:nvPr/>
        </p:nvSpPr>
        <p:spPr bwMode="auto">
          <a:xfrm flipH="1">
            <a:off x="2257127" y="4046795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>
            <a:off x="3568238" y="4872706"/>
            <a:ext cx="0" cy="239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>
            <a:off x="5928240" y="4854868"/>
            <a:ext cx="0" cy="256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1579273" y="2237996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1579273" y="3809546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5" name="Text Box 51"/>
          <p:cNvSpPr txBox="1">
            <a:spLocks noChangeArrowheads="1"/>
          </p:cNvSpPr>
          <p:nvPr/>
        </p:nvSpPr>
        <p:spPr bwMode="auto">
          <a:xfrm>
            <a:off x="3172229" y="4981520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534014" y="4983304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4117657" y="1998963"/>
            <a:ext cx="1120242" cy="4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Window</a:t>
            </a:r>
            <a:endParaRPr lang="en-US" altLang="en-US" sz="1800"/>
          </a:p>
        </p:txBody>
      </p:sp>
      <p:sp>
        <p:nvSpPr>
          <p:cNvPr id="18" name="Line 78"/>
          <p:cNvSpPr>
            <a:spLocks noChangeShapeType="1"/>
          </p:cNvSpPr>
          <p:nvPr/>
        </p:nvSpPr>
        <p:spPr bwMode="auto">
          <a:xfrm flipV="1">
            <a:off x="2109750" y="898497"/>
            <a:ext cx="4720160" cy="39991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 Box 80"/>
          <p:cNvSpPr txBox="1">
            <a:spLocks noChangeArrowheads="1"/>
          </p:cNvSpPr>
          <p:nvPr/>
        </p:nvSpPr>
        <p:spPr bwMode="auto">
          <a:xfrm>
            <a:off x="4654544" y="2660634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1</a:t>
            </a:r>
            <a:endParaRPr lang="en-US" altLang="en-US" sz="1400" b="1" dirty="0"/>
          </a:p>
        </p:txBody>
      </p:sp>
      <p:sp>
        <p:nvSpPr>
          <p:cNvPr id="20" name="Text Box 84"/>
          <p:cNvSpPr txBox="1">
            <a:spLocks noChangeArrowheads="1"/>
          </p:cNvSpPr>
          <p:nvPr/>
        </p:nvSpPr>
        <p:spPr bwMode="auto">
          <a:xfrm>
            <a:off x="3985003" y="3231866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0</a:t>
            </a:r>
            <a:endParaRPr lang="en-US" altLang="en-US" sz="1400" b="1" dirty="0"/>
          </a:p>
        </p:txBody>
      </p:sp>
      <p:sp>
        <p:nvSpPr>
          <p:cNvPr id="21" name="Oval 20"/>
          <p:cNvSpPr/>
          <p:nvPr/>
        </p:nvSpPr>
        <p:spPr>
          <a:xfrm flipV="1">
            <a:off x="3075545" y="4019875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V="1">
            <a:off x="3530093" y="3623637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4928405" y="2438779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5894735" y="1627928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84"/>
              <p:cNvSpPr txBox="1">
                <a:spLocks noChangeArrowheads="1"/>
              </p:cNvSpPr>
              <p:nvPr/>
            </p:nvSpPr>
            <p:spPr bwMode="auto">
              <a:xfrm>
                <a:off x="2943089" y="4061066"/>
                <a:ext cx="14294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𝒃𝒐𝒕𝒕𝒐𝒎</m:t>
                          </m:r>
                        </m:sub>
                      </m:sSub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en-US" sz="1400" b="1" dirty="0"/>
              </a:p>
            </p:txBody>
          </p:sp>
        </mc:Choice>
        <mc:Fallback xmlns="">
          <p:sp>
            <p:nvSpPr>
              <p:cNvPr id="26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3089" y="4061066"/>
                <a:ext cx="142949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84"/>
              <p:cNvSpPr txBox="1">
                <a:spLocks noChangeArrowheads="1"/>
              </p:cNvSpPr>
              <p:nvPr/>
            </p:nvSpPr>
            <p:spPr bwMode="auto">
              <a:xfrm>
                <a:off x="3530093" y="3541426"/>
                <a:ext cx="1216295" cy="328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𝒍𝒆𝒇𝒕</m:t>
                          </m:r>
                        </m:sub>
                      </m:sSub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en-US" sz="1400" b="1" dirty="0"/>
              </a:p>
            </p:txBody>
          </p:sp>
        </mc:Choice>
        <mc:Fallback xmlns="">
          <p:sp>
            <p:nvSpPr>
              <p:cNvPr id="27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0093" y="3541426"/>
                <a:ext cx="1216295" cy="328167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84"/>
              <p:cNvSpPr txBox="1">
                <a:spLocks noChangeArrowheads="1"/>
              </p:cNvSpPr>
              <p:nvPr/>
            </p:nvSpPr>
            <p:spPr bwMode="auto">
              <a:xfrm>
                <a:off x="4787802" y="2471392"/>
                <a:ext cx="1044773" cy="327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𝒕𝒐𝒑</m:t>
                          </m:r>
                        </m:sub>
                      </m:sSub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en-US" sz="1400" b="1" dirty="0"/>
              </a:p>
            </p:txBody>
          </p:sp>
        </mc:Choice>
        <mc:Fallback xmlns="">
          <p:sp>
            <p:nvSpPr>
              <p:cNvPr id="28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7802" y="2471392"/>
                <a:ext cx="1044773" cy="327077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84"/>
              <p:cNvSpPr txBox="1">
                <a:spLocks noChangeArrowheads="1"/>
              </p:cNvSpPr>
              <p:nvPr/>
            </p:nvSpPr>
            <p:spPr bwMode="auto">
              <a:xfrm>
                <a:off x="5873241" y="1570365"/>
                <a:ext cx="1177823" cy="328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</a:rPr>
                            <m:t>𝒓𝒊𝒈𝒉𝒕</m:t>
                          </m:r>
                        </m:sub>
                      </m:sSub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4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altLang="en-US" sz="1400" b="1" dirty="0"/>
              </a:p>
            </p:txBody>
          </p:sp>
        </mc:Choice>
        <mc:Fallback xmlns="">
          <p:sp>
            <p:nvSpPr>
              <p:cNvPr id="29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241" y="1570365"/>
                <a:ext cx="1177823" cy="32816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3975652" y="2711395"/>
            <a:ext cx="723569" cy="61225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36334" y="2711395"/>
            <a:ext cx="330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endpoints inside</a:t>
            </a:r>
          </a:p>
          <a:p>
            <a:r>
              <a:rPr lang="en-US" dirty="0" smtClean="0"/>
              <a:t>All intersections have t outside 0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57523" y="2282024"/>
            <a:ext cx="2480807" cy="2258171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84"/>
          <p:cNvSpPr txBox="1">
            <a:spLocks noChangeArrowheads="1"/>
          </p:cNvSpPr>
          <p:nvPr/>
        </p:nvSpPr>
        <p:spPr bwMode="auto">
          <a:xfrm>
            <a:off x="977853" y="4540195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0</a:t>
            </a:r>
            <a:endParaRPr lang="en-US" altLang="en-US" sz="1400" b="1" dirty="0"/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3554050" y="2203919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1</a:t>
            </a: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 flipV="1">
            <a:off x="3518603" y="2247633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15579" y="1989056"/>
                <a:ext cx="35350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 is a vector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579" y="1989056"/>
                <a:ext cx="3535052" cy="923330"/>
              </a:xfrm>
              <a:prstGeom prst="rect">
                <a:avLst/>
              </a:prstGeom>
              <a:blipFill>
                <a:blip r:embed="rId2"/>
                <a:stretch>
                  <a:fillRect l="-1379" t="-328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84"/>
          <p:cNvSpPr txBox="1">
            <a:spLocks noChangeArrowheads="1"/>
          </p:cNvSpPr>
          <p:nvPr/>
        </p:nvSpPr>
        <p:spPr bwMode="auto">
          <a:xfrm>
            <a:off x="2037905" y="3103332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/>
              <a:t>D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01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57523" y="2282024"/>
            <a:ext cx="2480807" cy="2258171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84"/>
          <p:cNvSpPr txBox="1">
            <a:spLocks noChangeArrowheads="1"/>
          </p:cNvSpPr>
          <p:nvPr/>
        </p:nvSpPr>
        <p:spPr bwMode="auto">
          <a:xfrm>
            <a:off x="977852" y="4540195"/>
            <a:ext cx="1060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 smtClean="0"/>
              <a:t>0</a:t>
            </a:r>
            <a:r>
              <a:rPr lang="en-IE" altLang="en-US" sz="1400" b="1" dirty="0" smtClean="0"/>
              <a:t> (2,3)</a:t>
            </a:r>
            <a:endParaRPr lang="en-US" altLang="en-US" sz="1400" b="1" dirty="0"/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3554050" y="2203919"/>
            <a:ext cx="788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 smtClean="0"/>
              <a:t>1</a:t>
            </a:r>
            <a:r>
              <a:rPr lang="en-IE" altLang="en-US" sz="1400" b="1" dirty="0" smtClean="0"/>
              <a:t> (5,5)</a:t>
            </a: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 flipV="1">
            <a:off x="3518603" y="2247633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15579" y="1989056"/>
                <a:ext cx="353505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5−2, 5−3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3, 2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579" y="1989056"/>
                <a:ext cx="3535052" cy="1477328"/>
              </a:xfrm>
              <a:prstGeom prst="rect">
                <a:avLst/>
              </a:prstGeom>
              <a:blipFill>
                <a:blip r:embed="rId2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84"/>
          <p:cNvSpPr txBox="1">
            <a:spLocks noChangeArrowheads="1"/>
          </p:cNvSpPr>
          <p:nvPr/>
        </p:nvSpPr>
        <p:spPr bwMode="auto">
          <a:xfrm>
            <a:off x="2037905" y="3103332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/>
              <a:t>D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99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vectors to boundary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88879" y="1578693"/>
            <a:ext cx="6823903" cy="4997354"/>
            <a:chOff x="2442645" y="1333596"/>
            <a:chExt cx="4921574" cy="3604220"/>
          </a:xfrm>
        </p:grpSpPr>
        <p:sp>
          <p:nvSpPr>
            <p:cNvPr id="4" name="Line 74"/>
            <p:cNvSpPr>
              <a:spLocks noChangeShapeType="1"/>
            </p:cNvSpPr>
            <p:nvPr/>
          </p:nvSpPr>
          <p:spPr bwMode="auto">
            <a:xfrm rot="16200000" flipH="1">
              <a:off x="1782629" y="3115638"/>
              <a:ext cx="356408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75"/>
            <p:cNvSpPr>
              <a:spLocks noChangeShapeType="1"/>
            </p:cNvSpPr>
            <p:nvPr/>
          </p:nvSpPr>
          <p:spPr bwMode="auto">
            <a:xfrm rot="16200000" flipH="1">
              <a:off x="4144414" y="3154882"/>
              <a:ext cx="356586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6"/>
            <p:cNvSpPr>
              <a:spLocks noChangeShapeType="1"/>
            </p:cNvSpPr>
            <p:nvPr/>
          </p:nvSpPr>
          <p:spPr bwMode="auto">
            <a:xfrm flipH="1">
              <a:off x="2442645" y="2480596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7"/>
            <p:cNvSpPr>
              <a:spLocks noChangeShapeType="1"/>
            </p:cNvSpPr>
            <p:nvPr/>
          </p:nvSpPr>
          <p:spPr bwMode="auto">
            <a:xfrm flipH="1">
              <a:off x="2492592" y="4045011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 flipV="1">
            <a:off x="2073897" y="3978111"/>
            <a:ext cx="6707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8200" y="4070756"/>
                <a:ext cx="173605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=(−1, 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0756"/>
                <a:ext cx="1736053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6020519" y="3978111"/>
            <a:ext cx="6933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76729" y="4044851"/>
                <a:ext cx="167513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9" y="4044851"/>
                <a:ext cx="1675139" cy="39190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4496586" y="2471371"/>
            <a:ext cx="0" cy="70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09403" y="2038282"/>
                <a:ext cx="15140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403" y="2038282"/>
                <a:ext cx="1514004" cy="390748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496586" y="5338148"/>
            <a:ext cx="0" cy="7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78455" y="6044168"/>
                <a:ext cx="2013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455" y="6044168"/>
                <a:ext cx="20133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766928" y="3178674"/>
                <a:ext cx="32711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perpendicular unit vector to each of the boundaries: left, right, top, bottom.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points away from the clip window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928" y="3178674"/>
                <a:ext cx="3271101" cy="1477328"/>
              </a:xfrm>
              <a:prstGeom prst="rect">
                <a:avLst/>
              </a:prstGeom>
              <a:blipFill>
                <a:blip r:embed="rId6"/>
                <a:stretch>
                  <a:fillRect l="-1490" t="-2058" r="-1862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7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vectors to boundary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88879" y="1578693"/>
            <a:ext cx="6823903" cy="4997354"/>
            <a:chOff x="2442645" y="1333596"/>
            <a:chExt cx="4921574" cy="3604220"/>
          </a:xfrm>
        </p:grpSpPr>
        <p:sp>
          <p:nvSpPr>
            <p:cNvPr id="4" name="Line 74"/>
            <p:cNvSpPr>
              <a:spLocks noChangeShapeType="1"/>
            </p:cNvSpPr>
            <p:nvPr/>
          </p:nvSpPr>
          <p:spPr bwMode="auto">
            <a:xfrm rot="16200000" flipH="1">
              <a:off x="1782629" y="3115638"/>
              <a:ext cx="356408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75"/>
            <p:cNvSpPr>
              <a:spLocks noChangeShapeType="1"/>
            </p:cNvSpPr>
            <p:nvPr/>
          </p:nvSpPr>
          <p:spPr bwMode="auto">
            <a:xfrm rot="16200000" flipH="1">
              <a:off x="4144414" y="3154882"/>
              <a:ext cx="356586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6"/>
            <p:cNvSpPr>
              <a:spLocks noChangeShapeType="1"/>
            </p:cNvSpPr>
            <p:nvPr/>
          </p:nvSpPr>
          <p:spPr bwMode="auto">
            <a:xfrm flipH="1">
              <a:off x="2442645" y="2480596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7"/>
            <p:cNvSpPr>
              <a:spLocks noChangeShapeType="1"/>
            </p:cNvSpPr>
            <p:nvPr/>
          </p:nvSpPr>
          <p:spPr bwMode="auto">
            <a:xfrm flipH="1">
              <a:off x="2492592" y="4045011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 flipV="1">
            <a:off x="2073897" y="3978111"/>
            <a:ext cx="6707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7239" y="3517471"/>
                <a:ext cx="173605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=(−1, 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9" y="3517471"/>
                <a:ext cx="1736053" cy="391582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6027851" y="2431692"/>
            <a:ext cx="6933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23550" y="2453403"/>
                <a:ext cx="167513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550" y="2453403"/>
                <a:ext cx="1675139" cy="39190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4496586" y="2471371"/>
            <a:ext cx="0" cy="70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09403" y="2038282"/>
                <a:ext cx="15140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403" y="2038282"/>
                <a:ext cx="1514004" cy="390748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496586" y="5338148"/>
            <a:ext cx="0" cy="7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78455" y="6044168"/>
                <a:ext cx="2013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455" y="6044168"/>
                <a:ext cx="20133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499621" y="1781666"/>
            <a:ext cx="6947554" cy="326097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V="1">
            <a:off x="7421299" y="1757437"/>
            <a:ext cx="65226" cy="652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84"/>
          <p:cNvSpPr txBox="1">
            <a:spLocks noChangeArrowheads="1"/>
          </p:cNvSpPr>
          <p:nvPr/>
        </p:nvSpPr>
        <p:spPr bwMode="auto">
          <a:xfrm>
            <a:off x="462587" y="5062969"/>
            <a:ext cx="1060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 smtClean="0"/>
              <a:t>0</a:t>
            </a:r>
            <a:r>
              <a:rPr lang="en-IE" altLang="en-US" sz="1400" b="1" dirty="0" smtClean="0"/>
              <a:t> </a:t>
            </a:r>
            <a:endParaRPr lang="en-US" altLang="en-US" sz="1400" b="1" dirty="0"/>
          </a:p>
        </p:txBody>
      </p:sp>
      <p:sp>
        <p:nvSpPr>
          <p:cNvPr id="28" name="Text Box 84"/>
          <p:cNvSpPr txBox="1">
            <a:spLocks noChangeArrowheads="1"/>
          </p:cNvSpPr>
          <p:nvPr/>
        </p:nvSpPr>
        <p:spPr bwMode="auto">
          <a:xfrm>
            <a:off x="7421841" y="1790050"/>
            <a:ext cx="1060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1</a:t>
            </a:r>
            <a:endParaRPr lang="en-US" altLang="en-US" sz="1400" b="1" dirty="0"/>
          </a:p>
        </p:txBody>
      </p:sp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6393859" y="1545183"/>
            <a:ext cx="1060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IE" altLang="en-US" sz="1400" b="1" dirty="0" smtClean="0"/>
              <a:t>D = P</a:t>
            </a:r>
            <a:r>
              <a:rPr lang="en-IE" altLang="en-US" sz="1400" b="1" baseline="-25000" dirty="0" smtClean="0"/>
              <a:t>1</a:t>
            </a:r>
            <a:r>
              <a:rPr lang="en-IE" altLang="en-US" sz="1400" b="1" dirty="0" smtClean="0"/>
              <a:t> -P</a:t>
            </a:r>
            <a:r>
              <a:rPr lang="en-IE" altLang="en-US" sz="1400" b="1" baseline="-25000" dirty="0" smtClean="0"/>
              <a:t>0</a:t>
            </a:r>
            <a:r>
              <a:rPr lang="en-IE" altLang="en-US" sz="1400" b="1" dirty="0" smtClean="0"/>
              <a:t> </a:t>
            </a:r>
            <a:endParaRPr lang="en-US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69134" y="1839744"/>
            <a:ext cx="316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angle between </a:t>
            </a:r>
            <a:r>
              <a:rPr lang="en-IE" dirty="0" smtClean="0"/>
              <a:t>N</a:t>
            </a:r>
            <a:r>
              <a:rPr lang="en-IE" baseline="-25000" dirty="0" smtClean="0"/>
              <a:t>i</a:t>
            </a:r>
            <a:r>
              <a:rPr lang="en-IE" b="1" dirty="0" smtClean="0"/>
              <a:t> </a:t>
            </a:r>
            <a:r>
              <a:rPr lang="en-IE" dirty="0" smtClean="0"/>
              <a:t>and D is more than 90 degree-</a:t>
            </a:r>
          </a:p>
          <a:p>
            <a:r>
              <a:rPr lang="en-IE" dirty="0" smtClean="0"/>
              <a:t>Or, N</a:t>
            </a:r>
            <a:r>
              <a:rPr lang="en-IE" baseline="-25000" dirty="0" smtClean="0"/>
              <a:t>i </a:t>
            </a:r>
            <a:r>
              <a:rPr lang="en-IE" b="1" dirty="0" smtClean="0"/>
              <a:t>. </a:t>
            </a:r>
            <a:r>
              <a:rPr lang="en-IE" dirty="0" smtClean="0"/>
              <a:t>D &lt; 0 </a:t>
            </a:r>
          </a:p>
          <a:p>
            <a:r>
              <a:rPr lang="en-IE" dirty="0" smtClean="0"/>
              <a:t>The intersection point is PE</a:t>
            </a:r>
          </a:p>
          <a:p>
            <a:r>
              <a:rPr lang="en-IE" dirty="0" smtClean="0"/>
              <a:t>(Potentially entering)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30913" y="4103958"/>
            <a:ext cx="316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angle between </a:t>
            </a:r>
            <a:r>
              <a:rPr lang="en-IE" dirty="0" smtClean="0"/>
              <a:t>N</a:t>
            </a:r>
            <a:r>
              <a:rPr lang="en-IE" baseline="-25000" dirty="0" smtClean="0"/>
              <a:t>i</a:t>
            </a:r>
            <a:r>
              <a:rPr lang="en-IE" b="1" dirty="0" smtClean="0"/>
              <a:t> </a:t>
            </a:r>
            <a:r>
              <a:rPr lang="en-IE" dirty="0" smtClean="0"/>
              <a:t>and D is less than 90 degree-</a:t>
            </a:r>
          </a:p>
          <a:p>
            <a:r>
              <a:rPr lang="en-IE" dirty="0" smtClean="0"/>
              <a:t>Or, N</a:t>
            </a:r>
            <a:r>
              <a:rPr lang="en-IE" baseline="-25000" dirty="0" smtClean="0"/>
              <a:t>i</a:t>
            </a:r>
            <a:r>
              <a:rPr lang="en-IE" b="1" baseline="-25000" dirty="0" smtClean="0"/>
              <a:t> </a:t>
            </a:r>
            <a:r>
              <a:rPr lang="en-IE" b="1" dirty="0" smtClean="0"/>
              <a:t>. </a:t>
            </a:r>
            <a:r>
              <a:rPr lang="en-IE" dirty="0" smtClean="0"/>
              <a:t>D &gt; 0 </a:t>
            </a:r>
          </a:p>
          <a:p>
            <a:r>
              <a:rPr lang="en-IE" dirty="0" smtClean="0"/>
              <a:t>The intersection point is PL</a:t>
            </a:r>
          </a:p>
          <a:p>
            <a:r>
              <a:rPr lang="en-IE" dirty="0" smtClean="0"/>
              <a:t>(Potentially leaving)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93061" y="40448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60521" y="31690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Arc 2"/>
          <p:cNvSpPr/>
          <p:nvPr/>
        </p:nvSpPr>
        <p:spPr>
          <a:xfrm rot="16575378">
            <a:off x="2490577" y="3742450"/>
            <a:ext cx="614576" cy="534641"/>
          </a:xfrm>
          <a:prstGeom prst="arc">
            <a:avLst>
              <a:gd name="adj1" fmla="val 16200000"/>
              <a:gd name="adj2" fmla="val 28536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6575378">
            <a:off x="4307224" y="2867729"/>
            <a:ext cx="614576" cy="534641"/>
          </a:xfrm>
          <a:prstGeom prst="arc">
            <a:avLst>
              <a:gd name="adj1" fmla="val 19920056"/>
              <a:gd name="adj2" fmla="val 332529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6575378">
            <a:off x="5944886" y="2113534"/>
            <a:ext cx="614576" cy="534641"/>
          </a:xfrm>
          <a:prstGeom prst="arc">
            <a:avLst>
              <a:gd name="adj1" fmla="val 3133225"/>
              <a:gd name="adj2" fmla="val 577656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750389"/>
              </p:ext>
            </p:extLst>
          </p:nvPr>
        </p:nvGraphicFramePr>
        <p:xfrm>
          <a:off x="2032262" y="0"/>
          <a:ext cx="76962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3" imgW="5826760" imgH="5824220" progId="Visio.Drawing.4">
                  <p:embed/>
                </p:oleObj>
              </mc:Choice>
              <mc:Fallback>
                <p:oleObj name="VISIO" r:id="rId3" imgW="5826760" imgH="5824220" progId="Visio.Drawing.4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262" y="0"/>
                        <a:ext cx="76962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889269"/>
              </p:ext>
            </p:extLst>
          </p:nvPr>
        </p:nvGraphicFramePr>
        <p:xfrm>
          <a:off x="2857107" y="5507610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1041400" imgH="457200" progId="Equation.3">
                  <p:embed/>
                </p:oleObj>
              </mc:Choice>
              <mc:Fallback>
                <p:oleObj name="Equation" r:id="rId5" imgW="1041400" imgH="4572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07" y="5507610"/>
                        <a:ext cx="190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53391"/>
              </p:ext>
            </p:extLst>
          </p:nvPr>
        </p:nvGraphicFramePr>
        <p:xfrm>
          <a:off x="7657707" y="5507610"/>
          <a:ext cx="18811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7" imgW="1028700" imgH="457200" progId="Equation.3">
                  <p:embed/>
                </p:oleObj>
              </mc:Choice>
              <mc:Fallback>
                <p:oleObj name="Equation" r:id="rId7" imgW="1028700" imgH="457200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7707" y="5507610"/>
                        <a:ext cx="18811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76107" y="505041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PE = Potentially Entering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790932" y="5050410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PL = Potentially Leaving</a:t>
            </a:r>
          </a:p>
        </p:txBody>
      </p:sp>
    </p:spTree>
    <p:extLst>
      <p:ext uri="{BB962C8B-B14F-4D97-AF65-F5344CB8AC3E}">
        <p14:creationId xmlns:p14="http://schemas.microsoft.com/office/powerpoint/2010/main" val="25121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Cyrus-Beck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 values of intersection points with each 4 boundaries</a:t>
            </a:r>
          </a:p>
          <a:p>
            <a:r>
              <a:rPr lang="en-US" dirty="0" smtClean="0"/>
              <a:t>Classify intersection points whether PE/PL</a:t>
            </a:r>
          </a:p>
          <a:p>
            <a:r>
              <a:rPr lang="en-US" dirty="0" smtClean="0"/>
              <a:t>Select the PE with highest t and the PL with the lowest t</a:t>
            </a:r>
          </a:p>
          <a:p>
            <a:r>
              <a:rPr lang="en-US" dirty="0" smtClean="0"/>
              <a:t>Using parametric line eqn. find the clipped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79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Parametric equation of 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16" y="952055"/>
            <a:ext cx="6038294" cy="4232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1235" y="2229188"/>
            <a:ext cx="2822713" cy="1969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5576" y="41426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8289" y="2173529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5576" y="4262303"/>
                <a:ext cx="12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6" y="4262303"/>
                <a:ext cx="120039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2398" y="2159413"/>
                <a:ext cx="1184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98" y="2159413"/>
                <a:ext cx="11844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464650" y="3375501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64650" y="3375501"/>
                <a:ext cx="675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50" y="3375501"/>
                <a:ext cx="67524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6661" y="2344079"/>
                <a:ext cx="40959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Parametric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2344079"/>
                <a:ext cx="4095929" cy="1200329"/>
              </a:xfrm>
              <a:prstGeom prst="rect">
                <a:avLst/>
              </a:prstGeom>
              <a:blipFill>
                <a:blip r:embed="rId5"/>
                <a:stretch>
                  <a:fillRect l="-1339" t="-306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830475"/>
              </p:ext>
            </p:extLst>
          </p:nvPr>
        </p:nvGraphicFramePr>
        <p:xfrm>
          <a:off x="504824" y="2109788"/>
          <a:ext cx="4386263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ISIO" r:id="rId3" imgW="4384548" imgH="3340608" progId="Visio.Drawing.4">
                  <p:embed/>
                </p:oleObj>
              </mc:Choice>
              <mc:Fallback>
                <p:oleObj name="VISIO" r:id="rId3" imgW="4384548" imgH="3340608" progId="Visio.Drawing.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4" y="2109788"/>
                        <a:ext cx="4386263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869976"/>
              </p:ext>
            </p:extLst>
          </p:nvPr>
        </p:nvGraphicFramePr>
        <p:xfrm>
          <a:off x="6112497" y="1447800"/>
          <a:ext cx="4191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5" imgW="1905000" imgH="228600" progId="Equation.3">
                  <p:embed/>
                </p:oleObj>
              </mc:Choice>
              <mc:Fallback>
                <p:oleObj name="Equation" r:id="rId5" imgW="1905000" imgH="228600" progId="Equation.3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497" y="1447800"/>
                        <a:ext cx="4191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599196"/>
              </p:ext>
            </p:extLst>
          </p:nvPr>
        </p:nvGraphicFramePr>
        <p:xfrm>
          <a:off x="6272753" y="2109788"/>
          <a:ext cx="41910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7" imgW="1968480" imgH="1904760" progId="Equation.3">
                  <p:embed/>
                </p:oleObj>
              </mc:Choice>
              <mc:Fallback>
                <p:oleObj name="Equation" r:id="rId7" imgW="1968480" imgH="1904760" progId="Equation.3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753" y="2109788"/>
                        <a:ext cx="4191000" cy="448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8505825" cy="1231900"/>
          </a:xfrm>
        </p:spPr>
        <p:txBody>
          <a:bodyPr/>
          <a:lstStyle/>
          <a:p>
            <a:r>
              <a:rPr lang="en-US" altLang="en-US" smtClean="0"/>
              <a:t>The Cyrus-Beck Algorithm</a:t>
            </a:r>
          </a:p>
        </p:txBody>
      </p:sp>
    </p:spTree>
    <p:extLst>
      <p:ext uri="{BB962C8B-B14F-4D97-AF65-F5344CB8AC3E}">
        <p14:creationId xmlns:p14="http://schemas.microsoft.com/office/powerpoint/2010/main" val="26882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97648"/>
              </p:ext>
            </p:extLst>
          </p:nvPr>
        </p:nvGraphicFramePr>
        <p:xfrm>
          <a:off x="344568" y="1796650"/>
          <a:ext cx="4386263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4384548" imgH="3340608" progId="Visio.Drawing.4">
                  <p:embed/>
                </p:oleObj>
              </mc:Choice>
              <mc:Fallback>
                <p:oleObj name="VISIO" r:id="rId3" imgW="4384548" imgH="3340608" progId="Visio.Drawing.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68" y="1796650"/>
                        <a:ext cx="4386263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8505825" cy="1231900"/>
          </a:xfrm>
        </p:spPr>
        <p:txBody>
          <a:bodyPr/>
          <a:lstStyle/>
          <a:p>
            <a:r>
              <a:rPr lang="en-US" altLang="en-US" smtClean="0"/>
              <a:t>The Cyrus-Beck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0712" y="2304852"/>
                <a:ext cx="3813288" cy="2923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12" y="2304852"/>
                <a:ext cx="3813288" cy="29232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08163" y="1687398"/>
            <a:ext cx="19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left boundary,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11645" y="1796650"/>
                <a:ext cx="2653547" cy="2099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Similarly,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645" y="1796650"/>
                <a:ext cx="2653547" cy="2099614"/>
              </a:xfrm>
              <a:prstGeom prst="rect">
                <a:avLst/>
              </a:prstGeom>
              <a:blipFill>
                <a:blip r:embed="rId6"/>
                <a:stretch>
                  <a:fillRect l="-183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2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8505825" cy="1231900"/>
          </a:xfrm>
        </p:spPr>
        <p:txBody>
          <a:bodyPr/>
          <a:lstStyle/>
          <a:p>
            <a:r>
              <a:rPr lang="en-US" altLang="en-US" dirty="0" smtClean="0"/>
              <a:t>The Cyrus-Beck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74174" y="1152525"/>
            <a:ext cx="7812018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i="1" dirty="0" err="1" smtClean="0"/>
              <a:t>Precalculate</a:t>
            </a:r>
            <a:r>
              <a:rPr lang="en-US" altLang="en-US" sz="2000" i="1" dirty="0" smtClean="0"/>
              <a:t> N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and </a:t>
            </a:r>
            <a:r>
              <a:rPr lang="en-US" altLang="en-US" sz="2000" i="1" dirty="0" err="1" smtClean="0"/>
              <a:t>P</a:t>
            </a:r>
            <a:r>
              <a:rPr lang="en-US" altLang="en-US" sz="2000" i="1" baseline="-25000" dirty="0" err="1" smtClean="0"/>
              <a:t>Ei</a:t>
            </a:r>
            <a:r>
              <a:rPr lang="en-US" altLang="en-US" sz="2000" i="1" dirty="0" smtClean="0"/>
              <a:t> for each edge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 dirty="0" smtClean="0"/>
              <a:t>for</a:t>
            </a:r>
            <a:r>
              <a:rPr lang="en-US" altLang="en-US" sz="2000" i="1" dirty="0" smtClean="0"/>
              <a:t> (each line segment to be clipped) </a:t>
            </a:r>
            <a:r>
              <a:rPr lang="en-US" altLang="en-US" sz="20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if</a:t>
            </a:r>
            <a:r>
              <a:rPr lang="en-US" altLang="en-US" sz="2000" dirty="0" smtClean="0"/>
              <a:t> (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</a:t>
            </a:r>
            <a:r>
              <a:rPr lang="en-US" altLang="en-US" sz="2000" i="1" dirty="0" smtClean="0"/>
              <a:t> == P</a:t>
            </a:r>
            <a:r>
              <a:rPr lang="en-US" altLang="en-US" sz="2000" i="1" baseline="-25000" dirty="0" smtClean="0"/>
              <a:t>0</a:t>
            </a:r>
            <a:r>
              <a:rPr lang="en-US" altLang="en-US" sz="2000" dirty="0" smtClean="0"/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line is degenerated, so clip as a point;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i="1" dirty="0" smtClean="0"/>
              <a:t>	</a:t>
            </a:r>
            <a:r>
              <a:rPr lang="en-US" altLang="en-US" sz="2000" b="1" dirty="0" smtClean="0"/>
              <a:t>else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E</a:t>
            </a:r>
            <a:r>
              <a:rPr lang="en-US" altLang="en-US" sz="2000" i="1" dirty="0" smtClean="0"/>
              <a:t> = </a:t>
            </a:r>
            <a:r>
              <a:rPr lang="en-US" altLang="en-US" sz="2000" dirty="0" smtClean="0"/>
              <a:t>0;</a:t>
            </a:r>
            <a:r>
              <a:rPr lang="en-US" altLang="en-US" sz="2000" i="1" dirty="0" smtClean="0"/>
              <a:t> 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L</a:t>
            </a:r>
            <a:r>
              <a:rPr lang="en-US" altLang="en-US" sz="2000" i="1" dirty="0" smtClean="0"/>
              <a:t> = </a:t>
            </a:r>
            <a:r>
              <a:rPr lang="en-US" altLang="en-US" sz="2000" dirty="0" smtClean="0"/>
              <a:t>1;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b="1" dirty="0" smtClean="0"/>
              <a:t>for 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each candidate intersection with a clip edge</a:t>
            </a:r>
            <a:r>
              <a:rPr lang="en-US" altLang="en-US" sz="2000" dirty="0" smtClean="0"/>
              <a:t>) 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	</a:t>
            </a:r>
            <a:r>
              <a:rPr lang="en-US" altLang="en-US" sz="2000" b="1" dirty="0" smtClean="0"/>
              <a:t>if</a:t>
            </a:r>
            <a:r>
              <a:rPr lang="en-US" altLang="en-US" sz="2000" dirty="0" smtClean="0"/>
              <a:t> (</a:t>
            </a:r>
            <a:r>
              <a:rPr lang="en-US" altLang="en-US" sz="2000" i="1" dirty="0" smtClean="0"/>
              <a:t>N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• D != </a:t>
            </a:r>
            <a:r>
              <a:rPr lang="en-US" altLang="en-US" sz="2000" dirty="0" smtClean="0"/>
              <a:t>0) {   /* Ignore edges parallel to line */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		</a:t>
            </a:r>
            <a:r>
              <a:rPr lang="en-US" altLang="en-US" sz="2000" i="1" dirty="0" smtClean="0"/>
              <a:t>calculate t</a:t>
            </a:r>
            <a:r>
              <a:rPr lang="en-US" altLang="en-US" sz="2000" dirty="0" smtClean="0"/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		</a:t>
            </a:r>
            <a:r>
              <a:rPr lang="en-US" altLang="en-US" sz="2000" i="1" dirty="0" smtClean="0"/>
              <a:t>use sign of  N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• D to categorize as PE or PL;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		</a:t>
            </a:r>
            <a:r>
              <a:rPr lang="en-US" altLang="en-US" sz="2000" b="1" dirty="0" smtClean="0"/>
              <a:t>if 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PE</a:t>
            </a:r>
            <a:r>
              <a:rPr lang="en-US" altLang="en-US" sz="2000" dirty="0" smtClean="0"/>
              <a:t>)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E</a:t>
            </a:r>
            <a:r>
              <a:rPr lang="en-US" altLang="en-US" sz="2000" i="1" dirty="0" smtClean="0"/>
              <a:t> = </a:t>
            </a:r>
            <a:r>
              <a:rPr lang="en-US" altLang="en-US" sz="2000" dirty="0" smtClean="0"/>
              <a:t>max(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E</a:t>
            </a:r>
            <a:r>
              <a:rPr lang="en-US" altLang="en-US" sz="2000" dirty="0" smtClean="0"/>
              <a:t> ,  t);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		</a:t>
            </a:r>
            <a:r>
              <a:rPr lang="en-US" altLang="en-US" sz="2000" b="1" dirty="0" smtClean="0"/>
              <a:t>if 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PL</a:t>
            </a:r>
            <a:r>
              <a:rPr lang="en-US" altLang="en-US" sz="2000" dirty="0" smtClean="0"/>
              <a:t>)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L</a:t>
            </a:r>
            <a:r>
              <a:rPr lang="en-US" altLang="en-US" sz="2000" i="1" dirty="0" smtClean="0"/>
              <a:t> = </a:t>
            </a:r>
            <a:r>
              <a:rPr lang="en-US" altLang="en-US" sz="2000" dirty="0" smtClean="0"/>
              <a:t>min(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L</a:t>
            </a:r>
            <a:r>
              <a:rPr lang="en-US" altLang="en-US" sz="2000" dirty="0" smtClean="0"/>
              <a:t> ,  t); </a:t>
            </a:r>
            <a:br>
              <a:rPr lang="en-US" altLang="en-US" sz="2000" dirty="0" smtClean="0"/>
            </a:br>
            <a:r>
              <a:rPr lang="en-US" altLang="en-US" sz="20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b="1" dirty="0" smtClean="0"/>
              <a:t>if 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E</a:t>
            </a:r>
            <a:r>
              <a:rPr lang="en-US" altLang="en-US" sz="2000" i="1" dirty="0" smtClean="0"/>
              <a:t> &gt;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L</a:t>
            </a:r>
            <a:r>
              <a:rPr lang="en-US" altLang="en-US" sz="2000" dirty="0" smtClean="0"/>
              <a:t>) </a:t>
            </a:r>
            <a:r>
              <a:rPr lang="en-US" altLang="en-US" sz="2000" b="1" dirty="0" smtClean="0"/>
              <a:t>return </a:t>
            </a:r>
            <a:r>
              <a:rPr lang="en-US" altLang="en-US" sz="2000" dirty="0" smtClean="0"/>
              <a:t>NULL;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b="1" dirty="0" smtClean="0"/>
              <a:t>else return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E</a:t>
            </a:r>
            <a:r>
              <a:rPr lang="en-US" altLang="en-US" sz="2000" dirty="0" smtClean="0"/>
              <a:t>) and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L</a:t>
            </a:r>
            <a:r>
              <a:rPr lang="en-US" altLang="en-US" sz="2000" dirty="0" smtClean="0"/>
              <a:t>) </a:t>
            </a:r>
            <a:r>
              <a:rPr lang="en-US" altLang="en-US" sz="2000" i="1" dirty="0" smtClean="0"/>
              <a:t>as true clip intersection;</a:t>
            </a:r>
            <a:endParaRPr lang="en-US" altLang="en-US" sz="2000" baseline="-25000" dirty="0" smtClean="0"/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	}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1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59594" y="792812"/>
            <a:ext cx="8229600" cy="55245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/>
              <a:t>a</a:t>
            </a:r>
            <a:r>
              <a:rPr lang="en-US" sz="2400" dirty="0" smtClean="0"/>
              <a:t>) </a:t>
            </a:r>
            <a:r>
              <a:rPr lang="en-US" sz="2400" dirty="0"/>
              <a:t>Calculate the value of t of the lines given below for all edges and specify whether they are entering or leaving t. </a:t>
            </a:r>
            <a:r>
              <a:rPr lang="en-US" sz="2400" dirty="0" smtClean="0"/>
              <a:t>[Given (0,0) to (300,200) be the clip region.]</a:t>
            </a:r>
          </a:p>
          <a:p>
            <a:pPr>
              <a:defRPr/>
            </a:pP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(50, -125) to (-100, 225).</a:t>
            </a:r>
          </a:p>
          <a:p>
            <a:pPr>
              <a:defRPr/>
            </a:pPr>
            <a:r>
              <a:rPr lang="en-US" sz="2000" dirty="0" smtClean="0"/>
              <a:t>(ii) (-250, 200) to (250, -200).</a:t>
            </a:r>
          </a:p>
          <a:p>
            <a:pPr>
              <a:defRPr/>
            </a:pPr>
            <a:r>
              <a:rPr lang="en-US" sz="2000" dirty="0" smtClean="0"/>
              <a:t>(iii) (-250, 200) to (150, 100)</a:t>
            </a:r>
          </a:p>
          <a:p>
            <a:pPr marL="0" indent="0">
              <a:buNone/>
              <a:defRPr/>
            </a:pPr>
            <a:r>
              <a:rPr lang="en-US" sz="2000" dirty="0"/>
              <a:t>Also, find the line segment within the clipping window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19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505257"/>
                  </p:ext>
                </p:extLst>
              </p:nvPr>
            </p:nvGraphicFramePr>
            <p:xfrm>
              <a:off x="326006" y="2949520"/>
              <a:ext cx="5796499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906448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580446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−(50−0)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−100−50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=0.33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Top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505257"/>
                  </p:ext>
                </p:extLst>
              </p:nvPr>
            </p:nvGraphicFramePr>
            <p:xfrm>
              <a:off x="326006" y="2949520"/>
              <a:ext cx="5796499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906448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580446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3684" t="-1639" r="-91579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1176" t="-1639" r="-2353" b="-4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52991" r="-142060" b="-158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Top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4673" y="3100595"/>
            <a:ext cx="7812018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600" b="1" i="1" dirty="0" smtClean="0"/>
              <a:t>Algorithm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err="1" smtClean="0"/>
              <a:t>Precalculate</a:t>
            </a:r>
            <a:r>
              <a:rPr lang="en-US" altLang="en-US" sz="1200" i="1" dirty="0" smtClean="0"/>
              <a:t>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and </a:t>
            </a:r>
            <a:r>
              <a:rPr lang="en-US" altLang="en-US" sz="1200" i="1" dirty="0" err="1" smtClean="0"/>
              <a:t>P</a:t>
            </a:r>
            <a:r>
              <a:rPr lang="en-US" altLang="en-US" sz="1200" i="1" baseline="-25000" dirty="0" err="1" smtClean="0"/>
              <a:t>Ei</a:t>
            </a:r>
            <a:r>
              <a:rPr lang="en-US" altLang="en-US" sz="1200" i="1" dirty="0" smtClean="0"/>
              <a:t> for each edge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b="1" dirty="0" smtClean="0"/>
              <a:t>for</a:t>
            </a:r>
            <a:r>
              <a:rPr lang="en-US" altLang="en-US" sz="1200" i="1" dirty="0" smtClean="0"/>
              <a:t> (each line segment to be clipped)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P</a:t>
            </a:r>
            <a:r>
              <a:rPr lang="en-US" altLang="en-US" sz="1200" i="1" baseline="-25000" dirty="0" smtClean="0"/>
              <a:t>1</a:t>
            </a:r>
            <a:r>
              <a:rPr lang="en-US" altLang="en-US" sz="1200" i="1" dirty="0" smtClean="0"/>
              <a:t> == P</a:t>
            </a:r>
            <a:r>
              <a:rPr lang="en-US" altLang="en-US" sz="1200" i="1" baseline="-25000" dirty="0" smtClean="0"/>
              <a:t>0</a:t>
            </a:r>
            <a:r>
              <a:rPr lang="en-US" altLang="en-US" sz="1200" dirty="0" smtClean="0"/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smtClean="0"/>
              <a:t>line is degenerated, so clip as a point;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smtClean="0"/>
              <a:t>	</a:t>
            </a:r>
            <a:r>
              <a:rPr lang="en-US" altLang="en-US" sz="1200" b="1" dirty="0" smtClean="0"/>
              <a:t>else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0;</a:t>
            </a:r>
            <a:r>
              <a:rPr lang="en-US" altLang="en-US" sz="1200" i="1" dirty="0" smtClean="0"/>
              <a:t> 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1;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for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each candidate intersection with a clip edge</a:t>
            </a:r>
            <a:r>
              <a:rPr lang="en-US" altLang="en-US" sz="1200" dirty="0" smtClean="0"/>
              <a:t>) 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!= </a:t>
            </a:r>
            <a:r>
              <a:rPr lang="en-US" altLang="en-US" sz="1200" dirty="0" smtClean="0"/>
              <a:t>0) {   /* Ignore edges parallel to line */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calculate t</a:t>
            </a:r>
            <a:r>
              <a:rPr lang="en-US" altLang="en-US" sz="1200" dirty="0" smtClean="0"/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use sign of 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to categorize as PE or PL;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PE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max(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 ,  t);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PL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min(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 ,  t); </a:t>
            </a:r>
            <a:br>
              <a:rPr lang="en-US" altLang="en-US" sz="1200" dirty="0" smtClean="0"/>
            </a:b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&gt;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b="1" dirty="0" smtClean="0"/>
              <a:t>return </a:t>
            </a:r>
            <a:r>
              <a:rPr lang="en-US" altLang="en-US" sz="1200" dirty="0" smtClean="0"/>
              <a:t>NULL;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else return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) and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i="1" dirty="0" smtClean="0"/>
              <a:t>as true clip intersection;</a:t>
            </a:r>
            <a:endParaRPr lang="en-US" altLang="en-US" sz="1200" baseline="-25000" dirty="0" smtClean="0"/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}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6006" y="500932"/>
                <a:ext cx="583563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a)(</a:t>
                </a:r>
                <a:r>
                  <a:rPr lang="en-US" dirty="0" err="1"/>
                  <a:t>i</a:t>
                </a:r>
                <a:r>
                  <a:rPr lang="en-US" dirty="0"/>
                  <a:t>) boundary: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=300,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points:</a:t>
                </a:r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=−125,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=−100,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=225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=(−150, 350)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6" y="500932"/>
                <a:ext cx="5835636" cy="1477328"/>
              </a:xfrm>
              <a:prstGeom prst="rect">
                <a:avLst/>
              </a:prstGeom>
              <a:blipFill>
                <a:blip r:embed="rId4"/>
                <a:stretch>
                  <a:fillRect l="-835" t="-205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4257" y="2329732"/>
                <a:ext cx="2312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57" y="2329732"/>
                <a:ext cx="2312300" cy="369332"/>
              </a:xfrm>
              <a:prstGeom prst="rect">
                <a:avLst/>
              </a:prstGeom>
              <a:blipFill>
                <a:blip r:embed="rId5"/>
                <a:stretch>
                  <a:fillRect l="-21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4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704080"/>
                  </p:ext>
                </p:extLst>
              </p:nvPr>
            </p:nvGraphicFramePr>
            <p:xfrm>
              <a:off x="326006" y="2949520"/>
              <a:ext cx="5796499" cy="2534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−(50−0)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−100−50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=0.33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−(50−300)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−100−50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1.67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704080"/>
                  </p:ext>
                </p:extLst>
              </p:nvPr>
            </p:nvGraphicFramePr>
            <p:xfrm>
              <a:off x="326006" y="2949520"/>
              <a:ext cx="5796499" cy="2534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646" t="-1639" r="-100000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2474" t="-1639" r="-2062" b="-5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52991" r="-142060" b="-205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152991" r="-142060" b="-105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4673" y="3100595"/>
            <a:ext cx="7812018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600" b="1" i="1" dirty="0" smtClean="0"/>
              <a:t>Algorithm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err="1" smtClean="0"/>
              <a:t>Precalculate</a:t>
            </a:r>
            <a:r>
              <a:rPr lang="en-US" altLang="en-US" sz="1200" i="1" dirty="0" smtClean="0"/>
              <a:t>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and </a:t>
            </a:r>
            <a:r>
              <a:rPr lang="en-US" altLang="en-US" sz="1200" i="1" dirty="0" err="1" smtClean="0"/>
              <a:t>P</a:t>
            </a:r>
            <a:r>
              <a:rPr lang="en-US" altLang="en-US" sz="1200" i="1" baseline="-25000" dirty="0" err="1" smtClean="0"/>
              <a:t>Ei</a:t>
            </a:r>
            <a:r>
              <a:rPr lang="en-US" altLang="en-US" sz="1200" i="1" dirty="0" smtClean="0"/>
              <a:t> for each edge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b="1" dirty="0" smtClean="0"/>
              <a:t>for</a:t>
            </a:r>
            <a:r>
              <a:rPr lang="en-US" altLang="en-US" sz="1200" i="1" dirty="0" smtClean="0"/>
              <a:t> (each line segment to be clipped)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P</a:t>
            </a:r>
            <a:r>
              <a:rPr lang="en-US" altLang="en-US" sz="1200" i="1" baseline="-25000" dirty="0" smtClean="0"/>
              <a:t>1</a:t>
            </a:r>
            <a:r>
              <a:rPr lang="en-US" altLang="en-US" sz="1200" i="1" dirty="0" smtClean="0"/>
              <a:t> == P</a:t>
            </a:r>
            <a:r>
              <a:rPr lang="en-US" altLang="en-US" sz="1200" i="1" baseline="-25000" dirty="0" smtClean="0"/>
              <a:t>0</a:t>
            </a:r>
            <a:r>
              <a:rPr lang="en-US" altLang="en-US" sz="1200" dirty="0" smtClean="0"/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smtClean="0"/>
              <a:t>line is degenerated, so clip as a point;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smtClean="0"/>
              <a:t>	</a:t>
            </a:r>
            <a:r>
              <a:rPr lang="en-US" altLang="en-US" sz="1200" b="1" dirty="0" smtClean="0"/>
              <a:t>else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0;</a:t>
            </a:r>
            <a:r>
              <a:rPr lang="en-US" altLang="en-US" sz="1200" i="1" dirty="0" smtClean="0"/>
              <a:t> 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1;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for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each candidate intersection with a clip edge</a:t>
            </a:r>
            <a:r>
              <a:rPr lang="en-US" altLang="en-US" sz="1200" dirty="0" smtClean="0"/>
              <a:t>) 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!= </a:t>
            </a:r>
            <a:r>
              <a:rPr lang="en-US" altLang="en-US" sz="1200" dirty="0" smtClean="0"/>
              <a:t>0) {   /* Ignore edges parallel to line */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calculate t</a:t>
            </a:r>
            <a:r>
              <a:rPr lang="en-US" altLang="en-US" sz="1200" dirty="0" smtClean="0"/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use sign of 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to categorize as PE or PL;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PE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max(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 ,  t);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PL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min(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 ,  t); </a:t>
            </a:r>
            <a:br>
              <a:rPr lang="en-US" altLang="en-US" sz="1200" dirty="0" smtClean="0"/>
            </a:b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&gt;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b="1" dirty="0" smtClean="0"/>
              <a:t>return </a:t>
            </a:r>
            <a:r>
              <a:rPr lang="en-US" altLang="en-US" sz="1200" dirty="0" smtClean="0"/>
              <a:t>NULL;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else return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) and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i="1" dirty="0" smtClean="0"/>
              <a:t>as true clip intersection;</a:t>
            </a:r>
            <a:endParaRPr lang="en-US" altLang="en-US" sz="1200" baseline="-25000" dirty="0" smtClean="0"/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}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6006" y="500932"/>
                <a:ext cx="583563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a)(</a:t>
                </a:r>
                <a:r>
                  <a:rPr lang="en-US" dirty="0" err="1"/>
                  <a:t>i</a:t>
                </a:r>
                <a:r>
                  <a:rPr lang="en-US" dirty="0"/>
                  <a:t>) boundary: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=300,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points:</a:t>
                </a:r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=−125,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=−100,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=225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=(−150, 350)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6" y="500932"/>
                <a:ext cx="5835636" cy="1477328"/>
              </a:xfrm>
              <a:prstGeom prst="rect">
                <a:avLst/>
              </a:prstGeom>
              <a:blipFill>
                <a:blip r:embed="rId4"/>
                <a:stretch>
                  <a:fillRect l="-835" t="-205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4257" y="2329732"/>
                <a:ext cx="2312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57" y="2329732"/>
                <a:ext cx="2312300" cy="369332"/>
              </a:xfrm>
              <a:prstGeom prst="rect">
                <a:avLst/>
              </a:prstGeom>
              <a:blipFill>
                <a:blip r:embed="rId5"/>
                <a:stretch>
                  <a:fillRect l="-21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3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868603"/>
                  </p:ext>
                </p:extLst>
              </p:nvPr>
            </p:nvGraphicFramePr>
            <p:xfrm>
              <a:off x="326006" y="2949520"/>
              <a:ext cx="5796499" cy="29131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−(50−0)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−100−50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=0.33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−(50−300)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−100−50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1.67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</a:t>
                          </a:r>
                          <a:r>
                            <a:rPr lang="en-US" sz="1400" baseline="0" dirty="0" smtClean="0"/>
                            <a:t> -1)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−(−125−0)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225−(−125)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=0.357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0.357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868603"/>
                  </p:ext>
                </p:extLst>
              </p:nvPr>
            </p:nvGraphicFramePr>
            <p:xfrm>
              <a:off x="326006" y="2949520"/>
              <a:ext cx="5796499" cy="29131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646" t="-1639" r="-100000" b="-6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2474" t="-1639" r="-2062" b="-6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52991" r="-142060" b="-25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152991" r="-142060" b="-15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74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</a:t>
                          </a:r>
                          <a:r>
                            <a:rPr lang="en-US" sz="1400" baseline="0" dirty="0" smtClean="0"/>
                            <a:t> -1)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240650" r="-142060" b="-5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646" t="-240650" r="-100000" b="-5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4673" y="3100595"/>
            <a:ext cx="7812018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600" b="1" i="1" dirty="0" smtClean="0"/>
              <a:t>Algorithm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err="1" smtClean="0"/>
              <a:t>Precalculate</a:t>
            </a:r>
            <a:r>
              <a:rPr lang="en-US" altLang="en-US" sz="1200" i="1" dirty="0" smtClean="0"/>
              <a:t>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and </a:t>
            </a:r>
            <a:r>
              <a:rPr lang="en-US" altLang="en-US" sz="1200" i="1" dirty="0" err="1" smtClean="0"/>
              <a:t>P</a:t>
            </a:r>
            <a:r>
              <a:rPr lang="en-US" altLang="en-US" sz="1200" i="1" baseline="-25000" dirty="0" err="1" smtClean="0"/>
              <a:t>Ei</a:t>
            </a:r>
            <a:r>
              <a:rPr lang="en-US" altLang="en-US" sz="1200" i="1" dirty="0" smtClean="0"/>
              <a:t> for each edge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b="1" dirty="0" smtClean="0"/>
              <a:t>for</a:t>
            </a:r>
            <a:r>
              <a:rPr lang="en-US" altLang="en-US" sz="1200" i="1" dirty="0" smtClean="0"/>
              <a:t> (each line segment to be clipped)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P</a:t>
            </a:r>
            <a:r>
              <a:rPr lang="en-US" altLang="en-US" sz="1200" i="1" baseline="-25000" dirty="0" smtClean="0"/>
              <a:t>1</a:t>
            </a:r>
            <a:r>
              <a:rPr lang="en-US" altLang="en-US" sz="1200" i="1" dirty="0" smtClean="0"/>
              <a:t> == P</a:t>
            </a:r>
            <a:r>
              <a:rPr lang="en-US" altLang="en-US" sz="1200" i="1" baseline="-25000" dirty="0" smtClean="0"/>
              <a:t>0</a:t>
            </a:r>
            <a:r>
              <a:rPr lang="en-US" altLang="en-US" sz="1200" dirty="0" smtClean="0"/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smtClean="0"/>
              <a:t>line is degenerated, so clip as a point;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smtClean="0"/>
              <a:t>	</a:t>
            </a:r>
            <a:r>
              <a:rPr lang="en-US" altLang="en-US" sz="1200" b="1" dirty="0" smtClean="0"/>
              <a:t>else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0;</a:t>
            </a:r>
            <a:r>
              <a:rPr lang="en-US" altLang="en-US" sz="1200" i="1" dirty="0" smtClean="0"/>
              <a:t> 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1;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for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each candidate intersection with a clip edge</a:t>
            </a:r>
            <a:r>
              <a:rPr lang="en-US" altLang="en-US" sz="1200" dirty="0" smtClean="0"/>
              <a:t>) 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!= </a:t>
            </a:r>
            <a:r>
              <a:rPr lang="en-US" altLang="en-US" sz="1200" dirty="0" smtClean="0"/>
              <a:t>0) {   /* Ignore edges parallel to line */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calculate t</a:t>
            </a:r>
            <a:r>
              <a:rPr lang="en-US" altLang="en-US" sz="1200" dirty="0" smtClean="0"/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use sign of 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to categorize as PE or PL;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PE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max(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 ,  t);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PL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min(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 ,  t); </a:t>
            </a:r>
            <a:br>
              <a:rPr lang="en-US" altLang="en-US" sz="1200" dirty="0" smtClean="0"/>
            </a:b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&gt;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b="1" dirty="0" smtClean="0"/>
              <a:t>return </a:t>
            </a:r>
            <a:r>
              <a:rPr lang="en-US" altLang="en-US" sz="1200" dirty="0" smtClean="0"/>
              <a:t>NULL;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else return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) and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i="1" dirty="0" smtClean="0"/>
              <a:t>as true clip intersection;</a:t>
            </a:r>
            <a:endParaRPr lang="en-US" altLang="en-US" sz="1200" baseline="-25000" dirty="0" smtClean="0"/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}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6006" y="500932"/>
                <a:ext cx="583563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a)(</a:t>
                </a:r>
                <a:r>
                  <a:rPr lang="en-US" dirty="0" err="1"/>
                  <a:t>i</a:t>
                </a:r>
                <a:r>
                  <a:rPr lang="en-US" dirty="0"/>
                  <a:t>) boundary: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=300,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points:</a:t>
                </a:r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=−125,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=−100,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=225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=(−150, 350)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6" y="500932"/>
                <a:ext cx="5835636" cy="1477328"/>
              </a:xfrm>
              <a:prstGeom prst="rect">
                <a:avLst/>
              </a:prstGeom>
              <a:blipFill>
                <a:blip r:embed="rId4"/>
                <a:stretch>
                  <a:fillRect l="-835" t="-205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4257" y="2329732"/>
                <a:ext cx="2312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57" y="2329732"/>
                <a:ext cx="2312300" cy="369332"/>
              </a:xfrm>
              <a:prstGeom prst="rect">
                <a:avLst/>
              </a:prstGeom>
              <a:blipFill>
                <a:blip r:embed="rId5"/>
                <a:stretch>
                  <a:fillRect l="-21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9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480246"/>
                  </p:ext>
                </p:extLst>
              </p:nvPr>
            </p:nvGraphicFramePr>
            <p:xfrm>
              <a:off x="326006" y="2949520"/>
              <a:ext cx="5796499" cy="32913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−(50−0)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−100−50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=0.33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−(50−300)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−100−50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1.67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</a:t>
                          </a:r>
                          <a:r>
                            <a:rPr lang="en-US" sz="1400" baseline="0" dirty="0" smtClean="0"/>
                            <a:t> -1)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−(−125−0)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225−(−125)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=0.357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0.357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Top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(0, 1)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−(−125−200)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225−(−125)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=0.93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0.357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480246"/>
                  </p:ext>
                </p:extLst>
              </p:nvPr>
            </p:nvGraphicFramePr>
            <p:xfrm>
              <a:off x="326006" y="2949520"/>
              <a:ext cx="5796499" cy="32913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646" t="-1639" r="-100000" b="-7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2474" t="-1639" r="-2062" b="-790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52991" r="-142060" b="-311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152991" r="-142060" b="-211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74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</a:t>
                          </a:r>
                          <a:r>
                            <a:rPr lang="en-US" sz="1400" baseline="0" dirty="0" smtClean="0"/>
                            <a:t> -1)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240650" r="-142060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646" t="-240650" r="-100000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74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Top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(0, 1)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340650" r="-142060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646" t="-340650" r="-100000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4673" y="3100595"/>
            <a:ext cx="7812018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600" b="1" i="1" dirty="0" smtClean="0"/>
              <a:t>Algorithm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err="1" smtClean="0"/>
              <a:t>Precalculate</a:t>
            </a:r>
            <a:r>
              <a:rPr lang="en-US" altLang="en-US" sz="1200" i="1" dirty="0" smtClean="0"/>
              <a:t>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and </a:t>
            </a:r>
            <a:r>
              <a:rPr lang="en-US" altLang="en-US" sz="1200" i="1" dirty="0" err="1" smtClean="0"/>
              <a:t>P</a:t>
            </a:r>
            <a:r>
              <a:rPr lang="en-US" altLang="en-US" sz="1200" i="1" baseline="-25000" dirty="0" err="1" smtClean="0"/>
              <a:t>Ei</a:t>
            </a:r>
            <a:r>
              <a:rPr lang="en-US" altLang="en-US" sz="1200" i="1" dirty="0" smtClean="0"/>
              <a:t> for each edge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b="1" dirty="0" smtClean="0"/>
              <a:t>for</a:t>
            </a:r>
            <a:r>
              <a:rPr lang="en-US" altLang="en-US" sz="1200" i="1" dirty="0" smtClean="0"/>
              <a:t> (each line segment to be clipped)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P</a:t>
            </a:r>
            <a:r>
              <a:rPr lang="en-US" altLang="en-US" sz="1200" i="1" baseline="-25000" dirty="0" smtClean="0"/>
              <a:t>1</a:t>
            </a:r>
            <a:r>
              <a:rPr lang="en-US" altLang="en-US" sz="1200" i="1" dirty="0" smtClean="0"/>
              <a:t> == P</a:t>
            </a:r>
            <a:r>
              <a:rPr lang="en-US" altLang="en-US" sz="1200" i="1" baseline="-25000" dirty="0" smtClean="0"/>
              <a:t>0</a:t>
            </a:r>
            <a:r>
              <a:rPr lang="en-US" altLang="en-US" sz="1200" dirty="0" smtClean="0"/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smtClean="0"/>
              <a:t>line is degenerated, so clip as a point;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smtClean="0"/>
              <a:t>	</a:t>
            </a:r>
            <a:r>
              <a:rPr lang="en-US" altLang="en-US" sz="1200" b="1" dirty="0" smtClean="0"/>
              <a:t>else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0;</a:t>
            </a:r>
            <a:r>
              <a:rPr lang="en-US" altLang="en-US" sz="1200" i="1" dirty="0" smtClean="0"/>
              <a:t> 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1;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for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each candidate intersection with a clip edge</a:t>
            </a:r>
            <a:r>
              <a:rPr lang="en-US" altLang="en-US" sz="1200" dirty="0" smtClean="0"/>
              <a:t>) 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!= </a:t>
            </a:r>
            <a:r>
              <a:rPr lang="en-US" altLang="en-US" sz="1200" dirty="0" smtClean="0"/>
              <a:t>0) {   /* Ignore edges parallel to line */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calculate t</a:t>
            </a:r>
            <a:r>
              <a:rPr lang="en-US" altLang="en-US" sz="1200" dirty="0" smtClean="0"/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use sign of 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to categorize as PE or PL;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PE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max(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 ,  t);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PL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min(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 ,  t); </a:t>
            </a:r>
            <a:br>
              <a:rPr lang="en-US" altLang="en-US" sz="1200" dirty="0" smtClean="0"/>
            </a:b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&gt;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b="1" dirty="0" smtClean="0"/>
              <a:t>return </a:t>
            </a:r>
            <a:r>
              <a:rPr lang="en-US" altLang="en-US" sz="1200" dirty="0" smtClean="0"/>
              <a:t>NULL;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else return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) and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i="1" dirty="0" smtClean="0"/>
              <a:t>as true clip intersection;</a:t>
            </a:r>
            <a:endParaRPr lang="en-US" altLang="en-US" sz="1200" baseline="-25000" dirty="0" smtClean="0"/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}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6006" y="500932"/>
                <a:ext cx="583563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a)(</a:t>
                </a:r>
                <a:r>
                  <a:rPr lang="en-US" dirty="0" err="1"/>
                  <a:t>i</a:t>
                </a:r>
                <a:r>
                  <a:rPr lang="en-US" dirty="0"/>
                  <a:t>) boundary: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=300,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points:</a:t>
                </a:r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=−125,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=−100,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=225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=(−150, 350)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6" y="500932"/>
                <a:ext cx="5835636" cy="1477328"/>
              </a:xfrm>
              <a:prstGeom prst="rect">
                <a:avLst/>
              </a:prstGeom>
              <a:blipFill>
                <a:blip r:embed="rId4"/>
                <a:stretch>
                  <a:fillRect l="-835" t="-205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4257" y="2329732"/>
                <a:ext cx="2312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57" y="2329732"/>
                <a:ext cx="2312300" cy="369332"/>
              </a:xfrm>
              <a:prstGeom prst="rect">
                <a:avLst/>
              </a:prstGeom>
              <a:blipFill>
                <a:blip r:embed="rId5"/>
                <a:stretch>
                  <a:fillRect l="-21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079526" y="6376946"/>
            <a:ext cx="468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E</a:t>
            </a:r>
            <a:r>
              <a:rPr lang="en-US" altLang="en-US" i="1" dirty="0"/>
              <a:t> &gt; </a:t>
            </a:r>
            <a:r>
              <a:rPr lang="en-US" altLang="en-US" i="1" dirty="0" err="1" smtClean="0"/>
              <a:t>t</a:t>
            </a:r>
            <a:r>
              <a:rPr lang="en-US" altLang="en-US" i="1" baseline="-25000" dirty="0" err="1" smtClean="0"/>
              <a:t>L</a:t>
            </a:r>
            <a:r>
              <a:rPr lang="en-US" altLang="en-US" i="1" baseline="-25000" dirty="0"/>
              <a:t> </a:t>
            </a:r>
            <a:r>
              <a:rPr lang="en-US" altLang="en-US" i="1" dirty="0" smtClean="0"/>
              <a:t>, line segment is outside clip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723868"/>
                  </p:ext>
                </p:extLst>
              </p:nvPr>
            </p:nvGraphicFramePr>
            <p:xfrm>
              <a:off x="379589" y="2416783"/>
              <a:ext cx="5796499" cy="3215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-500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−(−250−0)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−(−250−300)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=1.1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</a:t>
                          </a:r>
                          <a:r>
                            <a:rPr lang="en-US" sz="1400" baseline="0" dirty="0" smtClean="0"/>
                            <a:t> -1)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−(200−0)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−400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Top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(0, 1)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-400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−(200−200)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−400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723868"/>
                  </p:ext>
                </p:extLst>
              </p:nvPr>
            </p:nvGraphicFramePr>
            <p:xfrm>
              <a:off x="379589" y="2416783"/>
              <a:ext cx="5796499" cy="3215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646" t="-1639" r="-100000" b="-7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2474" t="-1639" r="-2062" b="-7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-500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52991" r="-142060" b="-3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154310" r="-142060" b="-20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</a:t>
                          </a:r>
                          <a:r>
                            <a:rPr lang="en-US" sz="1400" baseline="0" dirty="0" smtClean="0"/>
                            <a:t> -1)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252137" r="-142060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Top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(0, 1)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-400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352137" r="-14206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4673" y="3100595"/>
            <a:ext cx="7812018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600" b="1" i="1" dirty="0" smtClean="0"/>
              <a:t>Algorithm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err="1" smtClean="0"/>
              <a:t>Precalculate</a:t>
            </a:r>
            <a:r>
              <a:rPr lang="en-US" altLang="en-US" sz="1200" i="1" dirty="0" smtClean="0"/>
              <a:t>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and </a:t>
            </a:r>
            <a:r>
              <a:rPr lang="en-US" altLang="en-US" sz="1200" i="1" dirty="0" err="1" smtClean="0"/>
              <a:t>P</a:t>
            </a:r>
            <a:r>
              <a:rPr lang="en-US" altLang="en-US" sz="1200" i="1" baseline="-25000" dirty="0" err="1" smtClean="0"/>
              <a:t>Ei</a:t>
            </a:r>
            <a:r>
              <a:rPr lang="en-US" altLang="en-US" sz="1200" i="1" dirty="0" smtClean="0"/>
              <a:t> for each edge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b="1" dirty="0" smtClean="0"/>
              <a:t>for</a:t>
            </a:r>
            <a:r>
              <a:rPr lang="en-US" altLang="en-US" sz="1200" i="1" dirty="0" smtClean="0"/>
              <a:t> (each line segment to be clipped)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P</a:t>
            </a:r>
            <a:r>
              <a:rPr lang="en-US" altLang="en-US" sz="1200" i="1" baseline="-25000" dirty="0" smtClean="0"/>
              <a:t>1</a:t>
            </a:r>
            <a:r>
              <a:rPr lang="en-US" altLang="en-US" sz="1200" i="1" dirty="0" smtClean="0"/>
              <a:t> == P</a:t>
            </a:r>
            <a:r>
              <a:rPr lang="en-US" altLang="en-US" sz="1200" i="1" baseline="-25000" dirty="0" smtClean="0"/>
              <a:t>0</a:t>
            </a:r>
            <a:r>
              <a:rPr lang="en-US" altLang="en-US" sz="1200" dirty="0" smtClean="0"/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smtClean="0"/>
              <a:t>line is degenerated, so clip as a point;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smtClean="0"/>
              <a:t>	</a:t>
            </a:r>
            <a:r>
              <a:rPr lang="en-US" altLang="en-US" sz="1200" b="1" dirty="0" smtClean="0"/>
              <a:t>else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0;</a:t>
            </a:r>
            <a:r>
              <a:rPr lang="en-US" altLang="en-US" sz="1200" i="1" dirty="0" smtClean="0"/>
              <a:t> 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1;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for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each candidate intersection with a clip edge</a:t>
            </a:r>
            <a:r>
              <a:rPr lang="en-US" altLang="en-US" sz="1200" dirty="0" smtClean="0"/>
              <a:t>) 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!= </a:t>
            </a:r>
            <a:r>
              <a:rPr lang="en-US" altLang="en-US" sz="1200" dirty="0" smtClean="0"/>
              <a:t>0) {   /* Ignore edges parallel to line */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calculate t</a:t>
            </a:r>
            <a:r>
              <a:rPr lang="en-US" altLang="en-US" sz="1200" dirty="0" smtClean="0"/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use sign of 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to categorize as PE or PL;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PE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max(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 ,  t);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PL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min(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 ,  t); </a:t>
            </a:r>
            <a:br>
              <a:rPr lang="en-US" altLang="en-US" sz="1200" dirty="0" smtClean="0"/>
            </a:b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&gt;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b="1" dirty="0" smtClean="0"/>
              <a:t>return </a:t>
            </a:r>
            <a:r>
              <a:rPr lang="en-US" altLang="en-US" sz="1200" dirty="0" smtClean="0"/>
              <a:t>NULL;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else return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) and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i="1" dirty="0" smtClean="0"/>
              <a:t>as true clip intersection;</a:t>
            </a:r>
            <a:endParaRPr lang="en-US" altLang="en-US" sz="1200" baseline="-25000" dirty="0" smtClean="0"/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}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6006" y="500932"/>
                <a:ext cx="590366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a)(ii) </a:t>
                </a:r>
                <a:r>
                  <a:rPr lang="en-US" dirty="0"/>
                  <a:t>boundary: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=300,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points:</a:t>
                </a:r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−200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=(500, −400)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6" y="500932"/>
                <a:ext cx="5903667" cy="1477328"/>
              </a:xfrm>
              <a:prstGeom prst="rect">
                <a:avLst/>
              </a:prstGeom>
              <a:blipFill>
                <a:blip r:embed="rId4"/>
                <a:stretch>
                  <a:fillRect l="-826" t="-205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56305" y="1978260"/>
                <a:ext cx="2312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05" y="1978260"/>
                <a:ext cx="2312300" cy="369332"/>
              </a:xfrm>
              <a:prstGeom prst="rect">
                <a:avLst/>
              </a:prstGeom>
              <a:blipFill>
                <a:blip r:embed="rId5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5163" y="5657671"/>
                <a:ext cx="57045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P(0.5) and P(0.5) (same point) are the true clip intersection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−250, 200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500,−400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=(0,0)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3" y="5657671"/>
                <a:ext cx="5704510" cy="1200329"/>
              </a:xfrm>
              <a:prstGeom prst="rect">
                <a:avLst/>
              </a:prstGeom>
              <a:blipFill>
                <a:blip r:embed="rId6"/>
                <a:stretch>
                  <a:fillRect l="-855" t="-2538" r="-321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548585"/>
                  </p:ext>
                </p:extLst>
              </p:nvPr>
            </p:nvGraphicFramePr>
            <p:xfrm>
              <a:off x="379589" y="2138488"/>
              <a:ext cx="5796499" cy="3215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-400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−(−250−0)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0.625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−(−250−300)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=1.375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0.625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</a:t>
                          </a:r>
                          <a:r>
                            <a:rPr lang="en-US" sz="1400" baseline="0" dirty="0" smtClean="0"/>
                            <a:t> -1)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−(200−0)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−100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0.625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Top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(0, 1)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−(200−200)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−100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0.625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548585"/>
                  </p:ext>
                </p:extLst>
              </p:nvPr>
            </p:nvGraphicFramePr>
            <p:xfrm>
              <a:off x="379589" y="2138488"/>
              <a:ext cx="5796499" cy="3215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154">
                      <a:extLst>
                        <a:ext uri="{9D8B030D-6E8A-4147-A177-3AD203B41FA5}">
                          <a16:colId xmlns:a16="http://schemas.microsoft.com/office/drawing/2014/main" val="136474077"/>
                        </a:ext>
                      </a:extLst>
                    </a:gridCol>
                    <a:gridCol w="701990">
                      <a:extLst>
                        <a:ext uri="{9D8B030D-6E8A-4147-A177-3AD203B41FA5}">
                          <a16:colId xmlns:a16="http://schemas.microsoft.com/office/drawing/2014/main" val="3981688273"/>
                        </a:ext>
                      </a:extLst>
                    </a:gridCol>
                    <a:gridCol w="721293">
                      <a:extLst>
                        <a:ext uri="{9D8B030D-6E8A-4147-A177-3AD203B41FA5}">
                          <a16:colId xmlns:a16="http://schemas.microsoft.com/office/drawing/2014/main" val="3398412852"/>
                        </a:ext>
                      </a:extLst>
                    </a:gridCol>
                    <a:gridCol w="1415333">
                      <a:extLst>
                        <a:ext uri="{9D8B030D-6E8A-4147-A177-3AD203B41FA5}">
                          <a16:colId xmlns:a16="http://schemas.microsoft.com/office/drawing/2014/main" val="862297164"/>
                        </a:ext>
                      </a:extLst>
                    </a:gridCol>
                    <a:gridCol w="811033">
                      <a:extLst>
                        <a:ext uri="{9D8B030D-6E8A-4147-A177-3AD203B41FA5}">
                          <a16:colId xmlns:a16="http://schemas.microsoft.com/office/drawing/2014/main" val="2134006303"/>
                        </a:ext>
                      </a:extLst>
                    </a:gridCol>
                    <a:gridCol w="604299">
                      <a:extLst>
                        <a:ext uri="{9D8B030D-6E8A-4147-A177-3AD203B41FA5}">
                          <a16:colId xmlns:a16="http://schemas.microsoft.com/office/drawing/2014/main" val="2945135178"/>
                        </a:ext>
                      </a:extLst>
                    </a:gridCol>
                    <a:gridCol w="588397">
                      <a:extLst>
                        <a:ext uri="{9D8B030D-6E8A-4147-A177-3AD203B41FA5}">
                          <a16:colId xmlns:a16="http://schemas.microsoft.com/office/drawing/2014/main" val="2760832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Boundary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1400" i="1" dirty="0" smtClean="0"/>
                            <a:t>N</a:t>
                          </a:r>
                          <a:r>
                            <a:rPr lang="en-US" altLang="en-US" sz="1400" i="1" baseline="-25000" dirty="0" smtClean="0"/>
                            <a:t>i</a:t>
                          </a:r>
                          <a:r>
                            <a:rPr lang="en-US" altLang="en-US" sz="1400" i="1" baseline="0" dirty="0" smtClean="0"/>
                            <a:t> .D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PE/PL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4646" t="-1639" r="-100000" b="-7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2474" t="-1639" r="-2062" b="-7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7913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Left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(-1,0)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-400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52991" r="-142060" b="-3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0.625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2609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Right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(1,0)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152991" r="-142060" b="-2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0.625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17393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Bottom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</a:t>
                          </a:r>
                          <a:r>
                            <a:rPr lang="en-US" sz="1400" baseline="0" dirty="0" smtClean="0"/>
                            <a:t> -1)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252991" r="-142060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0.625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287117"/>
                      </a:ext>
                    </a:extLst>
                  </a:tr>
                  <a:tr h="711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Top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(0, 1)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811" t="-352991" r="-142060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0.625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81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35" y="269999"/>
                <a:ext cx="2665794" cy="2407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4673" y="3100595"/>
            <a:ext cx="7812018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600" b="1" i="1" dirty="0" smtClean="0"/>
              <a:t>Algorithm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err="1" smtClean="0"/>
              <a:t>Precalculate</a:t>
            </a:r>
            <a:r>
              <a:rPr lang="en-US" altLang="en-US" sz="1200" i="1" dirty="0" smtClean="0"/>
              <a:t>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and </a:t>
            </a:r>
            <a:r>
              <a:rPr lang="en-US" altLang="en-US" sz="1200" i="1" dirty="0" err="1" smtClean="0"/>
              <a:t>P</a:t>
            </a:r>
            <a:r>
              <a:rPr lang="en-US" altLang="en-US" sz="1200" i="1" baseline="-25000" dirty="0" err="1" smtClean="0"/>
              <a:t>Ei</a:t>
            </a:r>
            <a:r>
              <a:rPr lang="en-US" altLang="en-US" sz="1200" i="1" dirty="0" smtClean="0"/>
              <a:t> for each edge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b="1" dirty="0" smtClean="0"/>
              <a:t>for</a:t>
            </a:r>
            <a:r>
              <a:rPr lang="en-US" altLang="en-US" sz="1200" i="1" dirty="0" smtClean="0"/>
              <a:t> (each line segment to be clipped)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P</a:t>
            </a:r>
            <a:r>
              <a:rPr lang="en-US" altLang="en-US" sz="1200" i="1" baseline="-25000" dirty="0" smtClean="0"/>
              <a:t>1</a:t>
            </a:r>
            <a:r>
              <a:rPr lang="en-US" altLang="en-US" sz="1200" i="1" dirty="0" smtClean="0"/>
              <a:t> == P</a:t>
            </a:r>
            <a:r>
              <a:rPr lang="en-US" altLang="en-US" sz="1200" i="1" baseline="-25000" dirty="0" smtClean="0"/>
              <a:t>0</a:t>
            </a:r>
            <a:r>
              <a:rPr lang="en-US" altLang="en-US" sz="1200" dirty="0" smtClean="0"/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smtClean="0"/>
              <a:t>line is degenerated, so clip as a point;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i="1" dirty="0" smtClean="0"/>
              <a:t>	</a:t>
            </a:r>
            <a:r>
              <a:rPr lang="en-US" altLang="en-US" sz="1200" b="1" dirty="0" smtClean="0"/>
              <a:t>else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0;</a:t>
            </a:r>
            <a:r>
              <a:rPr lang="en-US" altLang="en-US" sz="1200" i="1" dirty="0" smtClean="0"/>
              <a:t> 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1;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for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each candidate intersection with a clip edge</a:t>
            </a:r>
            <a:r>
              <a:rPr lang="en-US" altLang="en-US" sz="1200" dirty="0" smtClean="0"/>
              <a:t>) 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</a:t>
            </a:r>
            <a:r>
              <a:rPr lang="en-US" altLang="en-US" sz="1200" b="1" dirty="0" smtClean="0"/>
              <a:t>if</a:t>
            </a:r>
            <a:r>
              <a:rPr lang="en-US" altLang="en-US" sz="1200" dirty="0" smtClean="0"/>
              <a:t> (</a:t>
            </a:r>
            <a:r>
              <a:rPr lang="en-US" altLang="en-US" sz="1200" i="1" dirty="0" smtClean="0"/>
              <a:t>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!= </a:t>
            </a:r>
            <a:r>
              <a:rPr lang="en-US" altLang="en-US" sz="1200" dirty="0" smtClean="0"/>
              <a:t>0) {   /* Ignore edges parallel to line */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calculate t</a:t>
            </a:r>
            <a:r>
              <a:rPr lang="en-US" altLang="en-US" sz="1200" dirty="0" smtClean="0"/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i="1" dirty="0" smtClean="0"/>
              <a:t>use sign of  N</a:t>
            </a:r>
            <a:r>
              <a:rPr lang="en-US" altLang="en-US" sz="1200" i="1" baseline="-25000" dirty="0" smtClean="0"/>
              <a:t>i</a:t>
            </a:r>
            <a:r>
              <a:rPr lang="en-US" altLang="en-US" sz="1200" i="1" dirty="0" smtClean="0"/>
              <a:t> • D to categorize as PE or PL;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PE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max(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 ,  t);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smtClean="0"/>
              <a:t>PL</a:t>
            </a:r>
            <a:r>
              <a:rPr lang="en-US" altLang="en-US" sz="1200" dirty="0" smtClean="0"/>
              <a:t>)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i="1" dirty="0" smtClean="0"/>
              <a:t> = </a:t>
            </a:r>
            <a:r>
              <a:rPr lang="en-US" altLang="en-US" sz="1200" dirty="0" smtClean="0"/>
              <a:t>min(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 ,  t); </a:t>
            </a:r>
            <a:br>
              <a:rPr lang="en-US" altLang="en-US" sz="1200" dirty="0" smtClean="0"/>
            </a:b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}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if 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i="1" dirty="0" smtClean="0"/>
              <a:t> &gt; 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b="1" dirty="0" smtClean="0"/>
              <a:t>return </a:t>
            </a:r>
            <a:r>
              <a:rPr lang="en-US" altLang="en-US" sz="1200" dirty="0" smtClean="0"/>
              <a:t>NULL;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	</a:t>
            </a:r>
            <a:r>
              <a:rPr lang="en-US" altLang="en-US" sz="1200" b="1" dirty="0" smtClean="0"/>
              <a:t>else return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E</a:t>
            </a:r>
            <a:r>
              <a:rPr lang="en-US" altLang="en-US" sz="1200" dirty="0" smtClean="0"/>
              <a:t>) and </a:t>
            </a:r>
            <a:r>
              <a:rPr lang="en-US" altLang="en-US" sz="1200" i="1" dirty="0" smtClean="0"/>
              <a:t>P</a:t>
            </a:r>
            <a:r>
              <a:rPr lang="en-US" altLang="en-US" sz="1200" dirty="0" smtClean="0"/>
              <a:t>(</a:t>
            </a:r>
            <a:r>
              <a:rPr lang="en-US" altLang="en-US" sz="1200" i="1" dirty="0" err="1" smtClean="0"/>
              <a:t>t</a:t>
            </a:r>
            <a:r>
              <a:rPr lang="en-US" altLang="en-US" sz="1200" i="1" baseline="-25000" dirty="0" err="1" smtClean="0"/>
              <a:t>L</a:t>
            </a:r>
            <a:r>
              <a:rPr lang="en-US" altLang="en-US" sz="1200" dirty="0" smtClean="0"/>
              <a:t>) </a:t>
            </a:r>
            <a:r>
              <a:rPr lang="en-US" altLang="en-US" sz="1200" i="1" dirty="0" smtClean="0"/>
              <a:t>as true clip intersection;</a:t>
            </a:r>
            <a:endParaRPr lang="en-US" altLang="en-US" sz="1200" baseline="-25000" dirty="0" smtClean="0"/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	}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200" dirty="0" smtClean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589" y="221745"/>
                <a:ext cx="590366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a)(iii) </a:t>
                </a:r>
                <a:r>
                  <a:rPr lang="en-US" dirty="0"/>
                  <a:t>boundary: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=300,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points:</a:t>
                </a:r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=(400, −100)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9" y="221745"/>
                <a:ext cx="5903667" cy="1477328"/>
              </a:xfrm>
              <a:prstGeom prst="rect">
                <a:avLst/>
              </a:prstGeom>
              <a:blipFill>
                <a:blip r:embed="rId4"/>
                <a:stretch>
                  <a:fillRect l="-826" t="-205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0403" y="1699073"/>
                <a:ext cx="2312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03" y="1699073"/>
                <a:ext cx="2312300" cy="369332"/>
              </a:xfrm>
              <a:prstGeom prst="rect">
                <a:avLst/>
              </a:prstGeom>
              <a:blipFill>
                <a:blip r:embed="rId5"/>
                <a:stretch>
                  <a:fillRect l="-21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7578" y="5354128"/>
                <a:ext cx="466903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P(0.625) and P(0.1) are the true clip intersection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0.625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−250, 200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+0.625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400,−100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0, 137.5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150, 100</m:t>
                          </m:r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1400" dirty="0" smtClean="0"/>
                  <a:t>(0, 137.5) and (150, 100) are the endpoints of the clipped line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8" y="5354128"/>
                <a:ext cx="4669035" cy="1384995"/>
              </a:xfrm>
              <a:prstGeom prst="rect">
                <a:avLst/>
              </a:prstGeom>
              <a:blipFill>
                <a:blip r:embed="rId6"/>
                <a:stretch>
                  <a:fillRect l="-392" t="-441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8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79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Parametric equation of 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16" y="952055"/>
            <a:ext cx="6038294" cy="4232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1235" y="2229188"/>
            <a:ext cx="2822713" cy="1969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5576" y="41426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8289" y="2173529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5576" y="4262303"/>
                <a:ext cx="12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6" y="4262303"/>
                <a:ext cx="120039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2398" y="2159413"/>
                <a:ext cx="1184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98" y="2159413"/>
                <a:ext cx="11844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464650" y="3375501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64650" y="3375501"/>
                <a:ext cx="675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50" y="3375501"/>
                <a:ext cx="67524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76661" y="3680965"/>
                <a:ext cx="3970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3680965"/>
                <a:ext cx="3970831" cy="646331"/>
              </a:xfrm>
              <a:prstGeom prst="rect">
                <a:avLst/>
              </a:prstGeom>
              <a:blipFill>
                <a:blip r:embed="rId5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1645" y="3856787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5" y="3856787"/>
                <a:ext cx="70647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76661" y="2344079"/>
                <a:ext cx="40959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Parametric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2344079"/>
                <a:ext cx="4095929" cy="1200329"/>
              </a:xfrm>
              <a:prstGeom prst="rect">
                <a:avLst/>
              </a:prstGeom>
              <a:blipFill>
                <a:blip r:embed="rId7"/>
                <a:stretch>
                  <a:fillRect l="-1339" t="-306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4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79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Parametric equation of 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16" y="952055"/>
            <a:ext cx="6038294" cy="4232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1235" y="2229188"/>
            <a:ext cx="2822713" cy="1969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5576" y="41426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8289" y="2173529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5576" y="4262303"/>
                <a:ext cx="12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6" y="4262303"/>
                <a:ext cx="120039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2398" y="2159413"/>
                <a:ext cx="1184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98" y="2159413"/>
                <a:ext cx="11844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464650" y="3375501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64650" y="3375501"/>
                <a:ext cx="675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50" y="3375501"/>
                <a:ext cx="67524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76661" y="3680965"/>
                <a:ext cx="397083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3680965"/>
                <a:ext cx="3970831" cy="1200329"/>
              </a:xfrm>
              <a:prstGeom prst="rect">
                <a:avLst/>
              </a:prstGeom>
              <a:blipFill>
                <a:blip r:embed="rId5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5919" y="1748538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19" y="1748538"/>
                <a:ext cx="70647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76661" y="2344079"/>
                <a:ext cx="40959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Parametric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2344079"/>
                <a:ext cx="4095929" cy="1200329"/>
              </a:xfrm>
              <a:prstGeom prst="rect">
                <a:avLst/>
              </a:prstGeom>
              <a:blipFill>
                <a:blip r:embed="rId7"/>
                <a:stretch>
                  <a:fillRect l="-1339" t="-306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3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79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Parametric equation of 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16" y="952055"/>
            <a:ext cx="6038294" cy="4232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1235" y="2229188"/>
            <a:ext cx="2822713" cy="1969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5576" y="41426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8289" y="2173529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5576" y="4262303"/>
                <a:ext cx="12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6" y="4262303"/>
                <a:ext cx="120039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2398" y="2159413"/>
                <a:ext cx="1184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98" y="2159413"/>
                <a:ext cx="11844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794987" y="3143588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42591" y="3086877"/>
                <a:ext cx="70647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91" y="3086877"/>
                <a:ext cx="706475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76661" y="3680965"/>
                <a:ext cx="4121000" cy="1374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)</a:t>
                </a:r>
                <a:br>
                  <a:rPr lang="en-US" b="0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3680965"/>
                <a:ext cx="4121000" cy="13745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76661" y="2344079"/>
                <a:ext cx="40959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Parametric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2344079"/>
                <a:ext cx="4095929" cy="1200329"/>
              </a:xfrm>
              <a:prstGeom prst="rect">
                <a:avLst/>
              </a:prstGeom>
              <a:blipFill>
                <a:blip r:embed="rId6"/>
                <a:stretch>
                  <a:fillRect l="-1339" t="-306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4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79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Parametric equation of 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16" y="952055"/>
            <a:ext cx="6038294" cy="4232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1235" y="2229188"/>
            <a:ext cx="2822713" cy="1969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5576" y="41426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8289" y="2173529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2398" y="2159413"/>
                <a:ext cx="95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98" y="2159413"/>
                <a:ext cx="95436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457363" y="3378554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57363" y="3378554"/>
                <a:ext cx="675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63" y="3378554"/>
                <a:ext cx="67524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76661" y="4496978"/>
                <a:ext cx="1541704" cy="646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5, 9</m:t>
                          </m:r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4496978"/>
                <a:ext cx="1541704" cy="646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Parametric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5−1,9−1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4, 8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blipFill>
                <a:blip r:embed="rId6"/>
                <a:stretch>
                  <a:fillRect l="-1435" t="-209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132320" y="1748538"/>
            <a:ext cx="468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Suppose, endpoints of a line are (1, 1) and (5,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79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Parametric equation of 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16" y="952055"/>
            <a:ext cx="6038294" cy="4232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1235" y="2229188"/>
            <a:ext cx="2822713" cy="1969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5576" y="41426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8289" y="2173529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2398" y="2159413"/>
                <a:ext cx="95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98" y="2159413"/>
                <a:ext cx="95436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786932" y="31454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15444" y="2776098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44" y="2776098"/>
                <a:ext cx="88280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76661" y="4496978"/>
                <a:ext cx="4468787" cy="923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×0.5, 1+8×0.5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=(3, 5)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4496978"/>
                <a:ext cx="4468787" cy="923394"/>
              </a:xfrm>
              <a:prstGeom prst="rect">
                <a:avLst/>
              </a:prstGeom>
              <a:blipFill>
                <a:blip r:embed="rId5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Parametric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5−1,9−1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4, 8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blipFill>
                <a:blip r:embed="rId6"/>
                <a:stretch>
                  <a:fillRect l="-1435" t="-209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132320" y="1748538"/>
            <a:ext cx="468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Suppose, endpoints of a line are (1, 1) and (5, 9)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4917" y="3727780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17" y="3727780"/>
                <a:ext cx="7064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4468" y="1790081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68" y="1790081"/>
                <a:ext cx="70647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79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Parametric equation of 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16" y="952055"/>
            <a:ext cx="6038294" cy="4232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1235" y="2229188"/>
            <a:ext cx="2822713" cy="1969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5576" y="41426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8289" y="2173529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2398" y="2159413"/>
                <a:ext cx="95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98" y="2159413"/>
                <a:ext cx="95436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786932" y="31454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15444" y="2776098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44" y="2776098"/>
                <a:ext cx="88280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76661" y="4496978"/>
                <a:ext cx="4891211" cy="12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×0.5, 1+8×0.5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×0.25, 1+8×0.25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4496978"/>
                <a:ext cx="4891211" cy="1200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Parametric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5−1,9−1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4, 8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blipFill>
                <a:blip r:embed="rId6"/>
                <a:stretch>
                  <a:fillRect l="-1435" t="-209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132320" y="1748538"/>
            <a:ext cx="468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Suppose, endpoints of a line are (1, 1) and (5, 9)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4917" y="3727780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17" y="3727780"/>
                <a:ext cx="7064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4468" y="1790081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68" y="1790081"/>
                <a:ext cx="70647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2096494" y="361620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91351" y="3256116"/>
                <a:ext cx="1011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(0.25)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51" y="3256116"/>
                <a:ext cx="101104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86932" y="3201089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932" y="3201089"/>
                <a:ext cx="73449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2725" y="3662062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25" y="3662062"/>
                <a:ext cx="73449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8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79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Parametric equation of 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16" y="952055"/>
            <a:ext cx="6038294" cy="4232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1235" y="2229188"/>
            <a:ext cx="2822713" cy="1969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5576" y="41426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8289" y="2173529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6" y="4262303"/>
                <a:ext cx="95968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2398" y="2159413"/>
                <a:ext cx="95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98" y="2159413"/>
                <a:ext cx="95436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786932" y="314543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15444" y="2776098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44" y="2776098"/>
                <a:ext cx="88280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76661" y="4496978"/>
                <a:ext cx="43096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So all points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US" b="0" dirty="0" smtClean="0"/>
                  <a:t>are inside the line segment</a:t>
                </a:r>
                <a:br>
                  <a:rPr lang="en-US" b="0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4496978"/>
                <a:ext cx="4309607" cy="923330"/>
              </a:xfrm>
              <a:prstGeom prst="rect">
                <a:avLst/>
              </a:prstGeom>
              <a:blipFill>
                <a:blip r:embed="rId5"/>
                <a:stretch>
                  <a:fillRect l="-1273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Parametric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5−1,9−1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4, 8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2344079"/>
                <a:ext cx="3821815" cy="1754326"/>
              </a:xfrm>
              <a:prstGeom prst="rect">
                <a:avLst/>
              </a:prstGeom>
              <a:blipFill>
                <a:blip r:embed="rId6"/>
                <a:stretch>
                  <a:fillRect l="-1435" t="-209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132320" y="1748538"/>
            <a:ext cx="468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Suppose, endpoints of a line are (1, 1) and (5, 9)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4917" y="3727780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17" y="3727780"/>
                <a:ext cx="7064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4468" y="1790081"/>
                <a:ext cx="70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68" y="1790081"/>
                <a:ext cx="70647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2096494" y="3616200"/>
            <a:ext cx="111318" cy="1113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91351" y="3256116"/>
                <a:ext cx="1011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(0.25)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51" y="3256116"/>
                <a:ext cx="101104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86932" y="3201089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932" y="3201089"/>
                <a:ext cx="73449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2725" y="3662062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25" y="3662062"/>
                <a:ext cx="73449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1052</Words>
  <Application>Microsoft Office PowerPoint</Application>
  <PresentationFormat>Widescreen</PresentationFormat>
  <Paragraphs>521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VISIO</vt:lpstr>
      <vt:lpstr>Equation</vt:lpstr>
      <vt:lpstr>Clipping</vt:lpstr>
      <vt:lpstr>Parametric equation of Line</vt:lpstr>
      <vt:lpstr>Parametric equation of Line</vt:lpstr>
      <vt:lpstr>Parametric equation of Line</vt:lpstr>
      <vt:lpstr>Parametric equation of Line</vt:lpstr>
      <vt:lpstr>Parametric equation of Line</vt:lpstr>
      <vt:lpstr>Parametric equation of Line</vt:lpstr>
      <vt:lpstr>Parametric equation of Line</vt:lpstr>
      <vt:lpstr>Parametric equation of Line</vt:lpstr>
      <vt:lpstr>Parametric equation of Line</vt:lpstr>
      <vt:lpstr>PowerPoint Presentation</vt:lpstr>
      <vt:lpstr>PowerPoint Presentation</vt:lpstr>
      <vt:lpstr>PowerPoint Presentation</vt:lpstr>
      <vt:lpstr>Vector</vt:lpstr>
      <vt:lpstr>Vector</vt:lpstr>
      <vt:lpstr>Normal vectors to boundary</vt:lpstr>
      <vt:lpstr>Normal vectors to boundary</vt:lpstr>
      <vt:lpstr>PowerPoint Presentation</vt:lpstr>
      <vt:lpstr>Cyrus-Beck algo</vt:lpstr>
      <vt:lpstr>The Cyrus-Beck Algorithm</vt:lpstr>
      <vt:lpstr>The Cyrus-Beck Algorithm</vt:lpstr>
      <vt:lpstr>The Cyrus-Beck Algorithm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Clipping</dc:title>
  <dc:creator>USER</dc:creator>
  <cp:lastModifiedBy>USER</cp:lastModifiedBy>
  <cp:revision>36</cp:revision>
  <dcterms:created xsi:type="dcterms:W3CDTF">2020-09-09T08:27:08Z</dcterms:created>
  <dcterms:modified xsi:type="dcterms:W3CDTF">2020-09-17T05:33:02Z</dcterms:modified>
</cp:coreProperties>
</file>