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7" r:id="rId3"/>
    <p:sldId id="298" r:id="rId4"/>
    <p:sldId id="299" r:id="rId5"/>
    <p:sldId id="300" r:id="rId6"/>
    <p:sldId id="296" r:id="rId7"/>
    <p:sldId id="302" r:id="rId8"/>
    <p:sldId id="303" r:id="rId9"/>
    <p:sldId id="301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2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99CCFF"/>
    <a:srgbClr val="FF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2" autoAdjust="0"/>
  </p:normalViewPr>
  <p:slideViewPr>
    <p:cSldViewPr snapToGrid="0">
      <p:cViewPr varScale="1">
        <p:scale>
          <a:sx n="109" d="100"/>
          <a:sy n="109" d="100"/>
        </p:scale>
        <p:origin x="1674" y="84"/>
      </p:cViewPr>
      <p:guideLst>
        <p:guide orient="horz" pos="1472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F82A45-5698-457F-B860-1CA00CEF7C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9E1EB4-3E0F-4821-8CFF-1AEF6D895502}" type="datetimeFigureOut">
              <a:rPr lang="en-US"/>
              <a:pPr>
                <a:defRPr/>
              </a:pPr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FBD4B8-4195-4EDC-94E3-212AA4661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F69AD-3C6F-4759-8ED1-3154D842D47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BD4B8-4195-4EDC-94E3-212AA46610D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bmacname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Course Website: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http://www.comp.dit.ie/bmacnamee</a:t>
            </a:r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5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52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0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8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F744B87E-03A4-4629-AB6D-5643AFB1CB36}" type="slidenum">
              <a:rPr lang="en-US" smtClean="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o</a:t>
            </a:r>
            <a:r>
              <a:rPr lang="en-IE" smtClean="0">
                <a:solidFill>
                  <a:schemeClr val="bg1"/>
                </a:solidFill>
              </a:rPr>
              <a:t>f</a:t>
            </a:r>
            <a:br>
              <a:rPr lang="en-IE" smtClean="0">
                <a:solidFill>
                  <a:schemeClr val="bg1"/>
                </a:solidFill>
              </a:rPr>
            </a:br>
            <a:r>
              <a:rPr lang="en-IE" smtClean="0">
                <a:solidFill>
                  <a:schemeClr val="bg1"/>
                </a:solidFill>
              </a:rPr>
              <a:t>32</a:t>
            </a:r>
            <a:endParaRPr lang="en-US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1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  <a:ln w="25400"/>
        </p:spPr>
        <p:txBody>
          <a:bodyPr anchor="t"/>
          <a:lstStyle/>
          <a:p>
            <a:pPr eaLnBrk="1" hangingPunct="1"/>
            <a:r>
              <a:rPr lang="en-IE" altLang="en-US" smtClean="0"/>
              <a:t>Computer Graphics:</a:t>
            </a:r>
            <a:br>
              <a:rPr lang="en-IE" altLang="en-US" smtClean="0"/>
            </a:br>
            <a:r>
              <a:rPr lang="en-IE" altLang="en-US" smtClean="0"/>
              <a:t>Line Drawing Algorithms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Scan Conversion Algorithms</a:t>
            </a:r>
          </a:p>
          <a:p>
            <a:pPr eaLnBrk="1" hangingPunct="1"/>
            <a:r>
              <a:rPr lang="en-GB" altLang="en-US" smtClean="0"/>
              <a:t>(Midpoint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76367" y="2424366"/>
            <a:ext cx="2807820" cy="595163"/>
          </a:xfrm>
          <a:prstGeom prst="rect">
            <a:avLst/>
          </a:prstGeom>
          <a:blipFill>
            <a:blip r:embed="rId3"/>
            <a:stretch>
              <a:fillRect l="-173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7681" y="2842566"/>
            <a:ext cx="3079433" cy="595163"/>
          </a:xfrm>
          <a:prstGeom prst="rect">
            <a:avLst/>
          </a:prstGeom>
          <a:blipFill>
            <a:blip r:embed="rId4"/>
            <a:stretch>
              <a:fillRect r="-19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7721" y="3266954"/>
            <a:ext cx="3153812" cy="575414"/>
          </a:xfrm>
          <a:prstGeom prst="rect">
            <a:avLst/>
          </a:prstGeom>
          <a:blipFill>
            <a:blip r:embed="rId5"/>
            <a:stretch>
              <a:fillRect l="-774" r="-58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859338" y="4629150"/>
            <a:ext cx="4040187" cy="1417638"/>
            <a:chOff x="4858914" y="4628616"/>
            <a:chExt cx="4040588" cy="1418002"/>
          </a:xfrm>
        </p:grpSpPr>
        <p:sp>
          <p:nvSpPr>
            <p:cNvPr id="46" name="TextBox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58914" y="4628616"/>
              <a:ext cx="2896562" cy="595163"/>
            </a:xfrm>
            <a:prstGeom prst="rect">
              <a:avLst/>
            </a:prstGeom>
            <a:blipFill>
              <a:blip r:embed="rId6"/>
              <a:stretch>
                <a:fillRect l="-1474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7" name="TextBox 4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40228" y="5046816"/>
              <a:ext cx="3125856" cy="595163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8" name="TextBox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40268" y="5471204"/>
              <a:ext cx="3759234" cy="575414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9" name="TextBox 4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3539" y="6024793"/>
            <a:ext cx="2018886" cy="83099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19426" y="1570349"/>
            <a:ext cx="5178976" cy="4869942"/>
            <a:chOff x="1028700" y="847725"/>
            <a:chExt cx="7161509" cy="6734175"/>
          </a:xfrm>
        </p:grpSpPr>
        <p:grpSp>
          <p:nvGrpSpPr>
            <p:cNvPr id="50" name="Group 8"/>
            <p:cNvGrpSpPr>
              <a:grpSpLocks/>
            </p:cNvGrpSpPr>
            <p:nvPr/>
          </p:nvGrpSpPr>
          <p:grpSpPr bwMode="auto">
            <a:xfrm>
              <a:off x="1028700" y="847725"/>
              <a:ext cx="6870700" cy="6734175"/>
              <a:chOff x="2795954" y="2453054"/>
              <a:chExt cx="4018936" cy="3938221"/>
            </a:xfrm>
          </p:grpSpPr>
          <p:sp>
            <p:nvSpPr>
              <p:cNvPr id="51" name="Line 2"/>
              <p:cNvSpPr>
                <a:spLocks noChangeShapeType="1"/>
              </p:cNvSpPr>
              <p:nvPr/>
            </p:nvSpPr>
            <p:spPr bwMode="auto">
              <a:xfrm rot="5400000" flipH="1">
                <a:off x="4835035" y="2479060"/>
                <a:ext cx="19049" cy="36048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3"/>
              <p:cNvSpPr>
                <a:spLocks noChangeShapeType="1"/>
              </p:cNvSpPr>
              <p:nvPr/>
            </p:nvSpPr>
            <p:spPr bwMode="auto">
              <a:xfrm rot="5400000">
                <a:off x="4844559" y="3264871"/>
                <a:ext cx="1" cy="3604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rot="5400000" flipH="1">
                <a:off x="4836625" y="1685314"/>
                <a:ext cx="15871" cy="36048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4070350" y="2470637"/>
                <a:ext cx="35658" cy="39206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H="1">
                <a:off x="4895849" y="2461845"/>
                <a:ext cx="1465" cy="3929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 flipH="1">
                <a:off x="5691188" y="2453054"/>
                <a:ext cx="23812" cy="3938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Oval 16"/>
              <p:cNvSpPr>
                <a:spLocks noChangeArrowheads="1"/>
              </p:cNvSpPr>
              <p:nvPr/>
            </p:nvSpPr>
            <p:spPr bwMode="auto">
              <a:xfrm>
                <a:off x="3948113" y="4154488"/>
                <a:ext cx="258762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3951288" y="4935538"/>
                <a:ext cx="258762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59" name="Oval 28"/>
              <p:cNvSpPr>
                <a:spLocks noChangeArrowheads="1"/>
              </p:cNvSpPr>
              <p:nvPr/>
            </p:nvSpPr>
            <p:spPr bwMode="auto">
              <a:xfrm>
                <a:off x="3956050" y="3357563"/>
                <a:ext cx="258763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0" name="Oval 31"/>
              <p:cNvSpPr>
                <a:spLocks noChangeArrowheads="1"/>
              </p:cNvSpPr>
              <p:nvPr/>
            </p:nvSpPr>
            <p:spPr bwMode="auto">
              <a:xfrm>
                <a:off x="4760913" y="4156075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1" name="Oval 33"/>
              <p:cNvSpPr>
                <a:spLocks noChangeArrowheads="1"/>
              </p:cNvSpPr>
              <p:nvPr/>
            </p:nvSpPr>
            <p:spPr bwMode="auto">
              <a:xfrm>
                <a:off x="5559425" y="4156075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>
                <a:off x="4764088" y="4937125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3" name="Oval 37"/>
              <p:cNvSpPr>
                <a:spLocks noChangeArrowheads="1"/>
              </p:cNvSpPr>
              <p:nvPr/>
            </p:nvSpPr>
            <p:spPr bwMode="auto">
              <a:xfrm>
                <a:off x="5562600" y="4937125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4" name="Oval 43"/>
              <p:cNvSpPr>
                <a:spLocks noChangeArrowheads="1"/>
              </p:cNvSpPr>
              <p:nvPr/>
            </p:nvSpPr>
            <p:spPr bwMode="auto">
              <a:xfrm>
                <a:off x="4768850" y="3359150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65" name="Oval 45"/>
              <p:cNvSpPr>
                <a:spLocks noChangeArrowheads="1"/>
              </p:cNvSpPr>
              <p:nvPr/>
            </p:nvSpPr>
            <p:spPr bwMode="auto">
              <a:xfrm>
                <a:off x="5567363" y="3359150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cxnSp>
            <p:nvCxnSpPr>
              <p:cNvPr id="66" name="Straight Connector 2"/>
              <p:cNvCxnSpPr>
                <a:cxnSpLocks noChangeShapeType="1"/>
              </p:cNvCxnSpPr>
              <p:nvPr/>
            </p:nvCxnSpPr>
            <p:spPr bwMode="auto">
              <a:xfrm flipV="1">
                <a:off x="2795954" y="3357563"/>
                <a:ext cx="4018936" cy="223434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7" name="Group 87"/>
            <p:cNvGrpSpPr>
              <a:grpSpLocks/>
            </p:cNvGrpSpPr>
            <p:nvPr/>
          </p:nvGrpSpPr>
          <p:grpSpPr bwMode="auto">
            <a:xfrm>
              <a:off x="3083869" y="4580898"/>
              <a:ext cx="298596" cy="130429"/>
              <a:chOff x="2357438" y="5414046"/>
              <a:chExt cx="250825" cy="109538"/>
            </a:xfrm>
          </p:grpSpPr>
          <p:cxnSp>
            <p:nvCxnSpPr>
              <p:cNvPr id="68" name="Straight Connector 88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70" name="Group 90"/>
            <p:cNvGrpSpPr>
              <a:grpSpLocks/>
            </p:cNvGrpSpPr>
            <p:nvPr/>
          </p:nvGrpSpPr>
          <p:grpSpPr bwMode="auto">
            <a:xfrm>
              <a:off x="4459846" y="4565923"/>
              <a:ext cx="298596" cy="130429"/>
              <a:chOff x="2340265" y="6503792"/>
              <a:chExt cx="250825" cy="109538"/>
            </a:xfrm>
          </p:grpSpPr>
          <p:cxnSp>
            <p:nvCxnSpPr>
              <p:cNvPr id="71" name="Straight Connector 91"/>
              <p:cNvCxnSpPr>
                <a:cxnSpLocks noChangeShapeType="1"/>
              </p:cNvCxnSpPr>
              <p:nvPr/>
            </p:nvCxnSpPr>
            <p:spPr bwMode="auto">
              <a:xfrm flipV="1">
                <a:off x="2340265" y="6549768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1"/>
              <p:cNvSpPr>
                <a:spLocks noChangeArrowheads="1"/>
              </p:cNvSpPr>
              <p:nvPr/>
            </p:nvSpPr>
            <p:spPr bwMode="auto">
              <a:xfrm>
                <a:off x="2418886" y="6503792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73" name="Group 94"/>
            <p:cNvGrpSpPr>
              <a:grpSpLocks/>
            </p:cNvGrpSpPr>
            <p:nvPr/>
          </p:nvGrpSpPr>
          <p:grpSpPr bwMode="auto">
            <a:xfrm>
              <a:off x="5858792" y="3268346"/>
              <a:ext cx="298596" cy="130429"/>
              <a:chOff x="2357438" y="5414046"/>
              <a:chExt cx="250825" cy="109538"/>
            </a:xfrm>
          </p:grpSpPr>
          <p:cxnSp>
            <p:nvCxnSpPr>
              <p:cNvPr id="74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1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76" name="TextBox 7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00788" y="5570467"/>
              <a:ext cx="835293" cy="298415"/>
            </a:xfrm>
            <a:prstGeom prst="rect">
              <a:avLst/>
            </a:prstGeom>
            <a:blipFill>
              <a:blip r:embed="rId10"/>
              <a:stretch>
                <a:fillRect l="-7299" r="-8029" b="-2653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77" name="TextBox 7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28280" y="5577482"/>
              <a:ext cx="1365887" cy="298415"/>
            </a:xfrm>
            <a:prstGeom prst="rect">
              <a:avLst/>
            </a:prstGeom>
            <a:blipFill>
              <a:blip r:embed="rId11"/>
              <a:stretch>
                <a:fillRect l="-3125" r="-5804" b="-2653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78" name="TextBox 7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18125" y="5453971"/>
              <a:ext cx="1212576" cy="298415"/>
            </a:xfrm>
            <a:prstGeom prst="rect">
              <a:avLst/>
            </a:prstGeom>
            <a:blipFill>
              <a:blip r:embed="rId12"/>
              <a:stretch>
                <a:fillRect l="-6030" t="-2041" r="-6533" b="-2653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79" name="TextBox 7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81024" y="4126067"/>
              <a:ext cx="1885708" cy="298415"/>
            </a:xfrm>
            <a:prstGeom prst="rect">
              <a:avLst/>
            </a:prstGeom>
            <a:blipFill>
              <a:blip r:embed="rId13"/>
              <a:stretch>
                <a:fillRect l="-2265" r="-3883" b="-2653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0" name="TextBox 7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68593" y="4732302"/>
              <a:ext cx="1545744" cy="232051"/>
            </a:xfrm>
            <a:prstGeom prst="rect">
              <a:avLst/>
            </a:prstGeom>
            <a:blipFill>
              <a:blip r:embed="rId14"/>
              <a:stretch>
                <a:fillRect l="-1976" r="-3162" b="-26316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1" name="TextBox 8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54692" y="4188109"/>
              <a:ext cx="1503489" cy="232051"/>
            </a:xfrm>
            <a:prstGeom prst="rect">
              <a:avLst/>
            </a:prstGeom>
            <a:blipFill>
              <a:blip r:embed="rId15"/>
              <a:stretch>
                <a:fillRect l="-2024" r="-3239" b="-26316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2" name="TextBox 8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30543" y="2748923"/>
              <a:ext cx="2059666" cy="298415"/>
            </a:xfrm>
            <a:prstGeom prst="rect">
              <a:avLst/>
            </a:prstGeom>
            <a:blipFill>
              <a:blip r:embed="rId16"/>
              <a:stretch>
                <a:fillRect l="-2071" r="-3550" b="-2653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3" name="TextBox 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60267" y="3362900"/>
              <a:ext cx="1609480" cy="232051"/>
            </a:xfrm>
            <a:prstGeom prst="rect">
              <a:avLst/>
            </a:prstGeom>
            <a:blipFill>
              <a:blip r:embed="rId17"/>
              <a:stretch>
                <a:fillRect l="-1894" r="-3030" b="-23684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610520" y="4020315"/>
                <a:ext cx="2333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520" y="4020315"/>
                <a:ext cx="2333652" cy="276999"/>
              </a:xfrm>
              <a:prstGeom prst="rect">
                <a:avLst/>
              </a:prstGeom>
              <a:blipFill>
                <a:blip r:embed="rId18"/>
                <a:stretch>
                  <a:fillRect l="-1828" r="-18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17429" name="Group 8"/>
          <p:cNvGrpSpPr>
            <a:grpSpLocks/>
          </p:cNvGrpSpPr>
          <p:nvPr/>
        </p:nvGrpSpPr>
        <p:grpSpPr bwMode="auto">
          <a:xfrm>
            <a:off x="295275" y="1644650"/>
            <a:ext cx="4498975" cy="3979863"/>
            <a:chOff x="2795954" y="2453054"/>
            <a:chExt cx="4452717" cy="3938221"/>
          </a:xfrm>
        </p:grpSpPr>
        <p:sp>
          <p:nvSpPr>
            <p:cNvPr id="17439" name="Line 2"/>
            <p:cNvSpPr>
              <a:spLocks noChangeShapeType="1"/>
            </p:cNvSpPr>
            <p:nvPr/>
          </p:nvSpPr>
          <p:spPr bwMode="auto">
            <a:xfrm rot="5400000" flipH="1">
              <a:off x="4835035" y="2479060"/>
              <a:ext cx="19049" cy="3604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0" name="Line 3"/>
            <p:cNvSpPr>
              <a:spLocks noChangeShapeType="1"/>
            </p:cNvSpPr>
            <p:nvPr/>
          </p:nvSpPr>
          <p:spPr bwMode="auto">
            <a:xfrm rot="5400000">
              <a:off x="4844559" y="3264871"/>
              <a:ext cx="1" cy="36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1" name="Line 5"/>
            <p:cNvSpPr>
              <a:spLocks noChangeShapeType="1"/>
            </p:cNvSpPr>
            <p:nvPr/>
          </p:nvSpPr>
          <p:spPr bwMode="auto">
            <a:xfrm rot="5400000" flipH="1">
              <a:off x="4836625" y="1685314"/>
              <a:ext cx="15871" cy="3604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2" name="Line 9"/>
            <p:cNvSpPr>
              <a:spLocks noChangeShapeType="1"/>
            </p:cNvSpPr>
            <p:nvPr/>
          </p:nvSpPr>
          <p:spPr bwMode="auto">
            <a:xfrm flipH="1">
              <a:off x="4070350" y="2470637"/>
              <a:ext cx="35658" cy="3920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3" name="Line 10"/>
            <p:cNvSpPr>
              <a:spLocks noChangeShapeType="1"/>
            </p:cNvSpPr>
            <p:nvPr/>
          </p:nvSpPr>
          <p:spPr bwMode="auto">
            <a:xfrm flipH="1">
              <a:off x="4895849" y="2461845"/>
              <a:ext cx="1465" cy="3929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4" name="Line 11"/>
            <p:cNvSpPr>
              <a:spLocks noChangeShapeType="1"/>
            </p:cNvSpPr>
            <p:nvPr/>
          </p:nvSpPr>
          <p:spPr bwMode="auto">
            <a:xfrm flipH="1">
              <a:off x="5691188" y="2453054"/>
              <a:ext cx="23812" cy="3938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5" name="Oval 16"/>
            <p:cNvSpPr>
              <a:spLocks noChangeArrowheads="1"/>
            </p:cNvSpPr>
            <p:nvPr/>
          </p:nvSpPr>
          <p:spPr bwMode="auto"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46" name="Oval 20"/>
            <p:cNvSpPr>
              <a:spLocks noChangeArrowheads="1"/>
            </p:cNvSpPr>
            <p:nvPr/>
          </p:nvSpPr>
          <p:spPr bwMode="auto"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47" name="Oval 28"/>
            <p:cNvSpPr>
              <a:spLocks noChangeArrowheads="1"/>
            </p:cNvSpPr>
            <p:nvPr/>
          </p:nvSpPr>
          <p:spPr bwMode="auto"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48" name="Oval 31"/>
            <p:cNvSpPr>
              <a:spLocks noChangeArrowheads="1"/>
            </p:cNvSpPr>
            <p:nvPr/>
          </p:nvSpPr>
          <p:spPr bwMode="auto"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49" name="Oval 33"/>
            <p:cNvSpPr>
              <a:spLocks noChangeArrowheads="1"/>
            </p:cNvSpPr>
            <p:nvPr/>
          </p:nvSpPr>
          <p:spPr bwMode="auto"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50" name="Oval 35"/>
            <p:cNvSpPr>
              <a:spLocks noChangeArrowheads="1"/>
            </p:cNvSpPr>
            <p:nvPr/>
          </p:nvSpPr>
          <p:spPr bwMode="auto"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51" name="Oval 37"/>
            <p:cNvSpPr>
              <a:spLocks noChangeArrowheads="1"/>
            </p:cNvSpPr>
            <p:nvPr/>
          </p:nvSpPr>
          <p:spPr bwMode="auto"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52" name="Oval 43"/>
            <p:cNvSpPr>
              <a:spLocks noChangeArrowheads="1"/>
            </p:cNvSpPr>
            <p:nvPr/>
          </p:nvSpPr>
          <p:spPr bwMode="auto"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sp>
          <p:nvSpPr>
            <p:cNvPr id="17453" name="Oval 45"/>
            <p:cNvSpPr>
              <a:spLocks noChangeArrowheads="1"/>
            </p:cNvSpPr>
            <p:nvPr/>
          </p:nvSpPr>
          <p:spPr bwMode="auto"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  <p:cxnSp>
          <p:nvCxnSpPr>
            <p:cNvPr id="17454" name="Straight Connector 2"/>
            <p:cNvCxnSpPr>
              <a:cxnSpLocks noChangeShapeType="1"/>
            </p:cNvCxnSpPr>
            <p:nvPr/>
          </p:nvCxnSpPr>
          <p:spPr bwMode="auto">
            <a:xfrm flipV="1">
              <a:off x="2795954" y="3932558"/>
              <a:ext cx="4452717" cy="16593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430" name="Group 87"/>
          <p:cNvGrpSpPr>
            <a:grpSpLocks/>
          </p:cNvGrpSpPr>
          <p:nvPr/>
        </p:nvGrpSpPr>
        <p:grpSpPr bwMode="auto">
          <a:xfrm>
            <a:off x="1509911" y="3850936"/>
            <a:ext cx="176475" cy="77083"/>
            <a:chOff x="2357438" y="5414046"/>
            <a:chExt cx="250825" cy="109538"/>
          </a:xfrm>
        </p:grpSpPr>
        <p:cxnSp>
          <p:nvCxnSpPr>
            <p:cNvPr id="17437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8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</p:grpSp>
      <p:grpSp>
        <p:nvGrpSpPr>
          <p:cNvPr id="17431" name="Group 90"/>
          <p:cNvGrpSpPr>
            <a:grpSpLocks/>
          </p:cNvGrpSpPr>
          <p:nvPr/>
        </p:nvGrpSpPr>
        <p:grpSpPr bwMode="auto">
          <a:xfrm>
            <a:off x="2323135" y="3842086"/>
            <a:ext cx="176475" cy="77083"/>
            <a:chOff x="2340265" y="6503792"/>
            <a:chExt cx="250825" cy="109538"/>
          </a:xfrm>
        </p:grpSpPr>
        <p:cxnSp>
          <p:nvCxnSpPr>
            <p:cNvPr id="17435" name="Straight Connector 91"/>
            <p:cNvCxnSpPr>
              <a:cxnSpLocks noChangeShapeType="1"/>
            </p:cNvCxnSpPr>
            <p:nvPr/>
          </p:nvCxnSpPr>
          <p:spPr bwMode="auto">
            <a:xfrm flipV="1">
              <a:off x="2340265" y="6549768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6" name="Oval 21"/>
            <p:cNvSpPr>
              <a:spLocks noChangeArrowheads="1"/>
            </p:cNvSpPr>
            <p:nvPr/>
          </p:nvSpPr>
          <p:spPr bwMode="auto">
            <a:xfrm>
              <a:off x="2418886" y="6503792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</p:grpSp>
      <p:grpSp>
        <p:nvGrpSpPr>
          <p:cNvPr id="17432" name="Group 94"/>
          <p:cNvGrpSpPr>
            <a:grpSpLocks/>
          </p:cNvGrpSpPr>
          <p:nvPr/>
        </p:nvGrpSpPr>
        <p:grpSpPr bwMode="auto">
          <a:xfrm>
            <a:off x="3149932" y="3830207"/>
            <a:ext cx="176475" cy="77083"/>
            <a:chOff x="2357438" y="6486912"/>
            <a:chExt cx="250825" cy="109539"/>
          </a:xfrm>
        </p:grpSpPr>
        <p:cxnSp>
          <p:nvCxnSpPr>
            <p:cNvPr id="17433" name="Straight Connector 95"/>
            <p:cNvCxnSpPr>
              <a:cxnSpLocks noChangeShapeType="1"/>
            </p:cNvCxnSpPr>
            <p:nvPr/>
          </p:nvCxnSpPr>
          <p:spPr bwMode="auto">
            <a:xfrm flipV="1">
              <a:off x="2357438" y="6532889"/>
              <a:ext cx="250825" cy="87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4" name="Oval 21"/>
            <p:cNvSpPr>
              <a:spLocks noChangeArrowheads="1"/>
            </p:cNvSpPr>
            <p:nvPr/>
          </p:nvSpPr>
          <p:spPr bwMode="auto">
            <a:xfrm>
              <a:off x="2428082" y="6486912"/>
              <a:ext cx="109538" cy="1095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000"/>
            </a:p>
          </p:txBody>
        </p:sp>
      </p:grp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88038" y="4436064"/>
            <a:ext cx="399051" cy="147623"/>
          </a:xfrm>
          <a:prstGeom prst="rect">
            <a:avLst/>
          </a:prstGeom>
          <a:blipFill>
            <a:blip r:embed="rId2"/>
            <a:stretch>
              <a:fillRect l="-15385" t="-4167" r="-20000" b="-458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25537" y="4438554"/>
            <a:ext cx="674030" cy="147623"/>
          </a:xfrm>
          <a:prstGeom prst="rect">
            <a:avLst/>
          </a:prstGeom>
          <a:blipFill>
            <a:blip r:embed="rId3"/>
            <a:stretch>
              <a:fillRect l="-6306" r="-16216" b="-5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00415" y="4415402"/>
            <a:ext cx="833681" cy="165767"/>
          </a:xfrm>
          <a:prstGeom prst="rect">
            <a:avLst/>
          </a:prstGeom>
          <a:blipFill>
            <a:blip r:embed="rId4"/>
            <a:stretch>
              <a:fillRect l="-2190" r="-5839" b="-2857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50905" y="3940663"/>
            <a:ext cx="982868" cy="147623"/>
          </a:xfrm>
          <a:prstGeom prst="rect">
            <a:avLst/>
          </a:prstGeom>
          <a:blipFill>
            <a:blip r:embed="rId5"/>
            <a:stretch>
              <a:fillRect l="-4969" r="-14907" b="-44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28326" y="3628485"/>
            <a:ext cx="957403" cy="147623"/>
          </a:xfrm>
          <a:prstGeom prst="rect">
            <a:avLst/>
          </a:prstGeom>
          <a:blipFill>
            <a:blip r:embed="rId6"/>
            <a:stretch>
              <a:fillRect l="-4459" r="-15287" b="-5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10313" y="3619065"/>
            <a:ext cx="1184003" cy="165767"/>
          </a:xfrm>
          <a:prstGeom prst="rect">
            <a:avLst/>
          </a:prstGeom>
          <a:blipFill>
            <a:blip r:embed="rId7"/>
            <a:stretch>
              <a:fillRect l="-515" t="-3704" r="-3093" b="-2963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27644" y="3895941"/>
            <a:ext cx="1192401" cy="165767"/>
          </a:xfrm>
          <a:prstGeom prst="rect">
            <a:avLst/>
          </a:prstGeom>
          <a:blipFill>
            <a:blip r:embed="rId8"/>
            <a:stretch>
              <a:fillRect l="-513" r="-2564" b="-333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76367" y="2424366"/>
            <a:ext cx="2807820" cy="595163"/>
          </a:xfrm>
          <a:prstGeom prst="rect">
            <a:avLst/>
          </a:prstGeom>
          <a:blipFill>
            <a:blip r:embed="rId9"/>
            <a:stretch>
              <a:fillRect l="-173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7681" y="2842566"/>
            <a:ext cx="3079433" cy="595163"/>
          </a:xfrm>
          <a:prstGeom prst="rect">
            <a:avLst/>
          </a:prstGeom>
          <a:blipFill>
            <a:blip r:embed="rId10"/>
            <a:stretch>
              <a:fillRect r="-19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7721" y="3266954"/>
            <a:ext cx="3153812" cy="575414"/>
          </a:xfrm>
          <a:prstGeom prst="rect">
            <a:avLst/>
          </a:prstGeom>
          <a:blipFill>
            <a:blip r:embed="rId11"/>
            <a:stretch>
              <a:fillRect l="-774" r="-58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9" name="TextBox 4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3539" y="6024793"/>
            <a:ext cx="1736629" cy="830997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03257" y="3723508"/>
                <a:ext cx="2165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57" y="3723508"/>
                <a:ext cx="2165336" cy="276999"/>
              </a:xfrm>
              <a:prstGeom prst="rect">
                <a:avLst/>
              </a:prstGeom>
              <a:blipFill>
                <a:blip r:embed="rId13"/>
                <a:stretch>
                  <a:fillRect l="-1972" r="-22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846295" y="4581169"/>
            <a:ext cx="4040187" cy="1443624"/>
            <a:chOff x="4846295" y="4581169"/>
            <a:chExt cx="4040187" cy="144362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846295" y="4607155"/>
              <a:ext cx="4040187" cy="1417638"/>
              <a:chOff x="4858914" y="4628616"/>
              <a:chExt cx="4040588" cy="1418002"/>
            </a:xfrm>
          </p:grpSpPr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14" y="4628616"/>
                <a:ext cx="2896562" cy="595163"/>
              </a:xfrm>
              <a:prstGeom prst="rect">
                <a:avLst/>
              </a:prstGeom>
              <a:blipFill>
                <a:blip r:embed="rId14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228" y="5046816"/>
                <a:ext cx="3125856" cy="5951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68" y="5471204"/>
                <a:ext cx="3759234" cy="5754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5123539" y="4581169"/>
              <a:ext cx="304012" cy="444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09622" y="4618530"/>
                  <a:ext cx="355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22" y="4618530"/>
                  <a:ext cx="35509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3793" r="-517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7838" y="2471738"/>
                <a:ext cx="8229600" cy="310991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Calculate d for 1</a:t>
                </a:r>
                <a:r>
                  <a:rPr lang="en-US" altLang="en-US" baseline="30000" dirty="0" smtClean="0"/>
                  <a:t>st</a:t>
                </a:r>
                <a:r>
                  <a:rPr lang="en-US" altLang="en-US" dirty="0" smtClean="0"/>
                  <a:t> column.</a:t>
                </a:r>
              </a:p>
              <a:p>
                <a:pPr eaLnBrk="1" hangingPunct="1"/>
                <a:r>
                  <a:rPr lang="en-US" altLang="en-US" dirty="0" smtClean="0"/>
                  <a:t>Choose E/NE.</a:t>
                </a:r>
              </a:p>
              <a:p>
                <a:pPr eaLnBrk="1" hangingPunct="1"/>
                <a:r>
                  <a:rPr lang="en-US" alt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acc. to E/NE.</a:t>
                </a:r>
              </a:p>
              <a:p>
                <a:pPr eaLnBrk="1" hangingPunct="1"/>
                <a:r>
                  <a:rPr lang="en-US" alt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en-US" dirty="0" smtClean="0"/>
                  <a:t> to choose E/NE again and repeat the loop until the end.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838" y="2471738"/>
                <a:ext cx="8229600" cy="3109912"/>
              </a:xfrm>
              <a:blipFill>
                <a:blip r:embed="rId2"/>
                <a:stretch>
                  <a:fillRect l="-1852"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34217" y="1698260"/>
            <a:ext cx="5455849" cy="4095872"/>
            <a:chOff x="911225" y="1408113"/>
            <a:chExt cx="7062788" cy="5302250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rot="5400000">
              <a:off x="4578351" y="879475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 rot="5400000">
              <a:off x="4578351" y="1674812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 rot="5400000">
              <a:off x="4578351" y="2466975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 rot="5400000">
              <a:off x="4578351" y="82550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687513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482850" y="1411288"/>
              <a:ext cx="0" cy="4979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278188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070350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895850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5691188" y="1411288"/>
              <a:ext cx="0" cy="4979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486525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7278688" y="1408113"/>
              <a:ext cx="0" cy="4983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1552575" y="415448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08" name="Oval 17"/>
            <p:cNvSpPr>
              <a:spLocks noChangeArrowheads="1"/>
            </p:cNvSpPr>
            <p:nvPr/>
          </p:nvSpPr>
          <p:spPr bwMode="auto">
            <a:xfrm>
              <a:off x="2351088" y="41544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09" name="Oval 18"/>
            <p:cNvSpPr>
              <a:spLocks noChangeArrowheads="1"/>
            </p:cNvSpPr>
            <p:nvPr/>
          </p:nvSpPr>
          <p:spPr bwMode="auto">
            <a:xfrm>
              <a:off x="3149600" y="415448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0" name="Oval 19"/>
            <p:cNvSpPr>
              <a:spLocks noChangeArrowheads="1"/>
            </p:cNvSpPr>
            <p:nvPr/>
          </p:nvSpPr>
          <p:spPr bwMode="auto">
            <a:xfrm>
              <a:off x="1555750" y="49355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1" name="Oval 20"/>
            <p:cNvSpPr>
              <a:spLocks noChangeArrowheads="1"/>
            </p:cNvSpPr>
            <p:nvPr/>
          </p:nvSpPr>
          <p:spPr bwMode="auto"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2" name="Oval 23"/>
            <p:cNvSpPr>
              <a:spLocks noChangeArrowheads="1"/>
            </p:cNvSpPr>
            <p:nvPr/>
          </p:nvSpPr>
          <p:spPr bwMode="auto">
            <a:xfrm>
              <a:off x="1554163" y="57435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3" name="Oval 24"/>
            <p:cNvSpPr>
              <a:spLocks noChangeArrowheads="1"/>
            </p:cNvSpPr>
            <p:nvPr/>
          </p:nvSpPr>
          <p:spPr bwMode="auto">
            <a:xfrm>
              <a:off x="3949700" y="57435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4" name="Oval 25"/>
            <p:cNvSpPr>
              <a:spLocks noChangeArrowheads="1"/>
            </p:cNvSpPr>
            <p:nvPr/>
          </p:nvSpPr>
          <p:spPr bwMode="auto">
            <a:xfrm>
              <a:off x="2352675" y="57435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5" name="Oval 26"/>
            <p:cNvSpPr>
              <a:spLocks noChangeArrowheads="1"/>
            </p:cNvSpPr>
            <p:nvPr/>
          </p:nvSpPr>
          <p:spPr bwMode="auto">
            <a:xfrm>
              <a:off x="3151188" y="57435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6" name="Oval 27"/>
            <p:cNvSpPr>
              <a:spLocks noChangeArrowheads="1"/>
            </p:cNvSpPr>
            <p:nvPr/>
          </p:nvSpPr>
          <p:spPr bwMode="auto">
            <a:xfrm>
              <a:off x="1560513" y="33575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7" name="Oval 28"/>
            <p:cNvSpPr>
              <a:spLocks noChangeArrowheads="1"/>
            </p:cNvSpPr>
            <p:nvPr/>
          </p:nvSpPr>
          <p:spPr bwMode="auto"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8" name="Oval 29"/>
            <p:cNvSpPr>
              <a:spLocks noChangeArrowheads="1"/>
            </p:cNvSpPr>
            <p:nvPr/>
          </p:nvSpPr>
          <p:spPr bwMode="auto">
            <a:xfrm>
              <a:off x="2359025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19" name="Oval 30"/>
            <p:cNvSpPr>
              <a:spLocks noChangeArrowheads="1"/>
            </p:cNvSpPr>
            <p:nvPr/>
          </p:nvSpPr>
          <p:spPr bwMode="auto">
            <a:xfrm>
              <a:off x="3157538" y="33575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0" name="Oval 31"/>
            <p:cNvSpPr>
              <a:spLocks noChangeArrowheads="1"/>
            </p:cNvSpPr>
            <p:nvPr/>
          </p:nvSpPr>
          <p:spPr bwMode="auto"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1" name="Oval 32"/>
            <p:cNvSpPr>
              <a:spLocks noChangeArrowheads="1"/>
            </p:cNvSpPr>
            <p:nvPr/>
          </p:nvSpPr>
          <p:spPr bwMode="auto">
            <a:xfrm>
              <a:off x="7156450" y="41560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2" name="Oval 33"/>
            <p:cNvSpPr>
              <a:spLocks noChangeArrowheads="1"/>
            </p:cNvSpPr>
            <p:nvPr/>
          </p:nvSpPr>
          <p:spPr bwMode="auto"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3" name="Oval 34"/>
            <p:cNvSpPr>
              <a:spLocks noChangeArrowheads="1"/>
            </p:cNvSpPr>
            <p:nvPr/>
          </p:nvSpPr>
          <p:spPr bwMode="auto">
            <a:xfrm>
              <a:off x="6357938" y="41560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4" name="Oval 35"/>
            <p:cNvSpPr>
              <a:spLocks noChangeArrowheads="1"/>
            </p:cNvSpPr>
            <p:nvPr/>
          </p:nvSpPr>
          <p:spPr bwMode="auto"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5" name="Oval 36"/>
            <p:cNvSpPr>
              <a:spLocks noChangeArrowheads="1"/>
            </p:cNvSpPr>
            <p:nvPr/>
          </p:nvSpPr>
          <p:spPr bwMode="auto">
            <a:xfrm>
              <a:off x="7159625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6" name="Oval 37"/>
            <p:cNvSpPr>
              <a:spLocks noChangeArrowheads="1"/>
            </p:cNvSpPr>
            <p:nvPr/>
          </p:nvSpPr>
          <p:spPr bwMode="auto"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7" name="Oval 38"/>
            <p:cNvSpPr>
              <a:spLocks noChangeArrowheads="1"/>
            </p:cNvSpPr>
            <p:nvPr/>
          </p:nvSpPr>
          <p:spPr bwMode="auto">
            <a:xfrm>
              <a:off x="6361113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8" name="Oval 39"/>
            <p:cNvSpPr>
              <a:spLocks noChangeArrowheads="1"/>
            </p:cNvSpPr>
            <p:nvPr/>
          </p:nvSpPr>
          <p:spPr bwMode="auto">
            <a:xfrm>
              <a:off x="4762500" y="57451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29" name="Oval 40"/>
            <p:cNvSpPr>
              <a:spLocks noChangeArrowheads="1"/>
            </p:cNvSpPr>
            <p:nvPr/>
          </p:nvSpPr>
          <p:spPr bwMode="auto">
            <a:xfrm>
              <a:off x="7158038" y="57451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0" name="Oval 41"/>
            <p:cNvSpPr>
              <a:spLocks noChangeArrowheads="1"/>
            </p:cNvSpPr>
            <p:nvPr/>
          </p:nvSpPr>
          <p:spPr bwMode="auto">
            <a:xfrm>
              <a:off x="5561013" y="57451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1" name="Oval 42"/>
            <p:cNvSpPr>
              <a:spLocks noChangeArrowheads="1"/>
            </p:cNvSpPr>
            <p:nvPr/>
          </p:nvSpPr>
          <p:spPr bwMode="auto">
            <a:xfrm>
              <a:off x="6359525" y="57451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2" name="Oval 44"/>
            <p:cNvSpPr>
              <a:spLocks noChangeArrowheads="1"/>
            </p:cNvSpPr>
            <p:nvPr/>
          </p:nvSpPr>
          <p:spPr bwMode="auto">
            <a:xfrm>
              <a:off x="7164388" y="33591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3" name="Oval 46"/>
            <p:cNvSpPr>
              <a:spLocks noChangeArrowheads="1"/>
            </p:cNvSpPr>
            <p:nvPr/>
          </p:nvSpPr>
          <p:spPr bwMode="auto">
            <a:xfrm>
              <a:off x="6365875" y="33591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4" name="Line 47"/>
            <p:cNvSpPr>
              <a:spLocks noChangeShapeType="1"/>
            </p:cNvSpPr>
            <p:nvPr/>
          </p:nvSpPr>
          <p:spPr bwMode="auto">
            <a:xfrm rot="5400000">
              <a:off x="4578351" y="-704850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Line 48"/>
            <p:cNvSpPr>
              <a:spLocks noChangeShapeType="1"/>
            </p:cNvSpPr>
            <p:nvPr/>
          </p:nvSpPr>
          <p:spPr bwMode="auto">
            <a:xfrm rot="5400000">
              <a:off x="4578351" y="-1501775"/>
              <a:ext cx="0" cy="679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6" name="Oval 49"/>
            <p:cNvSpPr>
              <a:spLocks noChangeArrowheads="1"/>
            </p:cNvSpPr>
            <p:nvPr/>
          </p:nvSpPr>
          <p:spPr bwMode="auto">
            <a:xfrm>
              <a:off x="1550988" y="25701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7" name="Oval 50"/>
            <p:cNvSpPr>
              <a:spLocks noChangeArrowheads="1"/>
            </p:cNvSpPr>
            <p:nvPr/>
          </p:nvSpPr>
          <p:spPr bwMode="auto">
            <a:xfrm>
              <a:off x="3946525" y="25701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8" name="Oval 51"/>
            <p:cNvSpPr>
              <a:spLocks noChangeArrowheads="1"/>
            </p:cNvSpPr>
            <p:nvPr/>
          </p:nvSpPr>
          <p:spPr bwMode="auto">
            <a:xfrm>
              <a:off x="2349500" y="25701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39" name="Oval 52"/>
            <p:cNvSpPr>
              <a:spLocks noChangeArrowheads="1"/>
            </p:cNvSpPr>
            <p:nvPr/>
          </p:nvSpPr>
          <p:spPr bwMode="auto">
            <a:xfrm>
              <a:off x="3148013" y="25701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0" name="Oval 53"/>
            <p:cNvSpPr>
              <a:spLocks noChangeArrowheads="1"/>
            </p:cNvSpPr>
            <p:nvPr/>
          </p:nvSpPr>
          <p:spPr bwMode="auto">
            <a:xfrm>
              <a:off x="1558925" y="17732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1" name="Oval 54"/>
            <p:cNvSpPr>
              <a:spLocks noChangeArrowheads="1"/>
            </p:cNvSpPr>
            <p:nvPr/>
          </p:nvSpPr>
          <p:spPr bwMode="auto">
            <a:xfrm>
              <a:off x="3954463" y="17732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2" name="Oval 55"/>
            <p:cNvSpPr>
              <a:spLocks noChangeArrowheads="1"/>
            </p:cNvSpPr>
            <p:nvPr/>
          </p:nvSpPr>
          <p:spPr bwMode="auto">
            <a:xfrm>
              <a:off x="2357438" y="17732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3" name="Oval 56"/>
            <p:cNvSpPr>
              <a:spLocks noChangeArrowheads="1"/>
            </p:cNvSpPr>
            <p:nvPr/>
          </p:nvSpPr>
          <p:spPr bwMode="auto">
            <a:xfrm>
              <a:off x="3155950" y="17732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4" name="Oval 57"/>
            <p:cNvSpPr>
              <a:spLocks noChangeArrowheads="1"/>
            </p:cNvSpPr>
            <p:nvPr/>
          </p:nvSpPr>
          <p:spPr bwMode="auto">
            <a:xfrm>
              <a:off x="4759325" y="25717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5" name="Oval 58"/>
            <p:cNvSpPr>
              <a:spLocks noChangeArrowheads="1"/>
            </p:cNvSpPr>
            <p:nvPr/>
          </p:nvSpPr>
          <p:spPr bwMode="auto">
            <a:xfrm>
              <a:off x="7154863" y="25717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6" name="Oval 59"/>
            <p:cNvSpPr>
              <a:spLocks noChangeArrowheads="1"/>
            </p:cNvSpPr>
            <p:nvPr/>
          </p:nvSpPr>
          <p:spPr bwMode="auto">
            <a:xfrm>
              <a:off x="5557838" y="25717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47" name="Oval 61"/>
            <p:cNvSpPr>
              <a:spLocks noChangeArrowheads="1"/>
            </p:cNvSpPr>
            <p:nvPr/>
          </p:nvSpPr>
          <p:spPr bwMode="auto">
            <a:xfrm>
              <a:off x="4767263" y="17748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2354263" y="49355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3152775" y="49355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739" name="Oval 43"/>
            <p:cNvSpPr>
              <a:spLocks noChangeArrowheads="1"/>
            </p:cNvSpPr>
            <p:nvPr/>
          </p:nvSpPr>
          <p:spPr bwMode="auto"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0765" name="Oval 45"/>
            <p:cNvSpPr>
              <a:spLocks noChangeArrowheads="1"/>
            </p:cNvSpPr>
            <p:nvPr/>
          </p:nvSpPr>
          <p:spPr bwMode="auto"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0780" name="Oval 60"/>
            <p:cNvSpPr>
              <a:spLocks noChangeArrowheads="1"/>
            </p:cNvSpPr>
            <p:nvPr/>
          </p:nvSpPr>
          <p:spPr bwMode="auto">
            <a:xfrm>
              <a:off x="6356350" y="25717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0782" name="Oval 62"/>
            <p:cNvSpPr>
              <a:spLocks noChangeArrowheads="1"/>
            </p:cNvSpPr>
            <p:nvPr/>
          </p:nvSpPr>
          <p:spPr bwMode="auto">
            <a:xfrm>
              <a:off x="7162800" y="17748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759" name="Oval 63"/>
            <p:cNvSpPr>
              <a:spLocks noChangeArrowheads="1"/>
            </p:cNvSpPr>
            <p:nvPr/>
          </p:nvSpPr>
          <p:spPr bwMode="auto">
            <a:xfrm>
              <a:off x="5565775" y="17748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56" name="Oval 64"/>
            <p:cNvSpPr>
              <a:spLocks noChangeArrowheads="1"/>
            </p:cNvSpPr>
            <p:nvPr/>
          </p:nvSpPr>
          <p:spPr bwMode="auto">
            <a:xfrm>
              <a:off x="6364288" y="17748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911225" y="16970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7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911225" y="5664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2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911225" y="486727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3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911225" y="40703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4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911225" y="3287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5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911225" y="248602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6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328863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1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3122613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2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3905250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3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4738688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4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5534025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5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6330950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6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1535113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0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116763" y="63436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800" b="1">
                  <a:solidFill>
                    <a:srgbClr val="FF9900"/>
                  </a:solidFill>
                </a:rPr>
                <a:t>7</a:t>
              </a:r>
              <a:endParaRPr lang="en-GB" altLang="en-US" sz="1800" b="1">
                <a:solidFill>
                  <a:srgbClr val="FF9900"/>
                </a:solidFill>
              </a:endParaRPr>
            </a:p>
          </p:txBody>
        </p:sp>
        <p:cxnSp>
          <p:nvCxnSpPr>
            <p:cNvPr id="8271" name="Straight Connector 2"/>
            <p:cNvCxnSpPr>
              <a:cxnSpLocks noChangeShapeType="1"/>
            </p:cNvCxnSpPr>
            <p:nvPr/>
          </p:nvCxnSpPr>
          <p:spPr bwMode="auto">
            <a:xfrm flipV="1">
              <a:off x="1687513" y="2063750"/>
              <a:ext cx="5918200" cy="37988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72" name="Group 7"/>
            <p:cNvGrpSpPr>
              <a:grpSpLocks/>
            </p:cNvGrpSpPr>
            <p:nvPr/>
          </p:nvGrpSpPr>
          <p:grpSpPr bwMode="auto">
            <a:xfrm>
              <a:off x="2357438" y="5413375"/>
              <a:ext cx="250825" cy="109538"/>
              <a:chOff x="2357438" y="5414046"/>
              <a:chExt cx="250825" cy="109538"/>
            </a:xfrm>
          </p:grpSpPr>
          <p:cxnSp>
            <p:nvCxnSpPr>
              <p:cNvPr id="8292" name="Straight Connector 6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93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3" name="Group 86"/>
            <p:cNvGrpSpPr>
              <a:grpSpLocks/>
            </p:cNvGrpSpPr>
            <p:nvPr/>
          </p:nvGrpSpPr>
          <p:grpSpPr bwMode="auto">
            <a:xfrm>
              <a:off x="3143250" y="4591050"/>
              <a:ext cx="250825" cy="109538"/>
              <a:chOff x="2357438" y="5414046"/>
              <a:chExt cx="250825" cy="109538"/>
            </a:xfrm>
          </p:grpSpPr>
          <p:cxnSp>
            <p:nvCxnSpPr>
              <p:cNvPr id="8290" name="Straight Connector 87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91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4" name="Group 89"/>
            <p:cNvGrpSpPr>
              <a:grpSpLocks/>
            </p:cNvGrpSpPr>
            <p:nvPr/>
          </p:nvGrpSpPr>
          <p:grpSpPr bwMode="auto">
            <a:xfrm>
              <a:off x="3951288" y="4583113"/>
              <a:ext cx="250825" cy="109537"/>
              <a:chOff x="2357438" y="5414046"/>
              <a:chExt cx="250825" cy="109538"/>
            </a:xfrm>
          </p:grpSpPr>
          <p:cxnSp>
            <p:nvCxnSpPr>
              <p:cNvPr id="8288" name="Straight Connector 90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89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5" name="Group 92"/>
            <p:cNvGrpSpPr>
              <a:grpSpLocks/>
            </p:cNvGrpSpPr>
            <p:nvPr/>
          </p:nvGrpSpPr>
          <p:grpSpPr bwMode="auto">
            <a:xfrm>
              <a:off x="4775200" y="3833813"/>
              <a:ext cx="250825" cy="111125"/>
              <a:chOff x="2357438" y="5414046"/>
              <a:chExt cx="250825" cy="109538"/>
            </a:xfrm>
          </p:grpSpPr>
          <p:cxnSp>
            <p:nvCxnSpPr>
              <p:cNvPr id="8286" name="Straight Connector 93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87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6" name="Group 95"/>
            <p:cNvGrpSpPr>
              <a:grpSpLocks/>
            </p:cNvGrpSpPr>
            <p:nvPr/>
          </p:nvGrpSpPr>
          <p:grpSpPr bwMode="auto">
            <a:xfrm>
              <a:off x="5568950" y="3036888"/>
              <a:ext cx="250825" cy="109537"/>
              <a:chOff x="2357438" y="5414046"/>
              <a:chExt cx="250825" cy="109538"/>
            </a:xfrm>
          </p:grpSpPr>
          <p:cxnSp>
            <p:nvCxnSpPr>
              <p:cNvPr id="8284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85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7" name="Group 98"/>
            <p:cNvGrpSpPr>
              <a:grpSpLocks/>
            </p:cNvGrpSpPr>
            <p:nvPr/>
          </p:nvGrpSpPr>
          <p:grpSpPr bwMode="auto">
            <a:xfrm>
              <a:off x="6361113" y="3036888"/>
              <a:ext cx="250825" cy="109537"/>
              <a:chOff x="2357438" y="5414046"/>
              <a:chExt cx="250825" cy="109538"/>
            </a:xfrm>
          </p:grpSpPr>
          <p:cxnSp>
            <p:nvCxnSpPr>
              <p:cNvPr id="8282" name="Straight Connector 99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83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8278" name="Group 101"/>
            <p:cNvGrpSpPr>
              <a:grpSpLocks/>
            </p:cNvGrpSpPr>
            <p:nvPr/>
          </p:nvGrpSpPr>
          <p:grpSpPr bwMode="auto">
            <a:xfrm>
              <a:off x="7153275" y="2262188"/>
              <a:ext cx="250825" cy="111125"/>
              <a:chOff x="2357438" y="5414046"/>
              <a:chExt cx="250825" cy="109538"/>
            </a:xfrm>
          </p:grpSpPr>
          <p:cxnSp>
            <p:nvCxnSpPr>
              <p:cNvPr id="8280" name="Straight Connector 102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81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8279" name="TextBox 8"/>
            <p:cNvSpPr txBox="1">
              <a:spLocks noChangeArrowheads="1"/>
            </p:cNvSpPr>
            <p:nvPr/>
          </p:nvSpPr>
          <p:spPr bwMode="auto">
            <a:xfrm>
              <a:off x="4103688" y="4586288"/>
              <a:ext cx="8620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Midpoint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4375" y="5193433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5" y="5193433"/>
                <a:ext cx="619529" cy="215444"/>
              </a:xfrm>
              <a:prstGeom prst="rect">
                <a:avLst/>
              </a:prstGeom>
              <a:blipFill>
                <a:blip r:embed="rId2"/>
                <a:stretch>
                  <a:fillRect l="-9804" r="-784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493515" y="4765633"/>
                <a:ext cx="16079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15" y="4765633"/>
                <a:ext cx="1607941" cy="215444"/>
              </a:xfrm>
              <a:prstGeom prst="rect">
                <a:avLst/>
              </a:prstGeom>
              <a:blipFill>
                <a:blip r:embed="rId3"/>
                <a:stretch>
                  <a:fillRect l="-1894" r="-2652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56286" y="2172949"/>
                <a:ext cx="317150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86" y="2172949"/>
                <a:ext cx="3171509" cy="1231106"/>
              </a:xfrm>
              <a:prstGeom prst="rect">
                <a:avLst/>
              </a:prstGeom>
              <a:blipFill>
                <a:blip r:embed="rId4"/>
                <a:stretch>
                  <a:fillRect r="-3263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7489" y="3844769"/>
                <a:ext cx="30072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89" y="3844769"/>
                <a:ext cx="3007298" cy="553998"/>
              </a:xfrm>
              <a:prstGeom prst="rect">
                <a:avLst/>
              </a:prstGeom>
              <a:blipFill>
                <a:blip r:embed="rId5"/>
                <a:stretch>
                  <a:fillRect l="-811" t="-1099" r="-142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2295" y="4689253"/>
                <a:ext cx="2217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95" y="4689253"/>
                <a:ext cx="2217851" cy="276999"/>
              </a:xfrm>
              <a:prstGeom prst="rect">
                <a:avLst/>
              </a:prstGeom>
              <a:blipFill>
                <a:blip r:embed="rId6"/>
                <a:stretch>
                  <a:fillRect l="-1648" r="-192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74348" y="5256738"/>
                <a:ext cx="33211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48" y="5256738"/>
                <a:ext cx="3321166" cy="830997"/>
              </a:xfrm>
              <a:prstGeom prst="rect">
                <a:avLst/>
              </a:prstGeom>
              <a:blipFill>
                <a:blip r:embed="rId7"/>
                <a:stretch>
                  <a:fillRect l="-1103" r="-1103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6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𝐶𝑜𝑚𝑝𝑎𝑟𝑖𝑛𝑔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blipFill>
                <a:blip r:embed="rId2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385482" y="2268071"/>
            <a:ext cx="1721224" cy="158675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85482" y="3854824"/>
            <a:ext cx="172122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106706" y="2268071"/>
            <a:ext cx="0" cy="15867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blipFill>
                <a:blip r:embed="rId3"/>
                <a:stretch>
                  <a:fillRect l="-9901" r="-891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blipFill>
                <a:blip r:embed="rId4"/>
                <a:stretch>
                  <a:fillRect l="-9000" r="-90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blipFill>
                <a:blip r:embed="rId5"/>
                <a:stretch>
                  <a:fillRect l="-346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blipFill>
                <a:blip r:embed="rId6"/>
                <a:stretch>
                  <a:fillRect l="-33333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 bwMode="auto">
          <a:xfrm>
            <a:off x="7235083" y="3588436"/>
            <a:ext cx="65" cy="276999"/>
          </a:xfrm>
          <a:prstGeom prst="rect">
            <a:avLst/>
          </a:prstGeom>
          <a:blipFill>
            <a:blip r:embed="rId7"/>
            <a:stretch>
              <a:fillRect l="-6306" r="-16216" b="-50000"/>
            </a:stretch>
          </a:blipFill>
        </p:spPr>
        <p:txBody>
          <a:bodyPr wrap="none" lIns="0" tIns="0" rIns="0" bIns="0" rtlCol="0">
            <a:spAutoFit/>
          </a:bodyPr>
          <a:lstStyle/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135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924" y="1633907"/>
                <a:ext cx="1742272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24" y="1633907"/>
                <a:ext cx="1742272" cy="55406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  <a:blipFill>
                <a:blip r:embed="rId3"/>
                <a:stretch>
                  <a:fillRect l="-4348" r="-372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  <a:blipFill>
                <a:blip r:embed="rId4"/>
                <a:stretch>
                  <a:fillRect r="-45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46060" y="2187969"/>
            <a:ext cx="26068" cy="1005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674677" y="3470713"/>
            <a:ext cx="189745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272606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674677" y="4931169"/>
            <a:ext cx="2014187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4931169"/>
            <a:ext cx="2155870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924" y="1633907"/>
                <a:ext cx="1813766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24" y="1633907"/>
                <a:ext cx="1813766" cy="554062"/>
              </a:xfrm>
              <a:prstGeom prst="rect">
                <a:avLst/>
              </a:prstGeom>
              <a:blipFill>
                <a:blip r:embed="rId2"/>
                <a:stretch>
                  <a:fillRect r="-234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  <a:blipFill>
                <a:blip r:embed="rId3"/>
                <a:stretch>
                  <a:fillRect l="-4348" r="-372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  <a:blipFill>
                <a:blip r:embed="rId4"/>
                <a:stretch>
                  <a:fillRect r="-45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46060" y="2187969"/>
            <a:ext cx="26068" cy="1005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674677" y="3470713"/>
            <a:ext cx="189745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272606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674677" y="4931169"/>
            <a:ext cx="2014187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4931169"/>
            <a:ext cx="2155870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3523" y="1861295"/>
                <a:ext cx="93217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3" y="1861295"/>
                <a:ext cx="932178" cy="830997"/>
              </a:xfrm>
              <a:prstGeom prst="rect">
                <a:avLst/>
              </a:prstGeom>
              <a:blipFill>
                <a:blip r:embed="rId7"/>
                <a:stretch>
                  <a:fillRect l="-7843" r="-4575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𝐶𝑜𝑚𝑝𝑎𝑟𝑖𝑛𝑔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blipFill>
                <a:blip r:embed="rId2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385482" y="2268071"/>
            <a:ext cx="1721224" cy="158675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85482" y="3854824"/>
            <a:ext cx="172122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106706" y="2268071"/>
            <a:ext cx="0" cy="15867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blipFill>
                <a:blip r:embed="rId3"/>
                <a:stretch>
                  <a:fillRect l="-9901" r="-891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blipFill>
                <a:blip r:embed="rId4"/>
                <a:stretch>
                  <a:fillRect l="-9000" r="-90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blipFill>
                <a:blip r:embed="rId5"/>
                <a:stretch>
                  <a:fillRect l="-346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blipFill>
                <a:blip r:embed="rId6"/>
                <a:stretch>
                  <a:fillRect l="-33333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74350" y="6027127"/>
                <a:ext cx="16941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50" y="6027127"/>
                <a:ext cx="1694118" cy="553998"/>
              </a:xfrm>
              <a:prstGeom prst="rect">
                <a:avLst/>
              </a:prstGeom>
              <a:blipFill>
                <a:blip r:embed="rId7"/>
                <a:stretch>
                  <a:fillRect l="-2527" r="-2888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𝐶𝑜𝑚𝑝𝑎𝑟𝑖𝑛𝑔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2" y="2050315"/>
                <a:ext cx="5043945" cy="3821815"/>
              </a:xfrm>
              <a:prstGeom prst="rect">
                <a:avLst/>
              </a:prstGeom>
              <a:blipFill>
                <a:blip r:embed="rId2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385482" y="2268071"/>
            <a:ext cx="1721224" cy="158675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85482" y="3854824"/>
            <a:ext cx="172122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106706" y="2268071"/>
            <a:ext cx="0" cy="15867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" y="3862756"/>
                <a:ext cx="619529" cy="215444"/>
              </a:xfrm>
              <a:prstGeom prst="rect">
                <a:avLst/>
              </a:prstGeom>
              <a:blipFill>
                <a:blip r:embed="rId3"/>
                <a:stretch>
                  <a:fillRect l="-9901" r="-891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06" y="2053952"/>
                <a:ext cx="611193" cy="215444"/>
              </a:xfrm>
              <a:prstGeom prst="rect">
                <a:avLst/>
              </a:prstGeom>
              <a:blipFill>
                <a:blip r:embed="rId4"/>
                <a:stretch>
                  <a:fillRect l="-9000" r="-90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4" y="3854824"/>
                <a:ext cx="1054648" cy="215444"/>
              </a:xfrm>
              <a:prstGeom prst="rect">
                <a:avLst/>
              </a:prstGeom>
              <a:blipFill>
                <a:blip r:embed="rId5"/>
                <a:stretch>
                  <a:fillRect l="-346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50637" y="2935454"/>
                <a:ext cx="1059264" cy="215444"/>
              </a:xfrm>
              <a:prstGeom prst="rect">
                <a:avLst/>
              </a:prstGeom>
              <a:blipFill>
                <a:blip r:embed="rId6"/>
                <a:stretch>
                  <a:fillRect l="-33333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7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924" y="1633907"/>
                <a:ext cx="182415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24" y="1633907"/>
                <a:ext cx="1824154" cy="55406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04" y="3193649"/>
                <a:ext cx="969048" cy="277064"/>
              </a:xfrm>
              <a:prstGeom prst="rect">
                <a:avLst/>
              </a:prstGeom>
              <a:blipFill>
                <a:blip r:embed="rId3"/>
                <a:stretch>
                  <a:fillRect l="-4348" r="-372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5" y="4377107"/>
                <a:ext cx="2643224" cy="554062"/>
              </a:xfrm>
              <a:prstGeom prst="rect">
                <a:avLst/>
              </a:prstGeom>
              <a:blipFill>
                <a:blip r:embed="rId4"/>
                <a:stretch>
                  <a:fillRect r="-45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22" y="4377107"/>
                <a:ext cx="2643224" cy="55406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46060" y="2187969"/>
            <a:ext cx="26068" cy="1005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 bwMode="auto">
          <a:xfrm flipH="1">
            <a:off x="2674677" y="3470713"/>
            <a:ext cx="1897451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>
            <a:off x="4572128" y="3470713"/>
            <a:ext cx="2272606" cy="906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46" y="5615360"/>
                <a:ext cx="3405035" cy="276999"/>
              </a:xfrm>
              <a:prstGeom prst="rect">
                <a:avLst/>
              </a:prstGeom>
              <a:blipFill>
                <a:blip r:embed="rId6"/>
                <a:stretch>
                  <a:fillRect l="-536" r="-142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2"/>
            <a:endCxn id="19" idx="0"/>
          </p:cNvCxnSpPr>
          <p:nvPr/>
        </p:nvCxnSpPr>
        <p:spPr bwMode="auto">
          <a:xfrm>
            <a:off x="2674677" y="4931169"/>
            <a:ext cx="2014187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9" idx="0"/>
          </p:cNvCxnSpPr>
          <p:nvPr/>
        </p:nvCxnSpPr>
        <p:spPr bwMode="auto">
          <a:xfrm flipH="1">
            <a:off x="4688864" y="4931169"/>
            <a:ext cx="2155870" cy="6841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9" idx="2"/>
          </p:cNvCxnSpPr>
          <p:nvPr/>
        </p:nvCxnSpPr>
        <p:spPr bwMode="auto">
          <a:xfrm flipH="1">
            <a:off x="4688863" y="5892359"/>
            <a:ext cx="1" cy="3941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9" idx="3"/>
          </p:cNvCxnSpPr>
          <p:nvPr/>
        </p:nvCxnSpPr>
        <p:spPr bwMode="auto">
          <a:xfrm flipV="1">
            <a:off x="6391381" y="5753859"/>
            <a:ext cx="231300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8633012" y="2690809"/>
            <a:ext cx="71373" cy="3063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519037" y="57216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3523" y="1861295"/>
                <a:ext cx="106041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23" y="1861295"/>
                <a:ext cx="1060418" cy="830997"/>
              </a:xfrm>
              <a:prstGeom prst="rect">
                <a:avLst/>
              </a:prstGeom>
              <a:blipFill>
                <a:blip r:embed="rId7"/>
                <a:stretch>
                  <a:fillRect l="-6897" r="-4023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920105" y="36477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30868" y="36296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78351" y="8794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78351" y="1674812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78351" y="24669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78351" y="825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687513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482850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781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703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95850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691188" y="1411288"/>
            <a:ext cx="0" cy="497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486525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278688" y="1408113"/>
            <a:ext cx="0" cy="498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52575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351088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149600" y="41544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1555750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51288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1554163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3949700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352675" y="57435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151188" y="57435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560513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956050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359025" y="33575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157538" y="33575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60913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7156450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559425" y="41560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6357938" y="41560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64088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7159625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562600" y="49371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6361113" y="49371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62500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7158038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561013" y="5745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6359525" y="5745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7164388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6365875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78351" y="-704850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78351" y="-1501775"/>
            <a:ext cx="0" cy="679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1550988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3946525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349500" y="25701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148013" y="25701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1558925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3954463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357438" y="17732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155950" y="17732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59325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7154863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557838" y="25717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67263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948113" y="41544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354263" y="49355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152775" y="49355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68850" y="33591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567363" y="33591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6356350" y="25717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162800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565775" y="17748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6364288" y="17748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cxnSp>
        <p:nvCxnSpPr>
          <p:cNvPr id="8271" name="Straight Connector 2"/>
          <p:cNvCxnSpPr>
            <a:cxnSpLocks noChangeShapeType="1"/>
          </p:cNvCxnSpPr>
          <p:nvPr/>
        </p:nvCxnSpPr>
        <p:spPr bwMode="auto">
          <a:xfrm flipV="1">
            <a:off x="1687513" y="2063750"/>
            <a:ext cx="5918200" cy="3798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6" name="Group 95"/>
          <p:cNvGrpSpPr>
            <a:grpSpLocks/>
          </p:cNvGrpSpPr>
          <p:nvPr/>
        </p:nvGrpSpPr>
        <p:grpSpPr bwMode="auto"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8284" name="Straight Connector 9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5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7" name="Group 98"/>
          <p:cNvGrpSpPr>
            <a:grpSpLocks/>
          </p:cNvGrpSpPr>
          <p:nvPr/>
        </p:nvGrpSpPr>
        <p:grpSpPr bwMode="auto">
          <a:xfrm>
            <a:off x="6361113" y="3036888"/>
            <a:ext cx="250825" cy="109537"/>
            <a:chOff x="2357438" y="5414046"/>
            <a:chExt cx="250825" cy="109538"/>
          </a:xfrm>
        </p:grpSpPr>
        <p:cxnSp>
          <p:nvCxnSpPr>
            <p:cNvPr id="8282" name="Straight Connector 99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8" name="Group 101"/>
          <p:cNvGrpSpPr>
            <a:grpSpLocks/>
          </p:cNvGrpSpPr>
          <p:nvPr/>
        </p:nvGrpSpPr>
        <p:grpSpPr bwMode="auto">
          <a:xfrm>
            <a:off x="7153275" y="2262188"/>
            <a:ext cx="250825" cy="111125"/>
            <a:chOff x="2357438" y="5414046"/>
            <a:chExt cx="250825" cy="109538"/>
          </a:xfrm>
        </p:grpSpPr>
        <p:cxnSp>
          <p:nvCxnSpPr>
            <p:cNvPr id="8280" name="Straight Connector 102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8279" name="TextBox 8"/>
          <p:cNvSpPr txBox="1">
            <a:spLocks noChangeArrowheads="1"/>
          </p:cNvSpPr>
          <p:nvPr/>
        </p:nvSpPr>
        <p:spPr bwMode="auto">
          <a:xfrm>
            <a:off x="4103688" y="4586288"/>
            <a:ext cx="862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Midpoint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0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nimBg="1"/>
      <p:bldP spid="30741" grpId="0" animBg="1"/>
      <p:bldP spid="30742" grpId="0" animBg="1"/>
      <p:bldP spid="29739" grpId="0" animBg="1"/>
      <p:bldP spid="30765" grpId="0" animBg="1"/>
      <p:bldP spid="30780" grpId="0" animBg="1"/>
      <p:bldP spid="307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219" y="1231900"/>
            <a:ext cx="677243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 </a:t>
            </a:r>
            <a:r>
              <a:rPr lang="en-US" sz="1400" dirty="0" err="1" smtClean="0"/>
              <a:t>MidpointLine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x0, </a:t>
            </a:r>
            <a:r>
              <a:rPr lang="en-US" sz="1400" dirty="0" err="1" smtClean="0"/>
              <a:t>int</a:t>
            </a:r>
            <a:r>
              <a:rPr lang="en-US" sz="1400" dirty="0" smtClean="0"/>
              <a:t> y0, </a:t>
            </a:r>
            <a:r>
              <a:rPr lang="en-US" sz="1400" dirty="0" err="1" smtClean="0"/>
              <a:t>int</a:t>
            </a:r>
            <a:r>
              <a:rPr lang="en-US" sz="1400" dirty="0" smtClean="0"/>
              <a:t> x1,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smtClean="0"/>
              <a:t>y1, </a:t>
            </a:r>
            <a:r>
              <a:rPr lang="en-US" sz="1400" dirty="0" err="1" smtClean="0"/>
              <a:t>int</a:t>
            </a:r>
            <a:r>
              <a:rPr lang="en-US" sz="1400" dirty="0" smtClean="0"/>
              <a:t> value){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dx, </a:t>
            </a:r>
            <a:r>
              <a:rPr lang="en-US" sz="1400" dirty="0" err="1" smtClean="0"/>
              <a:t>dy</a:t>
            </a:r>
            <a:r>
              <a:rPr lang="en-US" sz="1400" dirty="0" smtClean="0"/>
              <a:t>, </a:t>
            </a:r>
            <a:r>
              <a:rPr lang="en-US" sz="1400" dirty="0" err="1" smtClean="0"/>
              <a:t>incrE</a:t>
            </a:r>
            <a:r>
              <a:rPr lang="en-US" sz="1400" dirty="0" smtClean="0"/>
              <a:t>, </a:t>
            </a:r>
            <a:r>
              <a:rPr lang="en-US" sz="1400" dirty="0" err="1" smtClean="0"/>
              <a:t>incrNE</a:t>
            </a:r>
            <a:r>
              <a:rPr lang="en-US" sz="1400" dirty="0" smtClean="0"/>
              <a:t>, d, x, y;  </a:t>
            </a:r>
          </a:p>
          <a:p>
            <a:r>
              <a:rPr lang="en-US" sz="1400" dirty="0" smtClean="0"/>
              <a:t>	dx = x1 -x0;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dy</a:t>
            </a:r>
            <a:r>
              <a:rPr lang="en-US" sz="1400" dirty="0" smtClean="0"/>
              <a:t> = y1 -y0; </a:t>
            </a:r>
          </a:p>
          <a:p>
            <a:r>
              <a:rPr lang="en-US" sz="1400" dirty="0" smtClean="0"/>
              <a:t>	d = 2 * </a:t>
            </a:r>
            <a:r>
              <a:rPr lang="en-US" sz="1400" dirty="0" err="1" smtClean="0"/>
              <a:t>dy</a:t>
            </a:r>
            <a:r>
              <a:rPr lang="en-US" sz="1400" dirty="0" smtClean="0"/>
              <a:t> - dx;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incrE</a:t>
            </a:r>
            <a:r>
              <a:rPr lang="en-US" sz="1400" dirty="0" smtClean="0"/>
              <a:t> = 2 * </a:t>
            </a:r>
            <a:r>
              <a:rPr lang="en-US" sz="1400" dirty="0" err="1" smtClean="0"/>
              <a:t>dy</a:t>
            </a:r>
            <a:r>
              <a:rPr lang="en-US" sz="1400" dirty="0" smtClean="0"/>
              <a:t>; 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incrNE</a:t>
            </a:r>
            <a:r>
              <a:rPr lang="en-US" sz="1400" dirty="0" smtClean="0"/>
              <a:t> = 2 * (</a:t>
            </a:r>
            <a:r>
              <a:rPr lang="en-US" sz="1400" dirty="0" err="1" smtClean="0"/>
              <a:t>dy</a:t>
            </a:r>
            <a:r>
              <a:rPr lang="en-US" sz="1400" dirty="0" smtClean="0"/>
              <a:t> - dx); </a:t>
            </a:r>
          </a:p>
          <a:p>
            <a:r>
              <a:rPr lang="en-US" sz="1400" dirty="0" smtClean="0"/>
              <a:t>	x = x0; </a:t>
            </a:r>
          </a:p>
          <a:p>
            <a:r>
              <a:rPr lang="en-US" sz="1400" dirty="0" smtClean="0"/>
              <a:t>	y = y0;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WritePixel</a:t>
            </a:r>
            <a:r>
              <a:rPr lang="en-US" sz="1400" dirty="0" smtClean="0"/>
              <a:t> (x, y, value);</a:t>
            </a:r>
          </a:p>
          <a:p>
            <a:r>
              <a:rPr lang="en-US" sz="1400" dirty="0" smtClean="0"/>
              <a:t>	while (x &lt; x1) {</a:t>
            </a:r>
          </a:p>
          <a:p>
            <a:r>
              <a:rPr lang="en-US" sz="1400" dirty="0" smtClean="0"/>
              <a:t>		if (d &lt;= 0) { </a:t>
            </a:r>
          </a:p>
          <a:p>
            <a:r>
              <a:rPr lang="en-US" sz="1400" dirty="0" smtClean="0"/>
              <a:t>			//choose E</a:t>
            </a:r>
          </a:p>
          <a:p>
            <a:r>
              <a:rPr lang="en-US" sz="1400" dirty="0" smtClean="0"/>
              <a:t>			d = d + </a:t>
            </a:r>
            <a:r>
              <a:rPr lang="en-US" sz="1400" dirty="0" err="1" smtClean="0"/>
              <a:t>incrE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	x = x + 1;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	else {</a:t>
            </a:r>
          </a:p>
          <a:p>
            <a:r>
              <a:rPr lang="en-US" sz="1400" dirty="0" smtClean="0"/>
              <a:t>			//choose NE</a:t>
            </a:r>
          </a:p>
          <a:p>
            <a:r>
              <a:rPr lang="en-US" sz="1400" dirty="0" smtClean="0"/>
              <a:t>			d = d + </a:t>
            </a:r>
            <a:r>
              <a:rPr lang="en-US" sz="1400" dirty="0" err="1" smtClean="0"/>
              <a:t>incrNE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	x = x + 1; </a:t>
            </a:r>
          </a:p>
          <a:p>
            <a:r>
              <a:rPr lang="en-US" sz="1400" dirty="0" smtClean="0"/>
              <a:t>			y = y + 1;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WritePixel</a:t>
            </a:r>
            <a:r>
              <a:rPr lang="en-US" sz="1400" dirty="0" smtClean="0"/>
              <a:t> (</a:t>
            </a:r>
            <a:r>
              <a:rPr lang="en-US" sz="1400" dirty="0" err="1" smtClean="0"/>
              <a:t>x,y</a:t>
            </a:r>
            <a:r>
              <a:rPr lang="en-US" sz="1400" dirty="0" smtClean="0"/>
              <a:t>, value) //The selected pixel closest to the line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3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587500" y="1187450"/>
            <a:ext cx="5683250" cy="5656263"/>
            <a:chOff x="2688631" y="2453054"/>
            <a:chExt cx="3958354" cy="3938221"/>
          </a:xfrm>
        </p:grpSpPr>
        <p:sp>
          <p:nvSpPr>
            <p:cNvPr id="9229" name="Line 2"/>
            <p:cNvSpPr>
              <a:spLocks noChangeShapeType="1"/>
            </p:cNvSpPr>
            <p:nvPr/>
          </p:nvSpPr>
          <p:spPr bwMode="auto">
            <a:xfrm rot="5400000" flipH="1">
              <a:off x="4835035" y="2479060"/>
              <a:ext cx="19049" cy="3604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0" name="Line 3"/>
            <p:cNvSpPr>
              <a:spLocks noChangeShapeType="1"/>
            </p:cNvSpPr>
            <p:nvPr/>
          </p:nvSpPr>
          <p:spPr bwMode="auto">
            <a:xfrm rot="5400000">
              <a:off x="4844559" y="3264871"/>
              <a:ext cx="1" cy="36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Line 5"/>
            <p:cNvSpPr>
              <a:spLocks noChangeShapeType="1"/>
            </p:cNvSpPr>
            <p:nvPr/>
          </p:nvSpPr>
          <p:spPr bwMode="auto">
            <a:xfrm rot="5400000" flipH="1">
              <a:off x="4836625" y="1685314"/>
              <a:ext cx="15871" cy="3604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Line 9"/>
            <p:cNvSpPr>
              <a:spLocks noChangeShapeType="1"/>
            </p:cNvSpPr>
            <p:nvPr/>
          </p:nvSpPr>
          <p:spPr bwMode="auto">
            <a:xfrm flipH="1">
              <a:off x="4070350" y="2470637"/>
              <a:ext cx="35658" cy="3920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 flipH="1">
              <a:off x="4895849" y="2461845"/>
              <a:ext cx="1465" cy="3929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4" name="Line 11"/>
            <p:cNvSpPr>
              <a:spLocks noChangeShapeType="1"/>
            </p:cNvSpPr>
            <p:nvPr/>
          </p:nvSpPr>
          <p:spPr bwMode="auto">
            <a:xfrm flipH="1">
              <a:off x="5691188" y="2453054"/>
              <a:ext cx="23812" cy="3938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Oval 16"/>
            <p:cNvSpPr>
              <a:spLocks noChangeArrowheads="1"/>
            </p:cNvSpPr>
            <p:nvPr/>
          </p:nvSpPr>
          <p:spPr bwMode="auto">
            <a:xfrm>
              <a:off x="3948113" y="4154488"/>
              <a:ext cx="258762" cy="25876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3951288" y="4935538"/>
              <a:ext cx="258762" cy="25876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37" name="Oval 28"/>
            <p:cNvSpPr>
              <a:spLocks noChangeArrowheads="1"/>
            </p:cNvSpPr>
            <p:nvPr/>
          </p:nvSpPr>
          <p:spPr bwMode="auto"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38" name="Oval 31"/>
            <p:cNvSpPr>
              <a:spLocks noChangeArrowheads="1"/>
            </p:cNvSpPr>
            <p:nvPr/>
          </p:nvSpPr>
          <p:spPr bwMode="auto">
            <a:xfrm>
              <a:off x="4760913" y="4156075"/>
              <a:ext cx="258762" cy="25876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39" name="Oval 33"/>
            <p:cNvSpPr>
              <a:spLocks noChangeArrowheads="1"/>
            </p:cNvSpPr>
            <p:nvPr/>
          </p:nvSpPr>
          <p:spPr bwMode="auto">
            <a:xfrm>
              <a:off x="5559425" y="4156075"/>
              <a:ext cx="258763" cy="2587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40" name="Oval 35"/>
            <p:cNvSpPr>
              <a:spLocks noChangeArrowheads="1"/>
            </p:cNvSpPr>
            <p:nvPr/>
          </p:nvSpPr>
          <p:spPr bwMode="auto"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41" name="Oval 37"/>
            <p:cNvSpPr>
              <a:spLocks noChangeArrowheads="1"/>
            </p:cNvSpPr>
            <p:nvPr/>
          </p:nvSpPr>
          <p:spPr bwMode="auto"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42" name="Oval 43"/>
            <p:cNvSpPr>
              <a:spLocks noChangeArrowheads="1"/>
            </p:cNvSpPr>
            <p:nvPr/>
          </p:nvSpPr>
          <p:spPr bwMode="auto">
            <a:xfrm>
              <a:off x="4768850" y="3359150"/>
              <a:ext cx="258763" cy="2587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43" name="Oval 45"/>
            <p:cNvSpPr>
              <a:spLocks noChangeArrowheads="1"/>
            </p:cNvSpPr>
            <p:nvPr/>
          </p:nvSpPr>
          <p:spPr bwMode="auto">
            <a:xfrm>
              <a:off x="5567363" y="3359150"/>
              <a:ext cx="258762" cy="25876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9244" name="Straight Connector 2"/>
            <p:cNvCxnSpPr>
              <a:cxnSpLocks noChangeShapeType="1"/>
            </p:cNvCxnSpPr>
            <p:nvPr/>
          </p:nvCxnSpPr>
          <p:spPr bwMode="auto">
            <a:xfrm flipV="1">
              <a:off x="2688631" y="3142769"/>
              <a:ext cx="3757993" cy="22847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0" name="Group 87"/>
          <p:cNvGrpSpPr>
            <a:grpSpLocks/>
          </p:cNvGrpSpPr>
          <p:nvPr/>
        </p:nvGrpSpPr>
        <p:grpSpPr bwMode="auto"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9227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8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9221" name="Group 90"/>
          <p:cNvGrpSpPr>
            <a:grpSpLocks/>
          </p:cNvGrpSpPr>
          <p:nvPr/>
        </p:nvGrpSpPr>
        <p:grpSpPr bwMode="auto">
          <a:xfrm>
            <a:off x="4640263" y="3221038"/>
            <a:ext cx="250825" cy="109537"/>
            <a:chOff x="2357438" y="5414046"/>
            <a:chExt cx="250825" cy="109538"/>
          </a:xfrm>
        </p:grpSpPr>
        <p:cxnSp>
          <p:nvCxnSpPr>
            <p:cNvPr id="9225" name="Straight Connector 91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6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9222" name="Group 94"/>
          <p:cNvGrpSpPr>
            <a:grpSpLocks/>
          </p:cNvGrpSpPr>
          <p:nvPr/>
        </p:nvGrpSpPr>
        <p:grpSpPr bwMode="auto">
          <a:xfrm>
            <a:off x="5797550" y="3221038"/>
            <a:ext cx="250825" cy="109537"/>
            <a:chOff x="2357438" y="5414046"/>
            <a:chExt cx="250825" cy="109538"/>
          </a:xfrm>
        </p:grpSpPr>
        <p:cxnSp>
          <p:nvCxnSpPr>
            <p:cNvPr id="9223" name="Straight Connector 95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4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cxnSp>
        <p:nvCxnSpPr>
          <p:cNvPr id="10243" name="Straight Connector 2"/>
          <p:cNvCxnSpPr>
            <a:cxnSpLocks noChangeShapeType="1"/>
          </p:cNvCxnSpPr>
          <p:nvPr/>
        </p:nvCxnSpPr>
        <p:spPr bwMode="auto">
          <a:xfrm flipV="1">
            <a:off x="412750" y="2651125"/>
            <a:ext cx="3951288" cy="2403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214438" y="2012950"/>
            <a:ext cx="3335337" cy="3643313"/>
            <a:chOff x="1214605" y="2012601"/>
            <a:chExt cx="3335565" cy="3644033"/>
          </a:xfrm>
        </p:grpSpPr>
        <p:sp>
          <p:nvSpPr>
            <p:cNvPr id="10260" name="Line 2"/>
            <p:cNvSpPr>
              <a:spLocks noChangeShapeType="1"/>
            </p:cNvSpPr>
            <p:nvPr/>
          </p:nvSpPr>
          <p:spPr bwMode="auto">
            <a:xfrm rot="5400000" flipH="1">
              <a:off x="2873575" y="2036664"/>
              <a:ext cx="17626" cy="3335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3"/>
            <p:cNvSpPr>
              <a:spLocks noChangeShapeType="1"/>
            </p:cNvSpPr>
            <p:nvPr/>
          </p:nvSpPr>
          <p:spPr bwMode="auto">
            <a:xfrm rot="5400000">
              <a:off x="2882387" y="2763774"/>
              <a:ext cx="1" cy="3335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5"/>
            <p:cNvSpPr>
              <a:spLocks noChangeShapeType="1"/>
            </p:cNvSpPr>
            <p:nvPr/>
          </p:nvSpPr>
          <p:spPr bwMode="auto">
            <a:xfrm rot="5400000" flipH="1">
              <a:off x="2875046" y="1302211"/>
              <a:ext cx="14685" cy="3335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 flipH="1">
              <a:off x="2166012" y="2028871"/>
              <a:ext cx="32994" cy="3627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 flipH="1">
              <a:off x="2929846" y="2020735"/>
              <a:ext cx="1356" cy="3635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Line 11"/>
            <p:cNvSpPr>
              <a:spLocks noChangeShapeType="1"/>
            </p:cNvSpPr>
            <p:nvPr/>
          </p:nvSpPr>
          <p:spPr bwMode="auto">
            <a:xfrm flipH="1">
              <a:off x="3665772" y="2012601"/>
              <a:ext cx="22033" cy="36440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Oval 16"/>
            <p:cNvSpPr>
              <a:spLocks noChangeArrowheads="1"/>
            </p:cNvSpPr>
            <p:nvPr/>
          </p:nvSpPr>
          <p:spPr bwMode="auto">
            <a:xfrm>
              <a:off x="2052906" y="3586937"/>
              <a:ext cx="239432" cy="23943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7" name="Oval 20"/>
            <p:cNvSpPr>
              <a:spLocks noChangeArrowheads="1"/>
            </p:cNvSpPr>
            <p:nvPr/>
          </p:nvSpPr>
          <p:spPr bwMode="auto">
            <a:xfrm>
              <a:off x="2055844" y="4309642"/>
              <a:ext cx="239432" cy="23943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2060250" y="2849543"/>
              <a:ext cx="239433" cy="2394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9" name="Oval 31"/>
            <p:cNvSpPr>
              <a:spLocks noChangeArrowheads="1"/>
            </p:cNvSpPr>
            <p:nvPr/>
          </p:nvSpPr>
          <p:spPr bwMode="auto">
            <a:xfrm>
              <a:off x="2804989" y="3588405"/>
              <a:ext cx="239432" cy="23943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0" name="Oval 33"/>
            <p:cNvSpPr>
              <a:spLocks noChangeArrowheads="1"/>
            </p:cNvSpPr>
            <p:nvPr/>
          </p:nvSpPr>
          <p:spPr bwMode="auto">
            <a:xfrm>
              <a:off x="3543852" y="3588405"/>
              <a:ext cx="239433" cy="23943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1" name="Oval 35"/>
            <p:cNvSpPr>
              <a:spLocks noChangeArrowheads="1"/>
            </p:cNvSpPr>
            <p:nvPr/>
          </p:nvSpPr>
          <p:spPr bwMode="auto">
            <a:xfrm>
              <a:off x="2807927" y="4311110"/>
              <a:ext cx="239432" cy="23943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2" name="Oval 37"/>
            <p:cNvSpPr>
              <a:spLocks noChangeArrowheads="1"/>
            </p:cNvSpPr>
            <p:nvPr/>
          </p:nvSpPr>
          <p:spPr bwMode="auto">
            <a:xfrm>
              <a:off x="3546790" y="4311110"/>
              <a:ext cx="239433" cy="23943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3" name="Oval 43"/>
            <p:cNvSpPr>
              <a:spLocks noChangeArrowheads="1"/>
            </p:cNvSpPr>
            <p:nvPr/>
          </p:nvSpPr>
          <p:spPr bwMode="auto">
            <a:xfrm>
              <a:off x="2812334" y="2851011"/>
              <a:ext cx="239433" cy="23943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4" name="Oval 45"/>
            <p:cNvSpPr>
              <a:spLocks noChangeArrowheads="1"/>
            </p:cNvSpPr>
            <p:nvPr/>
          </p:nvSpPr>
          <p:spPr bwMode="auto">
            <a:xfrm>
              <a:off x="3551197" y="2851011"/>
              <a:ext cx="239432" cy="23943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grpSp>
          <p:nvGrpSpPr>
            <p:cNvPr id="10275" name="Group 87"/>
            <p:cNvGrpSpPr>
              <a:grpSpLocks/>
            </p:cNvGrpSpPr>
            <p:nvPr/>
          </p:nvGrpSpPr>
          <p:grpSpPr bwMode="auto">
            <a:xfrm>
              <a:off x="2099159" y="4032716"/>
              <a:ext cx="161613" cy="70578"/>
              <a:chOff x="2357438" y="5414046"/>
              <a:chExt cx="250825" cy="109538"/>
            </a:xfrm>
          </p:grpSpPr>
          <p:cxnSp>
            <p:nvCxnSpPr>
              <p:cNvPr id="10282" name="Straight Connector 88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83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10276" name="Group 90"/>
            <p:cNvGrpSpPr>
              <a:grpSpLocks/>
            </p:cNvGrpSpPr>
            <p:nvPr/>
          </p:nvGrpSpPr>
          <p:grpSpPr bwMode="auto">
            <a:xfrm>
              <a:off x="2854963" y="3322460"/>
              <a:ext cx="161613" cy="70578"/>
              <a:chOff x="2357438" y="5414046"/>
              <a:chExt cx="250825" cy="109538"/>
            </a:xfrm>
          </p:grpSpPr>
          <p:cxnSp>
            <p:nvCxnSpPr>
              <p:cNvPr id="10280" name="Straight Connector 91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81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grpSp>
          <p:nvGrpSpPr>
            <p:cNvPr id="10277" name="Group 94"/>
            <p:cNvGrpSpPr>
              <a:grpSpLocks/>
            </p:cNvGrpSpPr>
            <p:nvPr/>
          </p:nvGrpSpPr>
          <p:grpSpPr bwMode="auto">
            <a:xfrm>
              <a:off x="3601067" y="3322460"/>
              <a:ext cx="161613" cy="70578"/>
              <a:chOff x="2357438" y="5414046"/>
              <a:chExt cx="250825" cy="109538"/>
            </a:xfrm>
          </p:grpSpPr>
          <p:cxnSp>
            <p:nvCxnSpPr>
              <p:cNvPr id="10278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79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</p:grp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1139" y="2012601"/>
            <a:ext cx="1860702" cy="307777"/>
          </a:xfrm>
          <a:prstGeom prst="rect">
            <a:avLst/>
          </a:prstGeom>
          <a:blipFill>
            <a:blip r:embed="rId2"/>
            <a:stretch>
              <a:fillRect l="-984" r="-2623" b="-3725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1139" y="2637046"/>
            <a:ext cx="2467791" cy="307777"/>
          </a:xfrm>
          <a:prstGeom prst="rect">
            <a:avLst/>
          </a:prstGeom>
          <a:blipFill>
            <a:blip r:embed="rId3"/>
            <a:stretch>
              <a:fillRect l="-2716" r="-247" b="-38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47738" y="4597400"/>
            <a:ext cx="793750" cy="457200"/>
            <a:chOff x="193913" y="4311103"/>
            <a:chExt cx="794998" cy="456450"/>
          </a:xfrm>
        </p:grpSpPr>
        <p:sp>
          <p:nvSpPr>
            <p:cNvPr id="10258" name="TextBox 4"/>
            <p:cNvSpPr txBox="1">
              <a:spLocks noChangeArrowheads="1"/>
            </p:cNvSpPr>
            <p:nvPr/>
          </p:nvSpPr>
          <p:spPr bwMode="auto">
            <a:xfrm>
              <a:off x="265636" y="4398221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(2, 3)</a:t>
              </a:r>
            </a:p>
          </p:txBody>
        </p:sp>
        <p:sp>
          <p:nvSpPr>
            <p:cNvPr id="10259" name="Oval 35"/>
            <p:cNvSpPr>
              <a:spLocks noChangeArrowheads="1"/>
            </p:cNvSpPr>
            <p:nvPr/>
          </p:nvSpPr>
          <p:spPr bwMode="auto">
            <a:xfrm>
              <a:off x="193913" y="4311103"/>
              <a:ext cx="167002" cy="16700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66788" y="3387725"/>
            <a:ext cx="6369050" cy="1000125"/>
            <a:chOff x="967090" y="3387856"/>
            <a:chExt cx="6368843" cy="1000141"/>
          </a:xfrm>
        </p:grpSpPr>
        <p:grpSp>
          <p:nvGrpSpPr>
            <p:cNvPr id="10254" name="Group 35"/>
            <p:cNvGrpSpPr>
              <a:grpSpLocks/>
            </p:cNvGrpSpPr>
            <p:nvPr/>
          </p:nvGrpSpPr>
          <p:grpSpPr bwMode="auto">
            <a:xfrm>
              <a:off x="967090" y="3931547"/>
              <a:ext cx="794998" cy="456450"/>
              <a:chOff x="193913" y="4311103"/>
              <a:chExt cx="794998" cy="456450"/>
            </a:xfrm>
          </p:grpSpPr>
          <p:sp>
            <p:nvSpPr>
              <p:cNvPr id="10256" name="TextBox 36"/>
              <p:cNvSpPr txBox="1">
                <a:spLocks noChangeArrowheads="1"/>
              </p:cNvSpPr>
              <p:nvPr/>
            </p:nvSpPr>
            <p:spPr bwMode="auto">
              <a:xfrm>
                <a:off x="265636" y="439822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(2, 4)</a:t>
                </a:r>
              </a:p>
            </p:txBody>
          </p:sp>
          <p:sp>
            <p:nvSpPr>
              <p:cNvPr id="10257" name="Oval 35"/>
              <p:cNvSpPr>
                <a:spLocks noChangeArrowheads="1"/>
              </p:cNvSpPr>
              <p:nvPr/>
            </p:nvSpPr>
            <p:spPr bwMode="auto">
              <a:xfrm>
                <a:off x="193913" y="4311103"/>
                <a:ext cx="167002" cy="16700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43" name="TextBox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11138" y="3387856"/>
              <a:ext cx="1824795" cy="307777"/>
            </a:xfrm>
            <a:prstGeom prst="rect">
              <a:avLst/>
            </a:prstGeom>
            <a:blipFill>
              <a:blip r:embed="rId4"/>
              <a:stretch>
                <a:fillRect l="-4013" r="-1338" b="-38000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947738" y="3954463"/>
            <a:ext cx="6450012" cy="1800225"/>
            <a:chOff x="946948" y="3953914"/>
            <a:chExt cx="6450219" cy="1801064"/>
          </a:xfrm>
        </p:grpSpPr>
        <p:grpSp>
          <p:nvGrpSpPr>
            <p:cNvPr id="10250" name="Group 39"/>
            <p:cNvGrpSpPr>
              <a:grpSpLocks/>
            </p:cNvGrpSpPr>
            <p:nvPr/>
          </p:nvGrpSpPr>
          <p:grpSpPr bwMode="auto">
            <a:xfrm>
              <a:off x="946948" y="5298528"/>
              <a:ext cx="794998" cy="456450"/>
              <a:chOff x="193913" y="4311103"/>
              <a:chExt cx="794998" cy="456450"/>
            </a:xfrm>
          </p:grpSpPr>
          <p:sp>
            <p:nvSpPr>
              <p:cNvPr id="10252" name="TextBox 40"/>
              <p:cNvSpPr txBox="1">
                <a:spLocks noChangeArrowheads="1"/>
              </p:cNvSpPr>
              <p:nvPr/>
            </p:nvSpPr>
            <p:spPr bwMode="auto">
              <a:xfrm>
                <a:off x="265636" y="439822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(2, 2)</a:t>
                </a:r>
              </a:p>
            </p:txBody>
          </p:sp>
          <p:sp>
            <p:nvSpPr>
              <p:cNvPr id="10253" name="Oval 35"/>
              <p:cNvSpPr>
                <a:spLocks noChangeArrowheads="1"/>
              </p:cNvSpPr>
              <p:nvPr/>
            </p:nvSpPr>
            <p:spPr bwMode="auto">
              <a:xfrm>
                <a:off x="193913" y="4311103"/>
                <a:ext cx="167002" cy="16700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46" name="TextBox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29092" y="3953914"/>
              <a:ext cx="1868075" cy="307777"/>
            </a:xfrm>
            <a:prstGeom prst="rect">
              <a:avLst/>
            </a:prstGeom>
            <a:blipFill>
              <a:blip r:embed="rId5"/>
              <a:stretch>
                <a:fillRect l="-2614" b="-38000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11267" name="Group 8"/>
          <p:cNvGrpSpPr>
            <a:grpSpLocks/>
          </p:cNvGrpSpPr>
          <p:nvPr/>
        </p:nvGrpSpPr>
        <p:grpSpPr bwMode="auto">
          <a:xfrm>
            <a:off x="1587500" y="1187450"/>
            <a:ext cx="5683250" cy="5656263"/>
            <a:chOff x="2688631" y="2453054"/>
            <a:chExt cx="3958354" cy="3938221"/>
          </a:xfrm>
        </p:grpSpPr>
        <p:sp>
          <p:nvSpPr>
            <p:cNvPr id="11279" name="Line 2"/>
            <p:cNvSpPr>
              <a:spLocks noChangeShapeType="1"/>
            </p:cNvSpPr>
            <p:nvPr/>
          </p:nvSpPr>
          <p:spPr bwMode="auto">
            <a:xfrm rot="5400000" flipH="1">
              <a:off x="4835035" y="2479060"/>
              <a:ext cx="19049" cy="3604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3"/>
            <p:cNvSpPr>
              <a:spLocks noChangeShapeType="1"/>
            </p:cNvSpPr>
            <p:nvPr/>
          </p:nvSpPr>
          <p:spPr bwMode="auto">
            <a:xfrm rot="5400000">
              <a:off x="4844559" y="3264871"/>
              <a:ext cx="1" cy="36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5"/>
            <p:cNvSpPr>
              <a:spLocks noChangeShapeType="1"/>
            </p:cNvSpPr>
            <p:nvPr/>
          </p:nvSpPr>
          <p:spPr bwMode="auto">
            <a:xfrm rot="5400000" flipH="1">
              <a:off x="4836625" y="1685314"/>
              <a:ext cx="15871" cy="3604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9"/>
            <p:cNvSpPr>
              <a:spLocks noChangeShapeType="1"/>
            </p:cNvSpPr>
            <p:nvPr/>
          </p:nvSpPr>
          <p:spPr bwMode="auto">
            <a:xfrm flipH="1">
              <a:off x="4070350" y="2470637"/>
              <a:ext cx="35658" cy="3920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10"/>
            <p:cNvSpPr>
              <a:spLocks noChangeShapeType="1"/>
            </p:cNvSpPr>
            <p:nvPr/>
          </p:nvSpPr>
          <p:spPr bwMode="auto">
            <a:xfrm flipH="1">
              <a:off x="4895849" y="2461845"/>
              <a:ext cx="1465" cy="3929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4" name="Line 11"/>
            <p:cNvSpPr>
              <a:spLocks noChangeShapeType="1"/>
            </p:cNvSpPr>
            <p:nvPr/>
          </p:nvSpPr>
          <p:spPr bwMode="auto">
            <a:xfrm flipH="1">
              <a:off x="5691188" y="2453054"/>
              <a:ext cx="23812" cy="3938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5" name="Oval 16"/>
            <p:cNvSpPr>
              <a:spLocks noChangeArrowheads="1"/>
            </p:cNvSpPr>
            <p:nvPr/>
          </p:nvSpPr>
          <p:spPr bwMode="auto">
            <a:xfrm>
              <a:off x="3948113" y="4154488"/>
              <a:ext cx="258762" cy="25876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86" name="Oval 20"/>
            <p:cNvSpPr>
              <a:spLocks noChangeArrowheads="1"/>
            </p:cNvSpPr>
            <p:nvPr/>
          </p:nvSpPr>
          <p:spPr bwMode="auto">
            <a:xfrm>
              <a:off x="3951288" y="4935538"/>
              <a:ext cx="258762" cy="25876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87" name="Oval 28"/>
            <p:cNvSpPr>
              <a:spLocks noChangeArrowheads="1"/>
            </p:cNvSpPr>
            <p:nvPr/>
          </p:nvSpPr>
          <p:spPr bwMode="auto"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88" name="Oval 31"/>
            <p:cNvSpPr>
              <a:spLocks noChangeArrowheads="1"/>
            </p:cNvSpPr>
            <p:nvPr/>
          </p:nvSpPr>
          <p:spPr bwMode="auto">
            <a:xfrm>
              <a:off x="4760913" y="4156075"/>
              <a:ext cx="258762" cy="25876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89" name="Oval 33"/>
            <p:cNvSpPr>
              <a:spLocks noChangeArrowheads="1"/>
            </p:cNvSpPr>
            <p:nvPr/>
          </p:nvSpPr>
          <p:spPr bwMode="auto">
            <a:xfrm>
              <a:off x="5559425" y="4156075"/>
              <a:ext cx="258763" cy="2587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90" name="Oval 35"/>
            <p:cNvSpPr>
              <a:spLocks noChangeArrowheads="1"/>
            </p:cNvSpPr>
            <p:nvPr/>
          </p:nvSpPr>
          <p:spPr bwMode="auto"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91" name="Oval 37"/>
            <p:cNvSpPr>
              <a:spLocks noChangeArrowheads="1"/>
            </p:cNvSpPr>
            <p:nvPr/>
          </p:nvSpPr>
          <p:spPr bwMode="auto"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92" name="Oval 43"/>
            <p:cNvSpPr>
              <a:spLocks noChangeArrowheads="1"/>
            </p:cNvSpPr>
            <p:nvPr/>
          </p:nvSpPr>
          <p:spPr bwMode="auto">
            <a:xfrm>
              <a:off x="4768850" y="3359150"/>
              <a:ext cx="258763" cy="2587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1293" name="Oval 45"/>
            <p:cNvSpPr>
              <a:spLocks noChangeArrowheads="1"/>
            </p:cNvSpPr>
            <p:nvPr/>
          </p:nvSpPr>
          <p:spPr bwMode="auto">
            <a:xfrm>
              <a:off x="5567363" y="3359150"/>
              <a:ext cx="258762" cy="258763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11294" name="Straight Connector 2"/>
            <p:cNvCxnSpPr>
              <a:cxnSpLocks noChangeShapeType="1"/>
            </p:cNvCxnSpPr>
            <p:nvPr/>
          </p:nvCxnSpPr>
          <p:spPr bwMode="auto">
            <a:xfrm flipV="1">
              <a:off x="2688631" y="3142769"/>
              <a:ext cx="3757993" cy="22847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268" name="Group 87"/>
          <p:cNvGrpSpPr>
            <a:grpSpLocks/>
          </p:cNvGrpSpPr>
          <p:nvPr/>
        </p:nvGrpSpPr>
        <p:grpSpPr bwMode="auto"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11277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1269" name="Group 90"/>
          <p:cNvGrpSpPr>
            <a:grpSpLocks/>
          </p:cNvGrpSpPr>
          <p:nvPr/>
        </p:nvGrpSpPr>
        <p:grpSpPr bwMode="auto">
          <a:xfrm>
            <a:off x="4640263" y="3221038"/>
            <a:ext cx="250825" cy="109537"/>
            <a:chOff x="2357438" y="5414046"/>
            <a:chExt cx="250825" cy="109538"/>
          </a:xfrm>
        </p:grpSpPr>
        <p:cxnSp>
          <p:nvCxnSpPr>
            <p:cNvPr id="11275" name="Straight Connector 91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6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1270" name="Group 94"/>
          <p:cNvGrpSpPr>
            <a:grpSpLocks/>
          </p:cNvGrpSpPr>
          <p:nvPr/>
        </p:nvGrpSpPr>
        <p:grpSpPr bwMode="auto">
          <a:xfrm>
            <a:off x="5797550" y="3221038"/>
            <a:ext cx="250825" cy="109537"/>
            <a:chOff x="2357438" y="5414046"/>
            <a:chExt cx="250825" cy="109538"/>
          </a:xfrm>
        </p:grpSpPr>
        <p:cxnSp>
          <p:nvCxnSpPr>
            <p:cNvPr id="11273" name="Straight Connector 95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4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84229" y="3043200"/>
            <a:ext cx="349775" cy="276999"/>
          </a:xfrm>
          <a:prstGeom prst="rect">
            <a:avLst/>
          </a:prstGeom>
          <a:blipFill>
            <a:blip r:embed="rId2"/>
            <a:stretch>
              <a:fillRect l="-13793" r="-3448" b="-1739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0664" y="3056819"/>
            <a:ext cx="355097" cy="276999"/>
          </a:xfrm>
          <a:prstGeom prst="rect">
            <a:avLst/>
          </a:prstGeom>
          <a:blipFill>
            <a:blip r:embed="rId3"/>
            <a:stretch>
              <a:fillRect l="-13559" r="-3390" b="-1739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 rot="5400000" flipH="1">
            <a:off x="4668838" y="1225550"/>
            <a:ext cx="26988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rot="5400000">
            <a:off x="4682332" y="2353469"/>
            <a:ext cx="0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 flipH="1">
            <a:off x="3570288" y="1212850"/>
            <a:ext cx="52387" cy="563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Oval 16"/>
          <p:cNvSpPr>
            <a:spLocks noChangeArrowheads="1"/>
          </p:cNvSpPr>
          <p:nvPr/>
        </p:nvSpPr>
        <p:spPr bwMode="auto">
          <a:xfrm>
            <a:off x="3395663" y="3630613"/>
            <a:ext cx="371475" cy="373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400425" y="4752975"/>
            <a:ext cx="37147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 flipV="1">
            <a:off x="1741488" y="2178050"/>
            <a:ext cx="5241925" cy="35179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297" name="Group 87"/>
          <p:cNvGrpSpPr>
            <a:grpSpLocks/>
          </p:cNvGrpSpPr>
          <p:nvPr/>
        </p:nvGrpSpPr>
        <p:grpSpPr bwMode="auto"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12299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0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99" name="TextBox 9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1243" y="5604444"/>
            <a:ext cx="3842911" cy="276999"/>
          </a:xfrm>
          <a:prstGeom prst="rect">
            <a:avLst/>
          </a:prstGeom>
          <a:blipFill>
            <a:blip r:embed="rId2"/>
            <a:stretch>
              <a:fillRect l="-1587" r="-952" b="-3478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rot="5400000" flipH="1">
            <a:off x="4668838" y="1225550"/>
            <a:ext cx="26988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 rot="5400000">
            <a:off x="4682332" y="2353469"/>
            <a:ext cx="0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3570288" y="1212850"/>
            <a:ext cx="52387" cy="563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395663" y="3630613"/>
            <a:ext cx="371475" cy="373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13319" name="Oval 20"/>
          <p:cNvSpPr>
            <a:spLocks noChangeArrowheads="1"/>
          </p:cNvSpPr>
          <p:nvPr/>
        </p:nvSpPr>
        <p:spPr bwMode="auto">
          <a:xfrm>
            <a:off x="3400425" y="4752975"/>
            <a:ext cx="37147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 flipV="1">
            <a:off x="1741488" y="1690688"/>
            <a:ext cx="4860925" cy="40052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1" name="Group 87"/>
          <p:cNvGrpSpPr>
            <a:grpSpLocks/>
          </p:cNvGrpSpPr>
          <p:nvPr/>
        </p:nvGrpSpPr>
        <p:grpSpPr bwMode="auto">
          <a:xfrm>
            <a:off x="3467100" y="4322763"/>
            <a:ext cx="250825" cy="109537"/>
            <a:chOff x="2357438" y="5414046"/>
            <a:chExt cx="250825" cy="109538"/>
          </a:xfrm>
        </p:grpSpPr>
        <p:cxnSp>
          <p:nvCxnSpPr>
            <p:cNvPr id="13323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4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99" name="TextBox 9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1243" y="5604444"/>
            <a:ext cx="3750001" cy="276999"/>
          </a:xfrm>
          <a:prstGeom prst="rect">
            <a:avLst/>
          </a:prstGeom>
          <a:blipFill>
            <a:blip r:embed="rId2"/>
            <a:stretch>
              <a:fillRect l="-1626" r="-976" b="-3478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15790"/>
              </p:ext>
            </p:extLst>
          </p:nvPr>
        </p:nvGraphicFramePr>
        <p:xfrm>
          <a:off x="1492100" y="2449623"/>
          <a:ext cx="6333462" cy="256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31">
                  <a:extLst>
                    <a:ext uri="{9D8B030D-6E8A-4147-A177-3AD203B41FA5}">
                      <a16:colId xmlns:a16="http://schemas.microsoft.com/office/drawing/2014/main" val="2117809279"/>
                    </a:ext>
                  </a:extLst>
                </a:gridCol>
                <a:gridCol w="3166731">
                  <a:extLst>
                    <a:ext uri="{9D8B030D-6E8A-4147-A177-3AD203B41FA5}">
                      <a16:colId xmlns:a16="http://schemas.microsoft.com/office/drawing/2014/main" val="1517555496"/>
                    </a:ext>
                  </a:extLst>
                </a:gridCol>
              </a:tblGrid>
              <a:tr h="856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Pixel chosen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15316"/>
                  </a:ext>
                </a:extLst>
              </a:tr>
              <a:tr h="856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blipFill>
                      <a:blip r:embed="rId2"/>
                      <a:stretch>
                        <a:fillRect l="-192" t="-100709" r="-100769" b="-1014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751473"/>
                  </a:ext>
                </a:extLst>
              </a:tr>
              <a:tr h="856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blipFill>
                      <a:blip r:embed="rId2"/>
                      <a:stretch>
                        <a:fillRect l="-192" t="-200709" r="-100769" b="-14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880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15372" name="Group 8"/>
          <p:cNvGrpSpPr>
            <a:grpSpLocks/>
          </p:cNvGrpSpPr>
          <p:nvPr/>
        </p:nvGrpSpPr>
        <p:grpSpPr bwMode="auto">
          <a:xfrm>
            <a:off x="1028700" y="847725"/>
            <a:ext cx="6870700" cy="6734175"/>
            <a:chOff x="2795954" y="2453054"/>
            <a:chExt cx="4018936" cy="3938221"/>
          </a:xfrm>
        </p:grpSpPr>
        <p:sp>
          <p:nvSpPr>
            <p:cNvPr id="15382" name="Line 2"/>
            <p:cNvSpPr>
              <a:spLocks noChangeShapeType="1"/>
            </p:cNvSpPr>
            <p:nvPr/>
          </p:nvSpPr>
          <p:spPr bwMode="auto">
            <a:xfrm rot="5400000" flipH="1">
              <a:off x="4835035" y="2479060"/>
              <a:ext cx="19049" cy="3604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3" name="Line 3"/>
            <p:cNvSpPr>
              <a:spLocks noChangeShapeType="1"/>
            </p:cNvSpPr>
            <p:nvPr/>
          </p:nvSpPr>
          <p:spPr bwMode="auto">
            <a:xfrm rot="5400000">
              <a:off x="4844559" y="3264871"/>
              <a:ext cx="1" cy="36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4" name="Line 5"/>
            <p:cNvSpPr>
              <a:spLocks noChangeShapeType="1"/>
            </p:cNvSpPr>
            <p:nvPr/>
          </p:nvSpPr>
          <p:spPr bwMode="auto">
            <a:xfrm rot="5400000" flipH="1">
              <a:off x="4836625" y="1685314"/>
              <a:ext cx="15871" cy="3604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5" name="Line 9"/>
            <p:cNvSpPr>
              <a:spLocks noChangeShapeType="1"/>
            </p:cNvSpPr>
            <p:nvPr/>
          </p:nvSpPr>
          <p:spPr bwMode="auto">
            <a:xfrm flipH="1">
              <a:off x="4070350" y="2470637"/>
              <a:ext cx="35658" cy="3920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10"/>
            <p:cNvSpPr>
              <a:spLocks noChangeShapeType="1"/>
            </p:cNvSpPr>
            <p:nvPr/>
          </p:nvSpPr>
          <p:spPr bwMode="auto">
            <a:xfrm flipH="1">
              <a:off x="4895849" y="2461845"/>
              <a:ext cx="1465" cy="3929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7" name="Line 11"/>
            <p:cNvSpPr>
              <a:spLocks noChangeShapeType="1"/>
            </p:cNvSpPr>
            <p:nvPr/>
          </p:nvSpPr>
          <p:spPr bwMode="auto">
            <a:xfrm flipH="1">
              <a:off x="5691188" y="2453054"/>
              <a:ext cx="23812" cy="3938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8" name="Oval 16"/>
            <p:cNvSpPr>
              <a:spLocks noChangeArrowheads="1"/>
            </p:cNvSpPr>
            <p:nvPr/>
          </p:nvSpPr>
          <p:spPr bwMode="auto">
            <a:xfrm>
              <a:off x="3948113" y="41544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89" name="Oval 20"/>
            <p:cNvSpPr>
              <a:spLocks noChangeArrowheads="1"/>
            </p:cNvSpPr>
            <p:nvPr/>
          </p:nvSpPr>
          <p:spPr bwMode="auto">
            <a:xfrm>
              <a:off x="3951288" y="49355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0" name="Oval 28"/>
            <p:cNvSpPr>
              <a:spLocks noChangeArrowheads="1"/>
            </p:cNvSpPr>
            <p:nvPr/>
          </p:nvSpPr>
          <p:spPr bwMode="auto">
            <a:xfrm>
              <a:off x="3956050" y="33575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760913" y="415607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2" name="Oval 33"/>
            <p:cNvSpPr>
              <a:spLocks noChangeArrowheads="1"/>
            </p:cNvSpPr>
            <p:nvPr/>
          </p:nvSpPr>
          <p:spPr bwMode="auto">
            <a:xfrm>
              <a:off x="5559425" y="415607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3" name="Oval 35"/>
            <p:cNvSpPr>
              <a:spLocks noChangeArrowheads="1"/>
            </p:cNvSpPr>
            <p:nvPr/>
          </p:nvSpPr>
          <p:spPr bwMode="auto">
            <a:xfrm>
              <a:off x="4764088" y="49371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4" name="Oval 37"/>
            <p:cNvSpPr>
              <a:spLocks noChangeArrowheads="1"/>
            </p:cNvSpPr>
            <p:nvPr/>
          </p:nvSpPr>
          <p:spPr bwMode="auto">
            <a:xfrm>
              <a:off x="5562600" y="49371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5" name="Oval 43"/>
            <p:cNvSpPr>
              <a:spLocks noChangeArrowheads="1"/>
            </p:cNvSpPr>
            <p:nvPr/>
          </p:nvSpPr>
          <p:spPr bwMode="auto">
            <a:xfrm>
              <a:off x="4768850" y="33591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5396" name="Oval 45"/>
            <p:cNvSpPr>
              <a:spLocks noChangeArrowheads="1"/>
            </p:cNvSpPr>
            <p:nvPr/>
          </p:nvSpPr>
          <p:spPr bwMode="auto">
            <a:xfrm>
              <a:off x="5567363" y="33591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15397" name="Straight Connector 2"/>
            <p:cNvCxnSpPr>
              <a:cxnSpLocks noChangeShapeType="1"/>
            </p:cNvCxnSpPr>
            <p:nvPr/>
          </p:nvCxnSpPr>
          <p:spPr bwMode="auto">
            <a:xfrm flipV="1">
              <a:off x="2795954" y="3357563"/>
              <a:ext cx="4018936" cy="22343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73" name="Group 87"/>
          <p:cNvGrpSpPr>
            <a:grpSpLocks/>
          </p:cNvGrpSpPr>
          <p:nvPr/>
        </p:nvGrpSpPr>
        <p:grpSpPr bwMode="auto">
          <a:xfrm>
            <a:off x="3083869" y="4580898"/>
            <a:ext cx="298596" cy="130429"/>
            <a:chOff x="2357438" y="5414046"/>
            <a:chExt cx="250825" cy="109538"/>
          </a:xfrm>
        </p:grpSpPr>
        <p:cxnSp>
          <p:nvCxnSpPr>
            <p:cNvPr id="15380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5374" name="Group 90"/>
          <p:cNvGrpSpPr>
            <a:grpSpLocks/>
          </p:cNvGrpSpPr>
          <p:nvPr/>
        </p:nvGrpSpPr>
        <p:grpSpPr bwMode="auto">
          <a:xfrm>
            <a:off x="4459846" y="4565923"/>
            <a:ext cx="298596" cy="130429"/>
            <a:chOff x="2340265" y="6503792"/>
            <a:chExt cx="250825" cy="109538"/>
          </a:xfrm>
        </p:grpSpPr>
        <p:cxnSp>
          <p:nvCxnSpPr>
            <p:cNvPr id="15378" name="Straight Connector 91"/>
            <p:cNvCxnSpPr>
              <a:cxnSpLocks noChangeShapeType="1"/>
            </p:cNvCxnSpPr>
            <p:nvPr/>
          </p:nvCxnSpPr>
          <p:spPr bwMode="auto">
            <a:xfrm flipV="1">
              <a:off x="2340265" y="6549768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9" name="Oval 21"/>
            <p:cNvSpPr>
              <a:spLocks noChangeArrowheads="1"/>
            </p:cNvSpPr>
            <p:nvPr/>
          </p:nvSpPr>
          <p:spPr bwMode="auto">
            <a:xfrm>
              <a:off x="2418886" y="6503792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5375" name="Group 94"/>
          <p:cNvGrpSpPr>
            <a:grpSpLocks/>
          </p:cNvGrpSpPr>
          <p:nvPr/>
        </p:nvGrpSpPr>
        <p:grpSpPr bwMode="auto">
          <a:xfrm>
            <a:off x="5858792" y="3268346"/>
            <a:ext cx="298596" cy="130429"/>
            <a:chOff x="2357438" y="5414046"/>
            <a:chExt cx="250825" cy="109538"/>
          </a:xfrm>
        </p:grpSpPr>
        <p:cxnSp>
          <p:nvCxnSpPr>
            <p:cNvPr id="15376" name="Straight Connector 95"/>
            <p:cNvCxnSpPr>
              <a:cxnSpLocks noChangeShapeType="1"/>
            </p:cNvCxnSpPr>
            <p:nvPr/>
          </p:nvCxnSpPr>
          <p:spPr bwMode="auto">
            <a:xfrm flipV="1">
              <a:off x="2357438" y="5460021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0788" y="5570467"/>
            <a:ext cx="835293" cy="298415"/>
          </a:xfrm>
          <a:prstGeom prst="rect">
            <a:avLst/>
          </a:prstGeom>
          <a:blipFill>
            <a:blip r:embed="rId2"/>
            <a:stretch>
              <a:fillRect l="-7299" r="-8029" b="-265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8280" y="5577482"/>
            <a:ext cx="1365887" cy="298415"/>
          </a:xfrm>
          <a:prstGeom prst="rect">
            <a:avLst/>
          </a:prstGeom>
          <a:blipFill>
            <a:blip r:embed="rId3"/>
            <a:stretch>
              <a:fillRect l="-3125" r="-5804" b="-265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18125" y="5453971"/>
            <a:ext cx="1212576" cy="298415"/>
          </a:xfrm>
          <a:prstGeom prst="rect">
            <a:avLst/>
          </a:prstGeom>
          <a:blipFill>
            <a:blip r:embed="rId4"/>
            <a:stretch>
              <a:fillRect l="-6030" t="-2041" r="-6533" b="-265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81024" y="4126067"/>
            <a:ext cx="1885708" cy="298415"/>
          </a:xfrm>
          <a:prstGeom prst="rect">
            <a:avLst/>
          </a:prstGeom>
          <a:blipFill>
            <a:blip r:embed="rId5"/>
            <a:stretch>
              <a:fillRect l="-2265" r="-3883" b="-265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8593" y="4732302"/>
            <a:ext cx="1545744" cy="232051"/>
          </a:xfrm>
          <a:prstGeom prst="rect">
            <a:avLst/>
          </a:prstGeom>
          <a:blipFill>
            <a:blip r:embed="rId6"/>
            <a:stretch>
              <a:fillRect l="-1976" r="-3162" b="-2631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4692" y="4188109"/>
            <a:ext cx="1503489" cy="232051"/>
          </a:xfrm>
          <a:prstGeom prst="rect">
            <a:avLst/>
          </a:prstGeom>
          <a:blipFill>
            <a:blip r:embed="rId7"/>
            <a:stretch>
              <a:fillRect l="-2024" r="-3239" b="-2631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30543" y="2748923"/>
            <a:ext cx="2059666" cy="298415"/>
          </a:xfrm>
          <a:prstGeom prst="rect">
            <a:avLst/>
          </a:prstGeom>
          <a:blipFill>
            <a:blip r:embed="rId8"/>
            <a:stretch>
              <a:fillRect l="-2071" r="-3550" b="-265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60267" y="3362900"/>
            <a:ext cx="1609480" cy="232051"/>
          </a:xfrm>
          <a:prstGeom prst="rect">
            <a:avLst/>
          </a:prstGeom>
          <a:blipFill>
            <a:blip r:embed="rId9"/>
            <a:stretch>
              <a:fillRect l="-1894" r="-3030" b="-2368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6306" r="-16216" b="-50000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3858</TotalTime>
  <Words>305</Words>
  <Application>Microsoft Office PowerPoint</Application>
  <PresentationFormat>On-screen Show (4:3)</PresentationFormat>
  <Paragraphs>174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BriansTemplate</vt:lpstr>
      <vt:lpstr>Computer Graphics: Line Drawing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Graphics: Scan Converting Lines</dc:title>
  <dc:creator>Brian Mac Namee</dc:creator>
  <cp:lastModifiedBy>USER</cp:lastModifiedBy>
  <cp:revision>174</cp:revision>
  <dcterms:created xsi:type="dcterms:W3CDTF">2006-08-11T09:25:18Z</dcterms:created>
  <dcterms:modified xsi:type="dcterms:W3CDTF">2020-07-18T05:43:09Z</dcterms:modified>
</cp:coreProperties>
</file>