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7" r:id="rId2"/>
    <p:sldId id="257" r:id="rId3"/>
    <p:sldId id="299" r:id="rId4"/>
    <p:sldId id="305" r:id="rId5"/>
    <p:sldId id="306" r:id="rId6"/>
    <p:sldId id="307" r:id="rId7"/>
    <p:sldId id="308" r:id="rId8"/>
    <p:sldId id="309" r:id="rId9"/>
    <p:sldId id="310" r:id="rId10"/>
    <p:sldId id="313" r:id="rId11"/>
    <p:sldId id="314" r:id="rId12"/>
    <p:sldId id="315" r:id="rId13"/>
    <p:sldId id="312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EDD"/>
    <a:srgbClr val="DDDDDE"/>
    <a:srgbClr val="EDEDEE"/>
    <a:srgbClr val="EDEEED"/>
    <a:srgbClr val="EDEDED"/>
    <a:srgbClr val="EF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E46AB-1A13-AA42-A602-6653D061C834}" type="datetimeFigureOut">
              <a:rPr lang="en-BD" smtClean="0"/>
              <a:t>14/8/21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B267-4DCD-E441-AD87-4C5E6BFCFF2B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2294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7E4D-5E3B-F348-8A3A-C0FB2344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8594B-54C0-584C-8E1B-C941E35F8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3A78-6CC7-D145-9D31-467E299C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921-75CE-8848-8268-1DF2B05D481F}" type="datetime1">
              <a:rPr lang="en-US" smtClean="0"/>
              <a:t>8/14/21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1C6A-B38D-564F-949B-A7D0ABFD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11C2-917E-6345-AD99-BF8D7D1A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490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94C2-B06C-8B4F-8B6B-011F048C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D3E81-8E05-3243-9590-52A4FCEC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BE43-244F-D948-B5B9-540DD6C6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4BC-E682-E34C-8641-EA8192638AFA}" type="datetime1">
              <a:rPr lang="en-US" smtClean="0"/>
              <a:t>8/14/21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7FCA-17E1-BE47-91FA-A87B17ED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B2A9-800A-8047-AD1A-45695DA1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97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F4E7-022B-384C-9674-1D322384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9A17-48D8-D548-913F-F9EBB04A9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9630-4785-D141-BFA4-3E4E2F13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16B8-EDF4-B84E-A145-026C1A9B047E}" type="datetime1">
              <a:rPr lang="en-US" smtClean="0"/>
              <a:t>8/14/21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CAB8-A7C8-CB40-A29E-E3EE10BF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829D-2A38-A849-AFCC-A476B3F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9483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8C17829-23EF-1446-ACB6-F8466A30C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 460: VLSI Design</a:t>
            </a: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E935A2C3-F128-5643-B674-2F72F75296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1B46-BB57-A344-A6F0-726BB61804EA}" type="datetime1">
              <a:rPr lang="en-US" smtClean="0"/>
              <a:t>8/14/21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6B050C68-E6A4-D047-9262-1FC13125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4FF8F-F562-5446-B79A-863D439B0BC2}" type="slidenum">
              <a:rPr lang="en-BD" altLang="en-BD"/>
              <a:pPr>
                <a:defRPr/>
              </a:pPr>
              <a:t>‹#›</a:t>
            </a:fld>
            <a:endParaRPr lang="en-BD" altLang="en-BD"/>
          </a:p>
        </p:txBody>
      </p:sp>
    </p:spTree>
    <p:extLst>
      <p:ext uri="{BB962C8B-B14F-4D97-AF65-F5344CB8AC3E}">
        <p14:creationId xmlns:p14="http://schemas.microsoft.com/office/powerpoint/2010/main" val="109623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FE86-74F3-234B-89B6-3A4DFFB6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E77B-A550-AD41-9379-7106AC94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79C5-4795-764F-A380-EC7CB2A0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19C4-E658-644D-A72F-7E7068E4558F}" type="datetime1">
              <a:rPr lang="en-US" smtClean="0"/>
              <a:t>8/14/21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702A-D567-D845-A424-384295E5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4B44-1EC6-2F4D-84BE-BD272216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033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36FF-1881-1440-8B27-0D35D553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A014-D8E0-9B4D-BF89-A4744657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A350-82E1-2B46-B9CA-B8AC4F8B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A1B-4CAB-914C-9CC4-669702BFABCD}" type="datetime1">
              <a:rPr lang="en-US" smtClean="0"/>
              <a:t>8/14/21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91B8-C23A-6645-82E2-8AB5FA36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C399-986A-D446-840C-49A39DFB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2738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F470-F969-4247-9E7C-06499FCA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B295-D6D5-1148-8E4A-1F9E27397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3810A-2DDC-B54A-86E9-526BE840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45D3-76C6-F743-BAD7-FE793977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FFB0-9472-9D4C-BEE6-702E29BB409F}" type="datetime1">
              <a:rPr lang="en-US" smtClean="0"/>
              <a:t>8/14/21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88B7B-9609-0F45-8A44-21F73190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FB1F4-66E8-7C45-AD1D-053B54E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4404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6375-743D-104B-ABF7-70F7FA56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6C8B-1A34-CE42-BBC8-FAB8BF9F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9FD62-1D98-BA44-862C-5A8384F5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E3CE1-15CA-D94F-9027-F9008CE1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ECDD1-48FA-7440-A251-38436736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6A7EE-1785-4443-AD96-224B56D5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D2F4-273B-1A45-88FC-64F5763940CB}" type="datetime1">
              <a:rPr lang="en-US" smtClean="0"/>
              <a:t>8/14/21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E3A71-6021-4845-80DC-994AA5CD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41291-6C3A-784E-91BF-C1899AEE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4586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CE80-EA20-EA4F-8BE6-231007F2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6A0A0-F634-0A47-8B16-28651EF9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2053-412F-E34B-9689-873278594B6E}" type="datetime1">
              <a:rPr lang="en-US" smtClean="0"/>
              <a:t>8/14/21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197A2-7203-1949-BA00-ACD00B2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072FE-19E4-054F-92C3-0F97AC0C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598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9F8CB-E6A7-B74E-9F35-3F37A7D7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F296-507F-254E-B109-23A54B00D1E6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8AEFD-7654-0947-AA04-73E37AA5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ACE0-4359-2E43-8CE0-CE43E2DE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536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C6AA-7155-3B48-A074-63FE7E68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AB82-D060-4445-9D34-1831BC3F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CD8F-5F63-CF43-9647-C8880E7D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029E-0F46-E645-851B-B7800DF5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757B-2824-7549-99E7-6E580BFEC8E1}" type="datetime1">
              <a:rPr lang="en-US" smtClean="0"/>
              <a:t>8/14/21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30B7E-B3AE-4849-B9D8-7BE81CD0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37DB-873E-E940-85B1-ACE25F9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631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7082-2CE9-BE46-9829-86581DC0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81BAF-1506-5241-9566-70A550AC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B8AD7-C011-ED41-90D9-46D8E3A5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CD25C-D50A-C54F-9BE9-B9161912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70D-A29E-3541-A044-C6EC54C6E96E}" type="datetime1">
              <a:rPr lang="en-US" smtClean="0"/>
              <a:t>8/14/21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EEA7-25F3-4D4D-A3C5-4A8BA51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4F74C-66E4-D242-8143-2B23C09D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8643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36AB4-4468-6D45-9ABA-68226B80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50A2-A3E8-7442-ADDD-1E0F3362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8546-AA03-D343-BA80-66E096247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1F91-7BFC-9647-B33F-72475CB1C534}" type="datetime1">
              <a:rPr lang="en-US" smtClean="0"/>
              <a:t>8/14/21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36A0-A25C-A34F-941A-C317A77F1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7347-A0B2-CF40-A8BE-5ABC21256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09EF-B149-AE4C-A361-C9E157E43F4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569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-2004_Document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05CCD1E2-B912-A046-A603-0F8C00FB1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6527" y="2159086"/>
            <a:ext cx="7544360" cy="543485"/>
          </a:xfrm>
        </p:spPr>
        <p:txBody>
          <a:bodyPr>
            <a:noAutofit/>
          </a:bodyPr>
          <a:lstStyle/>
          <a:p>
            <a:pPr algn="ctr"/>
            <a:r>
              <a:rPr lang="en-US" altLang="en-BD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460: VLSI Design</a:t>
            </a:r>
          </a:p>
        </p:txBody>
      </p:sp>
      <p:sp>
        <p:nvSpPr>
          <p:cNvPr id="7170" name="Subtitle 2">
            <a:extLst>
              <a:ext uri="{FF2B5EF4-FFF2-40B4-BE49-F238E27FC236}">
                <a16:creationId xmlns:a16="http://schemas.microsoft.com/office/drawing/2014/main" id="{C07F8158-B666-0B4A-92E1-A24F21998BB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88727" y="3168784"/>
            <a:ext cx="7419960" cy="108557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BD" sz="3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11: VLSI Physical Design</a:t>
            </a:r>
          </a:p>
        </p:txBody>
      </p:sp>
      <p:pic>
        <p:nvPicPr>
          <p:cNvPr id="4" name="Picture 6" descr="PDbook">
            <a:extLst>
              <a:ext uri="{FF2B5EF4-FFF2-40B4-BE49-F238E27FC236}">
                <a16:creationId xmlns:a16="http://schemas.microsoft.com/office/drawing/2014/main" id="{0076EAF8-D098-BC44-9C36-B8B3DB88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6" y="1100625"/>
            <a:ext cx="2868459" cy="42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4F161-1D2A-174D-A064-EFF4DA60A9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06E79FC-8E60-1E4D-B5CC-9C39C871687E}" type="datetime1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01FFA-51B9-FB48-9A5D-BDCE2DC0C2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 460: VLSI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B5AE8-41C8-7044-9502-1A10FA6C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4FF8F-F562-5446-B79A-863D439B0BC2}" type="slidenum">
              <a:rPr lang="en-BD" altLang="en-BD" smtClean="0"/>
              <a:pPr>
                <a:defRPr/>
              </a:pPr>
              <a:t>1</a:t>
            </a:fld>
            <a:endParaRPr lang="en-BD" altLang="en-B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10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Terminology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024B2-A9B1-444B-B249-CEFB8E82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56" y="1260561"/>
            <a:ext cx="3378200" cy="336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1DB858-4E17-A343-9849-0A19552F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56" y="1379567"/>
            <a:ext cx="4370563" cy="45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11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Goals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6">
            <a:extLst>
              <a:ext uri="{FF2B5EF4-FFF2-40B4-BE49-F238E27FC236}">
                <a16:creationId xmlns:a16="http://schemas.microsoft.com/office/drawing/2014/main" id="{8101E549-A6B2-714B-82B9-2BCC340CD7D3}"/>
              </a:ext>
            </a:extLst>
          </p:cNvPr>
          <p:cNvSpPr txBox="1">
            <a:spLocks noChangeArrowheads="1"/>
          </p:cNvSpPr>
          <p:nvPr/>
        </p:nvSpPr>
        <p:spPr>
          <a:xfrm>
            <a:off x="1302567" y="1556950"/>
            <a:ext cx="9620808" cy="4062799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indent="-323850" algn="just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Given a graph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V,E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with |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nodes and |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edges where each node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⍷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each edge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⍷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23850" indent="-323850" algn="just" defTabSz="849313">
              <a:tabLst>
                <a:tab pos="284163" algn="l"/>
                <a:tab pos="512763" algn="l"/>
              </a:tabLst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indent="-323850" algn="just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node has area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each edge has cost or weight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</a:p>
          <a:p>
            <a:pPr marL="323850" indent="-323850" algn="just" defTabSz="849313">
              <a:tabLst>
                <a:tab pos="284163" algn="l"/>
                <a:tab pos="512763" algn="l"/>
              </a:tabLst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indent="-323850" algn="just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objective is to divide the graph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into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disjoint subgraphs such that all optimization goals are achieved and all original edge relations are respected.</a:t>
            </a:r>
            <a:r>
              <a:rPr lang="de-DE" alt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48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12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Goals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DC81DC-FDF0-9E49-B1C8-083F90919AD9}"/>
              </a:ext>
            </a:extLst>
          </p:cNvPr>
          <p:cNvSpPr txBox="1">
            <a:spLocks/>
          </p:cNvSpPr>
          <p:nvPr/>
        </p:nvSpPr>
        <p:spPr>
          <a:xfrm>
            <a:off x="1485343" y="1343240"/>
            <a:ext cx="9289749" cy="438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detail, what are the optimization goals?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 of connections between partitions is minimized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partition meets all design constraints (size, number of external connections..) 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Balance every partition as well as possible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can we meet these goals?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Unfortunately, this problem is NP-hard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Efficient heuristics are developed in the 1970s and 1980s. They are high quality and in low-order polynomial time.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335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13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Kernighan Lin (KL Algorithm)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E045DB9-56BA-5044-991D-EF3C91CD3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96" y="1668635"/>
            <a:ext cx="8080375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2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Given: A graph with 2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nodes where each node has the same weight.</a:t>
            </a:r>
            <a:endParaRPr lang="de-DE" altLang="en-BD" dirty="0"/>
          </a:p>
          <a:p>
            <a:pPr algn="l">
              <a:lnSpc>
                <a:spcPct val="102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Goal: A partition (division) of the graph into two disjoint subsets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with minimum cut cost and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|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| = |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| =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73135-3229-EE43-9F2B-2E67C9B9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44" y="2836648"/>
            <a:ext cx="4559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14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(Terminology)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496958D-599B-0C43-9B45-E9955D4B8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44" y="1613222"/>
            <a:ext cx="4684712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 err="1">
                <a:solidFill>
                  <a:srgbClr val="CC0000"/>
                </a:solidFill>
              </a:rPr>
              <a:t>Cost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i="1" dirty="0">
                <a:solidFill>
                  <a:srgbClr val="CC0000"/>
                </a:solidFill>
              </a:rPr>
              <a:t>D</a:t>
            </a:r>
            <a:r>
              <a:rPr lang="de-DE" altLang="en-BD" dirty="0">
                <a:solidFill>
                  <a:srgbClr val="CC0000"/>
                </a:solidFill>
              </a:rPr>
              <a:t>(</a:t>
            </a:r>
            <a:r>
              <a:rPr lang="de-DE" altLang="en-BD" i="1" dirty="0">
                <a:solidFill>
                  <a:srgbClr val="CC0000"/>
                </a:solidFill>
              </a:rPr>
              <a:t>v</a:t>
            </a:r>
            <a:r>
              <a:rPr lang="de-DE" altLang="en-BD" dirty="0">
                <a:solidFill>
                  <a:srgbClr val="CC0000"/>
                </a:solidFill>
              </a:rPr>
              <a:t>)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moving</a:t>
            </a:r>
            <a:r>
              <a:rPr lang="de-DE" altLang="en-BD" dirty="0">
                <a:solidFill>
                  <a:srgbClr val="CC0000"/>
                </a:solidFill>
              </a:rPr>
              <a:t> a </a:t>
            </a:r>
            <a:r>
              <a:rPr lang="de-DE" altLang="en-BD" dirty="0" err="1">
                <a:solidFill>
                  <a:srgbClr val="CC0000"/>
                </a:solidFill>
              </a:rPr>
              <a:t>node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i="1" dirty="0">
                <a:solidFill>
                  <a:srgbClr val="CC0000"/>
                </a:solidFill>
              </a:rPr>
              <a:t>v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i="1" dirty="0">
              <a:solidFill>
                <a:srgbClr val="CC0000"/>
              </a:solidFill>
            </a:endParaRP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i="1" dirty="0"/>
              <a:t>D</a:t>
            </a:r>
            <a:r>
              <a:rPr lang="de-DE" altLang="en-BD" dirty="0"/>
              <a:t>(</a:t>
            </a:r>
            <a:r>
              <a:rPr lang="de-DE" altLang="en-BD" i="1" dirty="0"/>
              <a:t>v</a:t>
            </a:r>
            <a:r>
              <a:rPr lang="de-DE" altLang="en-BD" dirty="0"/>
              <a:t>) =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|</a:t>
            </a:r>
            <a:r>
              <a:rPr lang="en-US" altLang="zh-CN" i="1" dirty="0" err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baseline="-25000" dirty="0" err="1">
                <a:ea typeface="宋体" panose="02010600030101010101" pitchFamily="2" charset="-122"/>
                <a:sym typeface="Symbol" pitchFamily="2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v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)| – |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nc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v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)| </a:t>
            </a:r>
            <a:r>
              <a:rPr lang="de-DE" altLang="en-BD" dirty="0"/>
              <a:t>,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sz="1400" dirty="0">
                <a:ea typeface="宋体" panose="02010600030101010101" pitchFamily="2" charset="-122"/>
              </a:rPr>
              <a:t>where</a:t>
            </a:r>
            <a:r>
              <a:rPr lang="de-DE" altLang="en-BD" sz="1400" dirty="0"/>
              <a:t>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sz="1400" i="1" dirty="0" err="1">
                <a:ea typeface="宋体" panose="02010600030101010101" pitchFamily="2" charset="-122"/>
              </a:rPr>
              <a:t>E</a:t>
            </a:r>
            <a:r>
              <a:rPr lang="en-US" altLang="zh-CN" sz="1400" baseline="-25000" dirty="0" err="1"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ea typeface="宋体" panose="02010600030101010101" pitchFamily="2" charset="-122"/>
              </a:rPr>
              <a:t>v</a:t>
            </a:r>
            <a:r>
              <a:rPr lang="en-US" altLang="zh-CN" sz="1400" dirty="0">
                <a:ea typeface="宋体" panose="02010600030101010101" pitchFamily="2" charset="-122"/>
              </a:rPr>
              <a:t>) is the set of </a:t>
            </a:r>
            <a:r>
              <a:rPr lang="en-US" altLang="zh-CN" sz="1400" i="1" dirty="0">
                <a:ea typeface="宋体" panose="02010600030101010101" pitchFamily="2" charset="-122"/>
              </a:rPr>
              <a:t>v</a:t>
            </a:r>
            <a:r>
              <a:rPr lang="en-US" altLang="zh-CN" sz="1400" dirty="0">
                <a:ea typeface="宋体" panose="02010600030101010101" pitchFamily="2" charset="-122"/>
              </a:rPr>
              <a:t>’s incident edges that are cut by the cut line, and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sz="1400" i="1" dirty="0">
                <a:ea typeface="宋体" panose="02010600030101010101" pitchFamily="2" charset="-122"/>
              </a:rPr>
              <a:t>E</a:t>
            </a:r>
            <a:r>
              <a:rPr lang="en-US" altLang="zh-CN" sz="1400" baseline="-25000" dirty="0">
                <a:ea typeface="宋体" panose="02010600030101010101" pitchFamily="2" charset="-122"/>
              </a:rPr>
              <a:t>nc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ea typeface="宋体" panose="02010600030101010101" pitchFamily="2" charset="-122"/>
              </a:rPr>
              <a:t>v</a:t>
            </a:r>
            <a:r>
              <a:rPr lang="en-US" altLang="zh-CN" sz="1400" dirty="0">
                <a:ea typeface="宋体" panose="02010600030101010101" pitchFamily="2" charset="-122"/>
              </a:rPr>
              <a:t>) is the set of </a:t>
            </a:r>
            <a:r>
              <a:rPr lang="en-US" altLang="zh-CN" sz="1400" i="1" dirty="0">
                <a:ea typeface="宋体" panose="02010600030101010101" pitchFamily="2" charset="-122"/>
              </a:rPr>
              <a:t>v</a:t>
            </a:r>
            <a:r>
              <a:rPr lang="en-US" altLang="zh-CN" sz="1400" dirty="0">
                <a:ea typeface="宋体" panose="02010600030101010101" pitchFamily="2" charset="-122"/>
              </a:rPr>
              <a:t>’s incident edges that are not cut by the cut line. </a:t>
            </a:r>
            <a:endParaRPr lang="de-DE" altLang="en-BD" sz="1400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dirty="0">
                <a:ea typeface="宋体" panose="02010600030101010101" pitchFamily="2" charset="-122"/>
              </a:rPr>
              <a:t>High costs (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&gt; 0) indicate that the node should move, while low costs (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&lt; 0) indicate that the node should stay within the same partition. </a:t>
            </a:r>
            <a:endParaRPr lang="de-DE" altLang="en-B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66995B-4896-6340-869A-A8B31C55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47" y="1427484"/>
            <a:ext cx="3543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15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(Terminology)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D02965F-7434-964C-9887-E0279E83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68" y="1372073"/>
            <a:ext cx="58356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 err="1">
                <a:solidFill>
                  <a:srgbClr val="CC0000"/>
                </a:solidFill>
              </a:rPr>
              <a:t>Gain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swapping</a:t>
            </a:r>
            <a:r>
              <a:rPr lang="de-DE" altLang="en-BD" dirty="0">
                <a:solidFill>
                  <a:srgbClr val="CC0000"/>
                </a:solidFill>
              </a:rPr>
              <a:t> a pair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nodes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i="1" dirty="0">
                <a:solidFill>
                  <a:srgbClr val="CC0000"/>
                </a:solidFill>
              </a:rPr>
              <a:t>a</a:t>
            </a:r>
            <a:r>
              <a:rPr lang="de-DE" altLang="en-BD" dirty="0">
                <a:solidFill>
                  <a:srgbClr val="CC0000"/>
                </a:solidFill>
              </a:rPr>
              <a:t> und </a:t>
            </a:r>
            <a:r>
              <a:rPr lang="de-DE" altLang="en-BD" i="1" dirty="0">
                <a:solidFill>
                  <a:srgbClr val="CC0000"/>
                </a:solidFill>
              </a:rPr>
              <a:t>b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>
                <a:sym typeface="Symbol" pitchFamily="2" charset="2"/>
              </a:rPr>
              <a:t></a:t>
            </a:r>
            <a:r>
              <a:rPr lang="de-DE" altLang="en-BD" i="1" dirty="0" err="1"/>
              <a:t>g</a:t>
            </a:r>
            <a:r>
              <a:rPr lang="de-DE" altLang="en-BD" i="1" dirty="0"/>
              <a:t> = D</a:t>
            </a:r>
            <a:r>
              <a:rPr lang="de-DE" altLang="en-BD" dirty="0"/>
              <a:t>(</a:t>
            </a:r>
            <a:r>
              <a:rPr lang="de-DE" altLang="en-BD" i="1" dirty="0"/>
              <a:t>a</a:t>
            </a:r>
            <a:r>
              <a:rPr lang="de-DE" altLang="en-BD" dirty="0"/>
              <a:t>)</a:t>
            </a:r>
            <a:r>
              <a:rPr lang="de-DE" altLang="en-BD" i="1" dirty="0"/>
              <a:t> + D</a:t>
            </a:r>
            <a:r>
              <a:rPr lang="de-DE" altLang="en-BD" dirty="0"/>
              <a:t>(</a:t>
            </a:r>
            <a:r>
              <a:rPr lang="de-DE" altLang="en-BD" i="1" dirty="0"/>
              <a:t>b</a:t>
            </a:r>
            <a:r>
              <a:rPr lang="de-DE" altLang="en-BD" dirty="0"/>
              <a:t>)</a:t>
            </a:r>
            <a:r>
              <a:rPr lang="de-DE" altLang="en-BD" i="1" dirty="0"/>
              <a:t> - 2</a:t>
            </a:r>
            <a:r>
              <a:rPr lang="de-DE" altLang="en-BD" sz="1000" i="1" dirty="0"/>
              <a:t>*</a:t>
            </a:r>
            <a:r>
              <a:rPr lang="de-DE" altLang="en-BD" i="1" dirty="0"/>
              <a:t> c</a:t>
            </a:r>
            <a:r>
              <a:rPr lang="de-DE" altLang="en-BD" dirty="0"/>
              <a:t>(</a:t>
            </a:r>
            <a:r>
              <a:rPr lang="de-DE" altLang="en-BD" i="1" dirty="0" err="1"/>
              <a:t>a,b</a:t>
            </a:r>
            <a:r>
              <a:rPr lang="de-DE" altLang="en-BD" dirty="0"/>
              <a:t>)</a:t>
            </a:r>
            <a:r>
              <a:rPr lang="de-DE" altLang="en-BD" i="1" dirty="0"/>
              <a:t>,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sz="1400" dirty="0" err="1"/>
              <a:t>where</a:t>
            </a:r>
            <a:r>
              <a:rPr lang="de-DE" altLang="en-BD" sz="1400" dirty="0"/>
              <a:t>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FontTx/>
              <a:buChar char="•"/>
            </a:pPr>
            <a:r>
              <a:rPr lang="de-DE" altLang="en-BD" sz="1400" i="1" dirty="0"/>
              <a:t> D</a:t>
            </a:r>
            <a:r>
              <a:rPr lang="de-DE" altLang="en-BD" sz="1400" dirty="0"/>
              <a:t>(</a:t>
            </a:r>
            <a:r>
              <a:rPr lang="de-DE" altLang="en-BD" sz="1400" i="1" dirty="0"/>
              <a:t>a</a:t>
            </a:r>
            <a:r>
              <a:rPr lang="de-DE" altLang="en-BD" sz="1400" dirty="0"/>
              <a:t>)</a:t>
            </a:r>
            <a:r>
              <a:rPr lang="de-DE" altLang="en-BD" sz="1400" i="1" dirty="0"/>
              <a:t>,</a:t>
            </a:r>
            <a:r>
              <a:rPr lang="de-DE" altLang="en-BD" sz="1400" dirty="0"/>
              <a:t> </a:t>
            </a:r>
            <a:r>
              <a:rPr lang="de-DE" altLang="en-BD" sz="1400" i="1" dirty="0"/>
              <a:t>D</a:t>
            </a:r>
            <a:r>
              <a:rPr lang="de-DE" altLang="en-BD" sz="1400" dirty="0"/>
              <a:t>(</a:t>
            </a:r>
            <a:r>
              <a:rPr lang="de-DE" altLang="en-BD" sz="1400" i="1" dirty="0"/>
              <a:t>b</a:t>
            </a:r>
            <a:r>
              <a:rPr lang="de-DE" altLang="en-BD" sz="1400" dirty="0"/>
              <a:t>) </a:t>
            </a:r>
            <a:r>
              <a:rPr lang="de-DE" altLang="en-BD" sz="1400" dirty="0" err="1"/>
              <a:t>are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the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respective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costs</a:t>
            </a:r>
            <a:r>
              <a:rPr lang="de-DE" altLang="en-BD" sz="1400" dirty="0"/>
              <a:t> </a:t>
            </a:r>
            <a:r>
              <a:rPr lang="de-DE" altLang="en-BD" sz="1400" dirty="0" err="1"/>
              <a:t>of</a:t>
            </a:r>
            <a:r>
              <a:rPr lang="de-DE" altLang="en-BD" sz="1400" dirty="0"/>
              <a:t> </a:t>
            </a:r>
            <a:r>
              <a:rPr lang="de-DE" altLang="en-BD" sz="1400" dirty="0" err="1"/>
              <a:t>nodes</a:t>
            </a:r>
            <a:r>
              <a:rPr lang="de-DE" altLang="en-BD" sz="1400" dirty="0"/>
              <a:t> </a:t>
            </a:r>
            <a:r>
              <a:rPr lang="de-DE" altLang="en-BD" sz="1400" i="1" dirty="0"/>
              <a:t>a</a:t>
            </a:r>
            <a:r>
              <a:rPr lang="de-DE" altLang="en-BD" sz="1400" dirty="0"/>
              <a:t>, </a:t>
            </a:r>
            <a:r>
              <a:rPr lang="de-DE" altLang="en-BD" sz="1400" i="1" dirty="0"/>
              <a:t>b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FontTx/>
              <a:buChar char="•"/>
            </a:pPr>
            <a:r>
              <a:rPr lang="en-US" altLang="zh-CN" sz="1400" i="1" dirty="0">
                <a:ea typeface="宋体" panose="02010600030101010101" pitchFamily="2" charset="-122"/>
              </a:rPr>
              <a:t> 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</a:t>
            </a:r>
            <a:r>
              <a:rPr lang="en-US" altLang="zh-CN" sz="1400" dirty="0" err="1">
                <a:ea typeface="宋体" panose="02010600030101010101" pitchFamily="2" charset="-122"/>
              </a:rPr>
              <a:t>,</a:t>
            </a:r>
            <a:r>
              <a:rPr lang="en-US" altLang="zh-CN" sz="1400" i="1" dirty="0" err="1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) is the connection weight between </a:t>
            </a:r>
            <a:r>
              <a:rPr lang="en-US" altLang="zh-CN" sz="1400" i="1" dirty="0">
                <a:ea typeface="宋体" panose="02010600030101010101" pitchFamily="2" charset="-122"/>
              </a:rPr>
              <a:t>a</a:t>
            </a:r>
            <a:r>
              <a:rPr lang="en-US" altLang="zh-CN" sz="1400" dirty="0">
                <a:ea typeface="宋体" panose="02010600030101010101" pitchFamily="2" charset="-122"/>
              </a:rPr>
              <a:t> and </a:t>
            </a:r>
            <a:r>
              <a:rPr lang="en-US" altLang="zh-CN" sz="1400" i="1" dirty="0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15000"/>
              </a:spcBef>
            </a:pPr>
            <a:r>
              <a:rPr lang="en-US" altLang="zh-CN" sz="1400" dirty="0">
                <a:ea typeface="宋体" panose="02010600030101010101" pitchFamily="2" charset="-122"/>
              </a:rPr>
              <a:t>  If an edge exists between </a:t>
            </a:r>
            <a:r>
              <a:rPr lang="en-US" altLang="zh-CN" sz="1400" i="1" dirty="0">
                <a:ea typeface="宋体" panose="02010600030101010101" pitchFamily="2" charset="-122"/>
              </a:rPr>
              <a:t>a</a:t>
            </a:r>
            <a:r>
              <a:rPr lang="en-US" altLang="zh-CN" sz="1400" dirty="0">
                <a:ea typeface="宋体" panose="02010600030101010101" pitchFamily="2" charset="-122"/>
              </a:rPr>
              <a:t> and </a:t>
            </a:r>
            <a:r>
              <a:rPr lang="en-US" altLang="zh-CN" sz="1400" i="1" dirty="0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, </a:t>
            </a:r>
            <a:br>
              <a:rPr lang="en-US" altLang="zh-CN" sz="1400" dirty="0">
                <a:ea typeface="宋体" panose="02010600030101010101" pitchFamily="2" charset="-122"/>
              </a:rPr>
            </a:br>
            <a:r>
              <a:rPr lang="en-US" altLang="zh-CN" sz="1400" dirty="0">
                <a:ea typeface="宋体" panose="02010600030101010101" pitchFamily="2" charset="-122"/>
              </a:rPr>
              <a:t>  then </a:t>
            </a:r>
            <a:r>
              <a:rPr lang="en-US" altLang="zh-CN" sz="1400" i="1" dirty="0"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a,b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r>
              <a:rPr lang="en-US" altLang="zh-CN" sz="1400" i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= edge weight (here 1), </a:t>
            </a:r>
          </a:p>
          <a:p>
            <a:pPr algn="l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dirty="0">
                <a:ea typeface="宋体" panose="02010600030101010101" pitchFamily="2" charset="-122"/>
              </a:rPr>
              <a:t>  otherwise, </a:t>
            </a:r>
            <a:r>
              <a:rPr lang="en-US" altLang="zh-CN" sz="1400" i="1" dirty="0"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a,b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r>
              <a:rPr lang="en-US" altLang="zh-CN" sz="1400" i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= 0</a:t>
            </a:r>
            <a:r>
              <a:rPr lang="en-US" altLang="zh-CN" sz="1400" i="1" dirty="0"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de-DE" altLang="en-BD" sz="1400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>
                <a:sym typeface="Symbol" pitchFamily="2" charset="2"/>
              </a:rPr>
              <a:t>The </a:t>
            </a:r>
            <a:r>
              <a:rPr lang="de-DE" altLang="en-BD" dirty="0" err="1">
                <a:sym typeface="Symbol" pitchFamily="2" charset="2"/>
              </a:rPr>
              <a:t>gain</a:t>
            </a:r>
            <a:r>
              <a:rPr lang="de-DE" altLang="en-BD" dirty="0">
                <a:sym typeface="Symbol" pitchFamily="2" charset="2"/>
              </a:rPr>
              <a:t> </a:t>
            </a:r>
            <a:r>
              <a:rPr lang="en-US" altLang="zh-CN" i="1" dirty="0">
                <a:ea typeface="宋体" panose="02010600030101010101" pitchFamily="2" charset="-122"/>
              </a:rPr>
              <a:t>g </a:t>
            </a:r>
            <a:r>
              <a:rPr lang="en-US" altLang="zh-CN" dirty="0">
                <a:ea typeface="宋体" panose="02010600030101010101" pitchFamily="2" charset="-122"/>
              </a:rPr>
              <a:t>indicates how useful the swap between two nodes will be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larger </a:t>
            </a:r>
            <a:r>
              <a:rPr lang="de-DE" altLang="en-BD" dirty="0">
                <a:sym typeface="Symbol" pitchFamily="2" charset="2"/>
              </a:rPr>
              <a:t>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, the more the total cut cost will be reduced </a:t>
            </a:r>
            <a:endParaRPr lang="de-DE" altLang="en-B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87657-A5B4-044D-9732-23B7ADFA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0" y="1711410"/>
            <a:ext cx="2051956" cy="36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0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16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(Terminology)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63D9314-6AD2-F540-AC9D-E9E5CB3F2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742" y="1435894"/>
            <a:ext cx="5692775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 err="1">
                <a:solidFill>
                  <a:srgbClr val="CC0000"/>
                </a:solidFill>
              </a:rPr>
              <a:t>Gain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swapping</a:t>
            </a:r>
            <a:r>
              <a:rPr lang="de-DE" altLang="en-BD" dirty="0">
                <a:solidFill>
                  <a:srgbClr val="CC0000"/>
                </a:solidFill>
              </a:rPr>
              <a:t> a pair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nodes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i="1" dirty="0">
                <a:solidFill>
                  <a:srgbClr val="CC0000"/>
                </a:solidFill>
              </a:rPr>
              <a:t>a</a:t>
            </a:r>
            <a:r>
              <a:rPr lang="de-DE" altLang="en-BD" dirty="0">
                <a:solidFill>
                  <a:srgbClr val="CC0000"/>
                </a:solidFill>
              </a:rPr>
              <a:t> und </a:t>
            </a:r>
            <a:r>
              <a:rPr lang="de-DE" altLang="en-BD" i="1" dirty="0">
                <a:solidFill>
                  <a:srgbClr val="CC0000"/>
                </a:solidFill>
              </a:rPr>
              <a:t>b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>
                <a:sym typeface="Symbol" pitchFamily="2" charset="2"/>
              </a:rPr>
              <a:t></a:t>
            </a:r>
            <a:r>
              <a:rPr lang="de-DE" altLang="en-BD" i="1" dirty="0" err="1"/>
              <a:t>g</a:t>
            </a:r>
            <a:r>
              <a:rPr lang="de-DE" altLang="en-BD" i="1" dirty="0"/>
              <a:t> = D</a:t>
            </a:r>
            <a:r>
              <a:rPr lang="de-DE" altLang="en-BD" dirty="0"/>
              <a:t>(</a:t>
            </a:r>
            <a:r>
              <a:rPr lang="de-DE" altLang="en-BD" i="1" dirty="0"/>
              <a:t>a</a:t>
            </a:r>
            <a:r>
              <a:rPr lang="de-DE" altLang="en-BD" dirty="0"/>
              <a:t>)</a:t>
            </a:r>
            <a:r>
              <a:rPr lang="de-DE" altLang="en-BD" i="1" dirty="0"/>
              <a:t> + D</a:t>
            </a:r>
            <a:r>
              <a:rPr lang="de-DE" altLang="en-BD" dirty="0"/>
              <a:t>(</a:t>
            </a:r>
            <a:r>
              <a:rPr lang="de-DE" altLang="en-BD" i="1" dirty="0"/>
              <a:t>b</a:t>
            </a:r>
            <a:r>
              <a:rPr lang="de-DE" altLang="en-BD" dirty="0"/>
              <a:t>)</a:t>
            </a:r>
            <a:r>
              <a:rPr lang="de-DE" altLang="en-BD" i="1" dirty="0"/>
              <a:t> - 2</a:t>
            </a:r>
            <a:r>
              <a:rPr lang="de-DE" altLang="en-BD" sz="1000" i="1" dirty="0"/>
              <a:t>*</a:t>
            </a:r>
            <a:r>
              <a:rPr lang="de-DE" altLang="en-BD" i="1" dirty="0"/>
              <a:t> c</a:t>
            </a:r>
            <a:r>
              <a:rPr lang="de-DE" altLang="en-BD" dirty="0"/>
              <a:t>(</a:t>
            </a:r>
            <a:r>
              <a:rPr lang="de-DE" altLang="en-BD" i="1" dirty="0" err="1"/>
              <a:t>a,b</a:t>
            </a:r>
            <a:r>
              <a:rPr lang="de-DE" altLang="en-BD" dirty="0"/>
              <a:t>)</a:t>
            </a:r>
            <a:r>
              <a:rPr lang="de-DE" altLang="en-BD" i="1" dirty="0"/>
              <a:t>,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sz="1400" dirty="0" err="1"/>
              <a:t>where</a:t>
            </a:r>
            <a:r>
              <a:rPr lang="de-DE" altLang="en-BD" sz="1400" dirty="0"/>
              <a:t>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FontTx/>
              <a:buChar char="•"/>
            </a:pPr>
            <a:r>
              <a:rPr lang="de-DE" altLang="en-BD" sz="1400" i="1" dirty="0"/>
              <a:t> D</a:t>
            </a:r>
            <a:r>
              <a:rPr lang="de-DE" altLang="en-BD" sz="1400" dirty="0"/>
              <a:t>(</a:t>
            </a:r>
            <a:r>
              <a:rPr lang="de-DE" altLang="en-BD" sz="1400" i="1" dirty="0"/>
              <a:t>a</a:t>
            </a:r>
            <a:r>
              <a:rPr lang="de-DE" altLang="en-BD" sz="1400" dirty="0"/>
              <a:t>)</a:t>
            </a:r>
            <a:r>
              <a:rPr lang="de-DE" altLang="en-BD" sz="1400" i="1" dirty="0"/>
              <a:t>,</a:t>
            </a:r>
            <a:r>
              <a:rPr lang="de-DE" altLang="en-BD" sz="1400" dirty="0"/>
              <a:t> </a:t>
            </a:r>
            <a:r>
              <a:rPr lang="de-DE" altLang="en-BD" sz="1400" i="1" dirty="0"/>
              <a:t>D</a:t>
            </a:r>
            <a:r>
              <a:rPr lang="de-DE" altLang="en-BD" sz="1400" dirty="0"/>
              <a:t>(</a:t>
            </a:r>
            <a:r>
              <a:rPr lang="de-DE" altLang="en-BD" sz="1400" i="1" dirty="0"/>
              <a:t>b</a:t>
            </a:r>
            <a:r>
              <a:rPr lang="de-DE" altLang="en-BD" sz="1400" dirty="0"/>
              <a:t>) </a:t>
            </a:r>
            <a:r>
              <a:rPr lang="de-DE" altLang="en-BD" sz="1400" dirty="0" err="1"/>
              <a:t>are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the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respective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costs</a:t>
            </a:r>
            <a:r>
              <a:rPr lang="de-DE" altLang="en-BD" sz="1400" dirty="0"/>
              <a:t> </a:t>
            </a:r>
            <a:r>
              <a:rPr lang="de-DE" altLang="en-BD" sz="1400" dirty="0" err="1"/>
              <a:t>of</a:t>
            </a:r>
            <a:r>
              <a:rPr lang="de-DE" altLang="en-BD" sz="1400" dirty="0"/>
              <a:t> </a:t>
            </a:r>
            <a:r>
              <a:rPr lang="de-DE" altLang="en-BD" sz="1400" dirty="0" err="1"/>
              <a:t>nodes</a:t>
            </a:r>
            <a:r>
              <a:rPr lang="de-DE" altLang="en-BD" sz="1400" dirty="0"/>
              <a:t> </a:t>
            </a:r>
            <a:r>
              <a:rPr lang="de-DE" altLang="en-BD" sz="1400" i="1" dirty="0"/>
              <a:t>a</a:t>
            </a:r>
            <a:r>
              <a:rPr lang="de-DE" altLang="en-BD" sz="1400" dirty="0"/>
              <a:t>, </a:t>
            </a:r>
            <a:r>
              <a:rPr lang="de-DE" altLang="en-BD" sz="1400" i="1" dirty="0"/>
              <a:t>b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FontTx/>
              <a:buChar char="•"/>
            </a:pPr>
            <a:r>
              <a:rPr lang="en-US" altLang="zh-CN" sz="1400" i="1" dirty="0">
                <a:ea typeface="宋体" panose="02010600030101010101" pitchFamily="2" charset="-122"/>
              </a:rPr>
              <a:t> 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</a:t>
            </a:r>
            <a:r>
              <a:rPr lang="en-US" altLang="zh-CN" sz="1400" dirty="0" err="1">
                <a:ea typeface="宋体" panose="02010600030101010101" pitchFamily="2" charset="-122"/>
              </a:rPr>
              <a:t>,</a:t>
            </a:r>
            <a:r>
              <a:rPr lang="en-US" altLang="zh-CN" sz="1400" i="1" dirty="0" err="1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) is the connection weight between </a:t>
            </a:r>
            <a:r>
              <a:rPr lang="en-US" altLang="zh-CN" sz="1400" i="1" dirty="0">
                <a:ea typeface="宋体" panose="02010600030101010101" pitchFamily="2" charset="-122"/>
              </a:rPr>
              <a:t>a</a:t>
            </a:r>
            <a:r>
              <a:rPr lang="en-US" altLang="zh-CN" sz="1400" dirty="0">
                <a:ea typeface="宋体" panose="02010600030101010101" pitchFamily="2" charset="-122"/>
              </a:rPr>
              <a:t> and </a:t>
            </a:r>
            <a:r>
              <a:rPr lang="en-US" altLang="zh-CN" sz="1400" i="1" dirty="0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15000"/>
              </a:spcBef>
            </a:pPr>
            <a:r>
              <a:rPr lang="en-US" altLang="zh-CN" sz="1400" dirty="0">
                <a:ea typeface="宋体" panose="02010600030101010101" pitchFamily="2" charset="-122"/>
              </a:rPr>
              <a:t>  If an edge exists between </a:t>
            </a:r>
            <a:r>
              <a:rPr lang="en-US" altLang="zh-CN" sz="1400" i="1" dirty="0">
                <a:ea typeface="宋体" panose="02010600030101010101" pitchFamily="2" charset="-122"/>
              </a:rPr>
              <a:t>a</a:t>
            </a:r>
            <a:r>
              <a:rPr lang="en-US" altLang="zh-CN" sz="1400" dirty="0">
                <a:ea typeface="宋体" panose="02010600030101010101" pitchFamily="2" charset="-122"/>
              </a:rPr>
              <a:t> and </a:t>
            </a:r>
            <a:r>
              <a:rPr lang="en-US" altLang="zh-CN" sz="1400" i="1" dirty="0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, </a:t>
            </a:r>
            <a:br>
              <a:rPr lang="en-US" altLang="zh-CN" sz="1400" dirty="0">
                <a:ea typeface="宋体" panose="02010600030101010101" pitchFamily="2" charset="-122"/>
              </a:rPr>
            </a:br>
            <a:r>
              <a:rPr lang="en-US" altLang="zh-CN" sz="1400" dirty="0">
                <a:ea typeface="宋体" panose="02010600030101010101" pitchFamily="2" charset="-122"/>
              </a:rPr>
              <a:t>  then </a:t>
            </a:r>
            <a:r>
              <a:rPr lang="en-US" altLang="zh-CN" sz="1400" i="1" dirty="0"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a,b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r>
              <a:rPr lang="en-US" altLang="zh-CN" sz="1400" i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= edge weight (here 1), </a:t>
            </a:r>
          </a:p>
          <a:p>
            <a:pPr algn="l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dirty="0">
                <a:ea typeface="宋体" panose="02010600030101010101" pitchFamily="2" charset="-122"/>
              </a:rPr>
              <a:t>  otherwise, </a:t>
            </a:r>
            <a:r>
              <a:rPr lang="en-US" altLang="zh-CN" sz="1400" i="1" dirty="0"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a,b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r>
              <a:rPr lang="en-US" altLang="zh-CN" sz="1400" i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= 0</a:t>
            </a:r>
            <a:r>
              <a:rPr lang="en-US" altLang="zh-CN" sz="1400" i="1" dirty="0"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de-DE" altLang="en-BD" dirty="0"/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DC7FB657-D69F-DB49-BC6F-68942122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989" y="4652963"/>
            <a:ext cx="4551362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BD" sz="1600" dirty="0">
                <a:sym typeface="Symbol" pitchFamily="2" charset="2"/>
              </a:rPr>
              <a:t></a:t>
            </a:r>
            <a:r>
              <a:rPr lang="de-DE" altLang="en-BD" sz="1600" i="1" dirty="0" err="1"/>
              <a:t>g</a:t>
            </a:r>
            <a:r>
              <a:rPr lang="de-DE" altLang="en-BD" sz="1600" i="1" dirty="0"/>
              <a:t> </a:t>
            </a:r>
            <a:r>
              <a:rPr lang="de-DE" altLang="en-BD" sz="1600" dirty="0"/>
              <a:t>(3,7) = </a:t>
            </a:r>
            <a:r>
              <a:rPr lang="de-DE" altLang="en-BD" sz="1600" i="1" dirty="0"/>
              <a:t>D</a:t>
            </a:r>
            <a:r>
              <a:rPr lang="de-DE" altLang="en-BD" sz="1600" dirty="0"/>
              <a:t>(3) + </a:t>
            </a:r>
            <a:r>
              <a:rPr lang="de-DE" altLang="en-BD" sz="1600" i="1" dirty="0"/>
              <a:t>D</a:t>
            </a:r>
            <a:r>
              <a:rPr lang="de-DE" altLang="en-BD" sz="1600" dirty="0"/>
              <a:t>(7) - 2</a:t>
            </a:r>
            <a:r>
              <a:rPr lang="de-DE" altLang="en-BD" sz="1000" i="1" dirty="0"/>
              <a:t>*</a:t>
            </a:r>
            <a:r>
              <a:rPr lang="de-DE" altLang="en-BD" sz="1600" i="1" dirty="0"/>
              <a:t> c</a:t>
            </a:r>
            <a:r>
              <a:rPr lang="de-DE" altLang="en-BD" sz="1600" dirty="0"/>
              <a:t>(</a:t>
            </a:r>
            <a:r>
              <a:rPr lang="de-DE" altLang="en-BD" sz="1600" i="1" dirty="0" err="1"/>
              <a:t>a,b</a:t>
            </a:r>
            <a:r>
              <a:rPr lang="de-DE" altLang="en-BD" sz="1600" dirty="0"/>
              <a:t>)</a:t>
            </a:r>
            <a:r>
              <a:rPr lang="de-DE" altLang="en-BD" sz="1600" i="1" dirty="0"/>
              <a:t> = </a:t>
            </a:r>
            <a:r>
              <a:rPr lang="de-DE" altLang="en-BD" sz="1600" dirty="0"/>
              <a:t>2 + 1 – 2 = 1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15484747-564D-354E-B31B-5C386619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089" y="5237163"/>
            <a:ext cx="4921250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Font typeface="Symbol" pitchFamily="2" charset="2"/>
              <a:buNone/>
            </a:pPr>
            <a:r>
              <a:rPr lang="de-DE" altLang="en-BD" sz="1400"/>
              <a:t>=&gt; Swapping nodes 3 and 7 would reduce the cut size by 1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D5CB4-440C-7B4A-A0AC-7B3925FE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871" y="1154756"/>
            <a:ext cx="2964005" cy="50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17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(Terminology)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D422AB1-910D-E049-8486-8E18CDC40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65" y="1446213"/>
            <a:ext cx="5692775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 err="1">
                <a:solidFill>
                  <a:srgbClr val="CC0000"/>
                </a:solidFill>
              </a:rPr>
              <a:t>Gain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swapping</a:t>
            </a:r>
            <a:r>
              <a:rPr lang="de-DE" altLang="en-BD" dirty="0">
                <a:solidFill>
                  <a:srgbClr val="CC0000"/>
                </a:solidFill>
              </a:rPr>
              <a:t> a pair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nodes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i="1" dirty="0">
                <a:solidFill>
                  <a:srgbClr val="CC0000"/>
                </a:solidFill>
              </a:rPr>
              <a:t>a</a:t>
            </a:r>
            <a:r>
              <a:rPr lang="de-DE" altLang="en-BD" dirty="0">
                <a:solidFill>
                  <a:srgbClr val="CC0000"/>
                </a:solidFill>
              </a:rPr>
              <a:t> und </a:t>
            </a:r>
            <a:r>
              <a:rPr lang="de-DE" altLang="en-BD" i="1" dirty="0">
                <a:solidFill>
                  <a:srgbClr val="CC0000"/>
                </a:solidFill>
              </a:rPr>
              <a:t>b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>
                <a:sym typeface="Symbol" pitchFamily="2" charset="2"/>
              </a:rPr>
              <a:t></a:t>
            </a:r>
            <a:r>
              <a:rPr lang="de-DE" altLang="en-BD" i="1" dirty="0" err="1"/>
              <a:t>g</a:t>
            </a:r>
            <a:r>
              <a:rPr lang="de-DE" altLang="en-BD" i="1" dirty="0"/>
              <a:t> = D</a:t>
            </a:r>
            <a:r>
              <a:rPr lang="de-DE" altLang="en-BD" dirty="0"/>
              <a:t>(</a:t>
            </a:r>
            <a:r>
              <a:rPr lang="de-DE" altLang="en-BD" i="1" dirty="0"/>
              <a:t>a</a:t>
            </a:r>
            <a:r>
              <a:rPr lang="de-DE" altLang="en-BD" dirty="0"/>
              <a:t>)</a:t>
            </a:r>
            <a:r>
              <a:rPr lang="de-DE" altLang="en-BD" i="1" dirty="0"/>
              <a:t> + D</a:t>
            </a:r>
            <a:r>
              <a:rPr lang="de-DE" altLang="en-BD" dirty="0"/>
              <a:t>(</a:t>
            </a:r>
            <a:r>
              <a:rPr lang="de-DE" altLang="en-BD" i="1" dirty="0"/>
              <a:t>b</a:t>
            </a:r>
            <a:r>
              <a:rPr lang="de-DE" altLang="en-BD" dirty="0"/>
              <a:t>)</a:t>
            </a:r>
            <a:r>
              <a:rPr lang="de-DE" altLang="en-BD" i="1" dirty="0"/>
              <a:t> - 2</a:t>
            </a:r>
            <a:r>
              <a:rPr lang="de-DE" altLang="en-BD" sz="1000" i="1" dirty="0"/>
              <a:t>*</a:t>
            </a:r>
            <a:r>
              <a:rPr lang="de-DE" altLang="en-BD" i="1" dirty="0"/>
              <a:t> c</a:t>
            </a:r>
            <a:r>
              <a:rPr lang="de-DE" altLang="en-BD" dirty="0"/>
              <a:t>(</a:t>
            </a:r>
            <a:r>
              <a:rPr lang="de-DE" altLang="en-BD" i="1" dirty="0" err="1"/>
              <a:t>a,b</a:t>
            </a:r>
            <a:r>
              <a:rPr lang="de-DE" altLang="en-BD" dirty="0"/>
              <a:t>)</a:t>
            </a:r>
            <a:r>
              <a:rPr lang="de-DE" altLang="en-BD" i="1" dirty="0"/>
              <a:t>,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sz="1400" dirty="0" err="1"/>
              <a:t>where</a:t>
            </a:r>
            <a:r>
              <a:rPr lang="de-DE" altLang="en-BD" sz="1400" dirty="0"/>
              <a:t>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FontTx/>
              <a:buChar char="•"/>
            </a:pPr>
            <a:r>
              <a:rPr lang="de-DE" altLang="en-BD" sz="1400" i="1" dirty="0"/>
              <a:t> D</a:t>
            </a:r>
            <a:r>
              <a:rPr lang="de-DE" altLang="en-BD" sz="1400" dirty="0"/>
              <a:t>(</a:t>
            </a:r>
            <a:r>
              <a:rPr lang="de-DE" altLang="en-BD" sz="1400" i="1" dirty="0"/>
              <a:t>a</a:t>
            </a:r>
            <a:r>
              <a:rPr lang="de-DE" altLang="en-BD" sz="1400" dirty="0"/>
              <a:t>)</a:t>
            </a:r>
            <a:r>
              <a:rPr lang="de-DE" altLang="en-BD" sz="1400" i="1" dirty="0"/>
              <a:t>,</a:t>
            </a:r>
            <a:r>
              <a:rPr lang="de-DE" altLang="en-BD" sz="1400" dirty="0"/>
              <a:t> </a:t>
            </a:r>
            <a:r>
              <a:rPr lang="de-DE" altLang="en-BD" sz="1400" i="1" dirty="0"/>
              <a:t>D</a:t>
            </a:r>
            <a:r>
              <a:rPr lang="de-DE" altLang="en-BD" sz="1400" dirty="0"/>
              <a:t>(</a:t>
            </a:r>
            <a:r>
              <a:rPr lang="de-DE" altLang="en-BD" sz="1400" i="1" dirty="0"/>
              <a:t>b</a:t>
            </a:r>
            <a:r>
              <a:rPr lang="de-DE" altLang="en-BD" sz="1400" dirty="0"/>
              <a:t>) </a:t>
            </a:r>
            <a:r>
              <a:rPr lang="de-DE" altLang="en-BD" sz="1400" dirty="0" err="1"/>
              <a:t>are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the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respective</a:t>
            </a:r>
            <a:r>
              <a:rPr lang="de-DE" altLang="en-BD" sz="1400" dirty="0"/>
              <a:t> </a:t>
            </a:r>
            <a:r>
              <a:rPr lang="de-DE" altLang="en-BD" sz="1400" dirty="0" err="1"/>
              <a:t>costs</a:t>
            </a:r>
            <a:r>
              <a:rPr lang="de-DE" altLang="en-BD" sz="1400" dirty="0"/>
              <a:t> </a:t>
            </a:r>
            <a:r>
              <a:rPr lang="de-DE" altLang="en-BD" sz="1400" dirty="0" err="1"/>
              <a:t>of</a:t>
            </a:r>
            <a:r>
              <a:rPr lang="de-DE" altLang="en-BD" sz="1400" dirty="0"/>
              <a:t> </a:t>
            </a:r>
            <a:r>
              <a:rPr lang="de-DE" altLang="en-BD" sz="1400" dirty="0" err="1"/>
              <a:t>nodes</a:t>
            </a:r>
            <a:r>
              <a:rPr lang="de-DE" altLang="en-BD" sz="1400" dirty="0"/>
              <a:t> </a:t>
            </a:r>
            <a:r>
              <a:rPr lang="de-DE" altLang="en-BD" sz="1400" i="1" dirty="0"/>
              <a:t>a</a:t>
            </a:r>
            <a:r>
              <a:rPr lang="de-DE" altLang="en-BD" sz="1400" dirty="0"/>
              <a:t>, </a:t>
            </a:r>
            <a:r>
              <a:rPr lang="de-DE" altLang="en-BD" sz="1400" i="1" dirty="0"/>
              <a:t>b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FontTx/>
              <a:buChar char="•"/>
            </a:pPr>
            <a:r>
              <a:rPr lang="en-US" altLang="zh-CN" sz="1400" i="1" dirty="0">
                <a:ea typeface="宋体" panose="02010600030101010101" pitchFamily="2" charset="-122"/>
              </a:rPr>
              <a:t> 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</a:t>
            </a:r>
            <a:r>
              <a:rPr lang="en-US" altLang="zh-CN" sz="1400" dirty="0" err="1">
                <a:ea typeface="宋体" panose="02010600030101010101" pitchFamily="2" charset="-122"/>
              </a:rPr>
              <a:t>,</a:t>
            </a:r>
            <a:r>
              <a:rPr lang="en-US" altLang="zh-CN" sz="1400" i="1" dirty="0" err="1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) is the connection weight between </a:t>
            </a:r>
            <a:r>
              <a:rPr lang="en-US" altLang="zh-CN" sz="1400" i="1" dirty="0">
                <a:ea typeface="宋体" panose="02010600030101010101" pitchFamily="2" charset="-122"/>
              </a:rPr>
              <a:t>a</a:t>
            </a:r>
            <a:r>
              <a:rPr lang="en-US" altLang="zh-CN" sz="1400" dirty="0">
                <a:ea typeface="宋体" panose="02010600030101010101" pitchFamily="2" charset="-122"/>
              </a:rPr>
              <a:t> and </a:t>
            </a:r>
            <a:r>
              <a:rPr lang="en-US" altLang="zh-CN" sz="1400" i="1" dirty="0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15000"/>
              </a:spcBef>
            </a:pPr>
            <a:r>
              <a:rPr lang="en-US" altLang="zh-CN" sz="1400" dirty="0">
                <a:ea typeface="宋体" panose="02010600030101010101" pitchFamily="2" charset="-122"/>
              </a:rPr>
              <a:t>  If an edge exists between </a:t>
            </a:r>
            <a:r>
              <a:rPr lang="en-US" altLang="zh-CN" sz="1400" i="1" dirty="0">
                <a:ea typeface="宋体" panose="02010600030101010101" pitchFamily="2" charset="-122"/>
              </a:rPr>
              <a:t>a</a:t>
            </a:r>
            <a:r>
              <a:rPr lang="en-US" altLang="zh-CN" sz="1400" dirty="0">
                <a:ea typeface="宋体" panose="02010600030101010101" pitchFamily="2" charset="-122"/>
              </a:rPr>
              <a:t> and </a:t>
            </a:r>
            <a:r>
              <a:rPr lang="en-US" altLang="zh-CN" sz="1400" i="1" dirty="0">
                <a:ea typeface="宋体" panose="02010600030101010101" pitchFamily="2" charset="-122"/>
              </a:rPr>
              <a:t>b</a:t>
            </a:r>
            <a:r>
              <a:rPr lang="en-US" altLang="zh-CN" sz="1400" dirty="0">
                <a:ea typeface="宋体" panose="02010600030101010101" pitchFamily="2" charset="-122"/>
              </a:rPr>
              <a:t>, </a:t>
            </a:r>
            <a:br>
              <a:rPr lang="en-US" altLang="zh-CN" sz="1400" dirty="0">
                <a:ea typeface="宋体" panose="02010600030101010101" pitchFamily="2" charset="-122"/>
              </a:rPr>
            </a:br>
            <a:r>
              <a:rPr lang="en-US" altLang="zh-CN" sz="1400" dirty="0">
                <a:ea typeface="宋体" panose="02010600030101010101" pitchFamily="2" charset="-122"/>
              </a:rPr>
              <a:t>  then </a:t>
            </a:r>
            <a:r>
              <a:rPr lang="en-US" altLang="zh-CN" sz="1400" i="1" dirty="0"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a,b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r>
              <a:rPr lang="en-US" altLang="zh-CN" sz="1400" i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= edge weight (here 1), </a:t>
            </a:r>
          </a:p>
          <a:p>
            <a:pPr algn="l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dirty="0">
                <a:ea typeface="宋体" panose="02010600030101010101" pitchFamily="2" charset="-122"/>
              </a:rPr>
              <a:t>  otherwise, </a:t>
            </a:r>
            <a:r>
              <a:rPr lang="en-US" altLang="zh-CN" sz="1400" i="1" dirty="0"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 err="1">
                <a:ea typeface="宋体" panose="02010600030101010101" pitchFamily="2" charset="-122"/>
              </a:rPr>
              <a:t>a,b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r>
              <a:rPr lang="en-US" altLang="zh-CN" sz="1400" i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= 0</a:t>
            </a:r>
            <a:r>
              <a:rPr lang="en-US" altLang="zh-CN" sz="1400" i="1" dirty="0"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de-DE" altLang="en-BD" dirty="0"/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FAFB1948-6644-6E4F-B099-291456C7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140" y="4652963"/>
            <a:ext cx="4551362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BD" sz="1600">
                <a:sym typeface="Symbol" pitchFamily="2" charset="2"/>
              </a:rPr>
              <a:t></a:t>
            </a:r>
            <a:r>
              <a:rPr lang="de-DE" altLang="en-BD" sz="1600" i="1"/>
              <a:t>g </a:t>
            </a:r>
            <a:r>
              <a:rPr lang="de-DE" altLang="en-BD" sz="1600"/>
              <a:t>(3,5) = </a:t>
            </a:r>
            <a:r>
              <a:rPr lang="de-DE" altLang="en-BD" sz="1600" i="1"/>
              <a:t>D</a:t>
            </a:r>
            <a:r>
              <a:rPr lang="de-DE" altLang="en-BD" sz="1600"/>
              <a:t>(3) + </a:t>
            </a:r>
            <a:r>
              <a:rPr lang="de-DE" altLang="en-BD" sz="1600" i="1"/>
              <a:t>D</a:t>
            </a:r>
            <a:r>
              <a:rPr lang="de-DE" altLang="en-BD" sz="1600"/>
              <a:t>(5) - 2</a:t>
            </a:r>
            <a:r>
              <a:rPr lang="de-DE" altLang="en-BD" sz="1000" i="1"/>
              <a:t>*</a:t>
            </a:r>
            <a:r>
              <a:rPr lang="de-DE" altLang="en-BD" sz="1600" i="1"/>
              <a:t> c</a:t>
            </a:r>
            <a:r>
              <a:rPr lang="de-DE" altLang="en-BD" sz="1600"/>
              <a:t>(</a:t>
            </a:r>
            <a:r>
              <a:rPr lang="de-DE" altLang="en-BD" sz="1600" i="1"/>
              <a:t>a,b</a:t>
            </a:r>
            <a:r>
              <a:rPr lang="de-DE" altLang="en-BD" sz="1600"/>
              <a:t>)</a:t>
            </a:r>
            <a:r>
              <a:rPr lang="de-DE" altLang="en-BD" sz="1600" i="1"/>
              <a:t> = </a:t>
            </a:r>
            <a:r>
              <a:rPr lang="de-DE" altLang="en-BD" sz="1600"/>
              <a:t>2 + 1 – 0 = 3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4" name="Text Box 38">
            <a:extLst>
              <a:ext uri="{FF2B5EF4-FFF2-40B4-BE49-F238E27FC236}">
                <a16:creationId xmlns:a16="http://schemas.microsoft.com/office/drawing/2014/main" id="{5E35519E-634B-0B45-BA5D-F310DD23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240" y="5237163"/>
            <a:ext cx="49212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Font typeface="Symbol" pitchFamily="2" charset="2"/>
              <a:buNone/>
            </a:pPr>
            <a:r>
              <a:rPr lang="de-DE" altLang="en-BD" sz="1400"/>
              <a:t>=&gt; Swapping nodes 3 and 5 would reduce the cut size by 3</a:t>
            </a:r>
            <a:endParaRPr lang="en-US" altLang="zh-CN" sz="1400">
              <a:ea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Font typeface="Symbol" pitchFamily="2" charset="2"/>
              <a:buNone/>
            </a:pPr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8AA63-0390-0A47-82CF-A308DEA3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475" y="1272746"/>
            <a:ext cx="2743200" cy="47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1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18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(Terminology)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2D985605-8044-8F4C-ADB6-8A54C218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283" y="1458570"/>
            <a:ext cx="7348537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 err="1">
                <a:solidFill>
                  <a:srgbClr val="CC0000"/>
                </a:solidFill>
              </a:rPr>
              <a:t>Gain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swapping</a:t>
            </a:r>
            <a:r>
              <a:rPr lang="de-DE" altLang="en-BD" dirty="0">
                <a:solidFill>
                  <a:srgbClr val="CC0000"/>
                </a:solidFill>
              </a:rPr>
              <a:t> a pair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nodes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i="1" dirty="0">
                <a:solidFill>
                  <a:srgbClr val="CC0000"/>
                </a:solidFill>
              </a:rPr>
              <a:t>a</a:t>
            </a:r>
            <a:r>
              <a:rPr lang="de-DE" altLang="en-BD" dirty="0">
                <a:solidFill>
                  <a:srgbClr val="CC0000"/>
                </a:solidFill>
              </a:rPr>
              <a:t> und </a:t>
            </a:r>
            <a:r>
              <a:rPr lang="de-DE" altLang="en-BD" i="1" dirty="0">
                <a:solidFill>
                  <a:srgbClr val="CC0000"/>
                </a:solidFill>
              </a:rPr>
              <a:t>b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The goal is to find a pair of nodes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to exchange such that </a:t>
            </a:r>
            <a:r>
              <a:rPr lang="de-DE" altLang="en-BD" dirty="0">
                <a:sym typeface="Symbol" pitchFamily="2" charset="2"/>
              </a:rPr>
              <a:t>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g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is maximized and swap them.</a:t>
            </a:r>
            <a:endParaRPr lang="de-DE" altLang="en-BD" dirty="0">
              <a:sym typeface="Symbol" pitchFamily="2" charset="2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F0CC52BE-1387-F249-A0AD-7B8A845C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962" y="2847720"/>
            <a:ext cx="7348537" cy="30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de-DE" altLang="en-BD" dirty="0">
                <a:solidFill>
                  <a:srgbClr val="CC0000"/>
                </a:solidFill>
              </a:rPr>
              <a:t>Maximum positive </a:t>
            </a:r>
            <a:r>
              <a:rPr lang="de-DE" altLang="en-BD" dirty="0" err="1">
                <a:solidFill>
                  <a:srgbClr val="CC0000"/>
                </a:solidFill>
              </a:rPr>
              <a:t>gain</a:t>
            </a:r>
            <a:r>
              <a:rPr lang="de-DE" altLang="en-BD" dirty="0">
                <a:solidFill>
                  <a:srgbClr val="CC0000"/>
                </a:solidFill>
              </a:rPr>
              <a:t> </a:t>
            </a:r>
            <a:r>
              <a:rPr lang="de-DE" altLang="en-BD" i="1" dirty="0" err="1">
                <a:solidFill>
                  <a:srgbClr val="CC0000"/>
                </a:solidFill>
                <a:sym typeface="Symbol" pitchFamily="2" charset="2"/>
              </a:rPr>
              <a:t>G</a:t>
            </a:r>
            <a:r>
              <a:rPr lang="de-DE" altLang="en-BD" i="1" baseline="-25000" dirty="0" err="1">
                <a:solidFill>
                  <a:srgbClr val="CC0000"/>
                </a:solidFill>
                <a:sym typeface="Symbol" pitchFamily="2" charset="2"/>
              </a:rPr>
              <a:t>m</a:t>
            </a:r>
            <a:r>
              <a:rPr lang="de-DE" altLang="en-BD" i="1" dirty="0">
                <a:sym typeface="Symbol" pitchFamily="2" charset="2"/>
              </a:rPr>
              <a:t> </a:t>
            </a:r>
            <a:r>
              <a:rPr lang="de-DE" altLang="en-BD" dirty="0" err="1">
                <a:solidFill>
                  <a:srgbClr val="CC0000"/>
                </a:solidFill>
              </a:rPr>
              <a:t>of</a:t>
            </a:r>
            <a:r>
              <a:rPr lang="de-DE" altLang="en-BD" dirty="0">
                <a:solidFill>
                  <a:srgbClr val="CC0000"/>
                </a:solidFill>
              </a:rPr>
              <a:t> a pass </a:t>
            </a:r>
            <a:endParaRPr lang="de-DE" altLang="en-BD" i="1" dirty="0">
              <a:solidFill>
                <a:srgbClr val="CC0000"/>
              </a:solidFill>
            </a:endParaRP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de-DE" altLang="en-BD" dirty="0"/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The maximum positive gain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m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 corresponds to the best prefix of 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m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 swaps within the swap sequence of a given pass.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These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swaps lead to the partition with the minimum cut cost encountered during the pass.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G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is computed as the sum of 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Δ</a:t>
            </a:r>
            <a:r>
              <a:rPr lang="en-US" altLang="zh-CN" i="1" dirty="0" err="1">
                <a:ea typeface="宋体" panose="02010600030101010101" pitchFamily="2" charset="-122"/>
                <a:sym typeface="Symbol" pitchFamily="2" charset="2"/>
              </a:rPr>
              <a:t>g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values over the first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swaps of the pass, with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chosen such that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G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is maximized.</a:t>
            </a:r>
            <a:endParaRPr lang="de-DE" altLang="en-BD" dirty="0">
              <a:sym typeface="Symbol" pitchFamily="2" charset="2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65E378C-2CBC-394A-9B33-B9266F05B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085060"/>
              </p:ext>
            </p:extLst>
          </p:nvPr>
        </p:nvGraphicFramePr>
        <p:xfrm>
          <a:off x="8863538" y="3861485"/>
          <a:ext cx="2237324" cy="129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Formel" r:id="rId3" imgW="17259300" imgH="9944100" progId="Equation.3">
                  <p:embed/>
                </p:oleObj>
              </mc:Choice>
              <mc:Fallback>
                <p:oleObj name="Formel" r:id="rId3" imgW="17259300" imgH="9944100" progId="Equation.3">
                  <p:embed/>
                  <p:pic>
                    <p:nvPicPr>
                      <p:cNvPr id="575492" name="Object 4">
                        <a:extLst>
                          <a:ext uri="{FF2B5EF4-FFF2-40B4-BE49-F238E27FC236}">
                            <a16:creationId xmlns:a16="http://schemas.microsoft.com/office/drawing/2014/main" id="{221AD10A-A3D9-5A41-BCE0-54D4E683A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538" y="3861485"/>
                        <a:ext cx="2237324" cy="1291281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433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19</a:t>
            </a:fld>
            <a:endParaRPr lang="en-BD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20FD9322-EE82-D44C-9135-E7F7A54AE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(One-pass)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02455A58-D1D8-9F40-A7BE-67EADB6FB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4030"/>
              </p:ext>
            </p:extLst>
          </p:nvPr>
        </p:nvGraphicFramePr>
        <p:xfrm>
          <a:off x="1569737" y="1187772"/>
          <a:ext cx="7872413" cy="513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" name="Document" r:id="rId3" imgW="5765800" imgH="3657600" progId="Word.Document.8">
                  <p:embed/>
                </p:oleObj>
              </mc:Choice>
              <mc:Fallback>
                <p:oleObj name="Document" r:id="rId3" imgW="5765800" imgH="3657600" progId="Word.Document.8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7745037E-BC19-D24E-B73C-A1ADF28BC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4930" r="-2249" b="-10051"/>
                      <a:stretch>
                        <a:fillRect/>
                      </a:stretch>
                    </p:blipFill>
                    <p:spPr bwMode="auto">
                      <a:xfrm>
                        <a:off x="1569737" y="1187772"/>
                        <a:ext cx="7872413" cy="513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396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0723173-3E65-9641-A54A-38DCD61D5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VLSI Design Flow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2</a:t>
            </a:fld>
            <a:endParaRPr lang="en-B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1DB81-793F-E644-ADD1-B92FB108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9" y="1122523"/>
            <a:ext cx="7411581" cy="5233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20</a:t>
            </a:fld>
            <a:endParaRPr lang="en-BD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20FD9322-EE82-D44C-9135-E7F7A54AE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(Example)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0FBC5-783D-B146-BCDE-BD25E803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68" y="1169914"/>
            <a:ext cx="5975564" cy="835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8D0F5-3248-DC49-A0A6-6246BD0D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77" y="2107735"/>
            <a:ext cx="4124848" cy="1775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4DB13-AD1D-354C-9A4F-104D5F4F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22" y="4187242"/>
            <a:ext cx="3627781" cy="17907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F65690-840B-464D-8785-421B6AFC55F0}"/>
              </a:ext>
            </a:extLst>
          </p:cNvPr>
          <p:cNvCxnSpPr/>
          <p:nvPr/>
        </p:nvCxnSpPr>
        <p:spPr>
          <a:xfrm>
            <a:off x="6096000" y="2236573"/>
            <a:ext cx="0" cy="377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A7D8F67-C1D3-3D4D-BAED-9BF97D941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623" y="1958908"/>
            <a:ext cx="4114800" cy="2215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768831-E9D6-C34B-9376-80E98BC1F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887" y="4291411"/>
            <a:ext cx="4870124" cy="1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4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21</a:t>
            </a:fld>
            <a:endParaRPr lang="en-BD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20FD9322-EE82-D44C-9135-E7F7A54AE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(Example)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0FBC5-783D-B146-BCDE-BD25E803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68" y="1169914"/>
            <a:ext cx="5975564" cy="8355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F65690-840B-464D-8785-421B6AFC55F0}"/>
              </a:ext>
            </a:extLst>
          </p:cNvPr>
          <p:cNvCxnSpPr/>
          <p:nvPr/>
        </p:nvCxnSpPr>
        <p:spPr>
          <a:xfrm>
            <a:off x="6096000" y="2236573"/>
            <a:ext cx="0" cy="377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7EE9025-649D-9845-90B2-703F6D8F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3" y="1893087"/>
            <a:ext cx="4800600" cy="273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4790D6-D4B8-B04B-BCEC-A911DD487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023" y="1854987"/>
            <a:ext cx="4386747" cy="25366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BB2D88-4460-DE42-BAFC-0340F5E83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69" y="4623587"/>
            <a:ext cx="4979765" cy="1540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4A5A6E-4C28-2545-87C7-FA5028D80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513" y="4623587"/>
            <a:ext cx="4979765" cy="15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2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22</a:t>
            </a:fld>
            <a:endParaRPr lang="en-BD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20FD9322-EE82-D44C-9135-E7F7A54AE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Algorithm (Example)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0FBC5-783D-B146-BCDE-BD25E803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68" y="1169914"/>
            <a:ext cx="5975564" cy="835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22D90-8D21-0E48-BE87-A38A2930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68" y="3186578"/>
            <a:ext cx="10325143" cy="276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3BB84-BA74-104B-86FB-7E6B1317D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818" y="282347"/>
            <a:ext cx="4013393" cy="2072132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91F9C-DE35-5543-AAB2-5ED76A0C1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818" y="2397730"/>
            <a:ext cx="4114800" cy="22156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55362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20247-4B2B-CD4C-B504-E8D1666D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705" y="2996513"/>
            <a:ext cx="3342589" cy="1133475"/>
          </a:xfrm>
        </p:spPr>
        <p:txBody>
          <a:bodyPr>
            <a:normAutofit fontScale="90000"/>
          </a:bodyPr>
          <a:lstStyle/>
          <a:p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23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7385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0723173-3E65-9641-A54A-38DCD61D5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3</a:t>
            </a:fld>
            <a:endParaRPr lang="en-B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A015F-E804-814B-AD81-51E47448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45" y="1070600"/>
            <a:ext cx="7962510" cy="4779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606F2-C357-2B40-9DB8-676203976D8E}"/>
              </a:ext>
            </a:extLst>
          </p:cNvPr>
          <p:cNvSpPr txBox="1"/>
          <p:nvPr/>
        </p:nvSpPr>
        <p:spPr>
          <a:xfrm>
            <a:off x="1346548" y="5768681"/>
            <a:ext cx="949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lnSpc>
                <a:spcPct val="100000"/>
              </a:lnSpc>
              <a:spcBef>
                <a:spcPct val="20000"/>
              </a:spcBef>
              <a:buFont typeface="Symbol" pitchFamily="2" charset="2"/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Involved: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Kernighan-Lin (KL) Algorithm, Fiduccia-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Mattheyses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(FM) Algorithm</a:t>
            </a:r>
            <a:endParaRPr lang="en-US" altLang="zh-CN" sz="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326249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4</a:t>
            </a:fld>
            <a:endParaRPr lang="en-BD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10EAF3A-172D-8248-9DF0-2A01393EA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Planning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B6E846-1BA5-BF47-BDA1-04D9511E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020" y="984436"/>
            <a:ext cx="5444733" cy="4845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5CF167-CFC3-E743-9368-77BFBF1F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466" y="1169343"/>
            <a:ext cx="3378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79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5</a:t>
            </a:fld>
            <a:endParaRPr lang="en-BD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10EAF3A-172D-8248-9DF0-2A01393EA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Planning (Example)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617E2-A348-C74B-BB89-36B62599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50" y="1136998"/>
            <a:ext cx="5112928" cy="4584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C2157-9C11-FB44-8B1F-62BA4602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65" y="1767307"/>
            <a:ext cx="4368800" cy="36195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B98E0-AAF8-9947-AF67-8475F6B969E3}"/>
              </a:ext>
            </a:extLst>
          </p:cNvPr>
          <p:cNvCxnSpPr>
            <a:cxnSpLocks/>
          </p:cNvCxnSpPr>
          <p:nvPr/>
        </p:nvCxnSpPr>
        <p:spPr>
          <a:xfrm>
            <a:off x="6588690" y="1615858"/>
            <a:ext cx="0" cy="35198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DC42E6-A419-3048-9BE8-BB34B591A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5455041"/>
            <a:ext cx="645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22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6</a:t>
            </a:fld>
            <a:endParaRPr lang="en-BD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B1DC606-3BA1-B545-A8D4-749C5DC503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75305-DD66-2747-853B-57A82A28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02" y="1263941"/>
            <a:ext cx="7194992" cy="4330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21C3C4-47BE-3B4B-9925-B4C4C93E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30" y="2953359"/>
            <a:ext cx="4067008" cy="23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7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7</a:t>
            </a:fld>
            <a:endParaRPr lang="en-BD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B57448F-897C-F74F-A35E-A134AE649F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Routing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D33825-BCA4-2F4D-AFEE-595F6861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18" y="1120978"/>
            <a:ext cx="7670365" cy="51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3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8</a:t>
            </a:fld>
            <a:endParaRPr lang="en-BD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311762CF-090F-B04B-B6AE-316E849267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Tree Synthesis (CTS)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77284-1465-8E40-81A3-2591CB8000A4}"/>
              </a:ext>
            </a:extLst>
          </p:cNvPr>
          <p:cNvSpPr txBox="1"/>
          <p:nvPr/>
        </p:nvSpPr>
        <p:spPr>
          <a:xfrm>
            <a:off x="1216068" y="1342648"/>
            <a:ext cx="63673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D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tree synthesis is a process which make sure that the clock gets distributed evenly to all sequential elements in a design.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CTS is the process of insertion of buffers or inverters along the clock paths of ASIC design in order to achieve minimum skew or balanced skew.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Cs, clock consumes around half of the total power consumption. Here clock gating technique helps to reduce power consumption by the clocks.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CTS: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meet clock tree design rule constraints such as maximum transition, maximum load capacitance and maximum fanout.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meet clock tree targets such as minimum skew and minimum insertion delay. </a:t>
            </a: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B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3B079-5BD2-3E4D-AEE3-85E65253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97" y="2130602"/>
            <a:ext cx="4033041" cy="25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0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D18A-E11B-C647-97F2-248ECF0E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ED53-B6A7-B949-9EFC-EBFCB7F61425}" type="datetime1">
              <a:rPr lang="en-US" smtClean="0"/>
              <a:t>8/14/21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BD8F-FE5D-374C-83E9-6518E87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460: VLSI Design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A2C-D38A-284A-B8C1-E3A257A6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9EF-B149-AE4C-A361-C9E157E43F45}" type="slidenum">
              <a:rPr lang="en-BD" smtClean="0"/>
              <a:t>9</a:t>
            </a:fld>
            <a:endParaRPr lang="en-BD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015AD53-9E14-B44D-BD9E-549A0ECD9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68" y="442988"/>
            <a:ext cx="9092852" cy="711769"/>
          </a:xfrm>
        </p:spPr>
        <p:txBody>
          <a:bodyPr vert="horz" lIns="91440" tIns="11206" rIns="91440" bIns="45720" rtlCol="0" anchor="ctr">
            <a:noAutofit/>
          </a:bodyPr>
          <a:lstStyle/>
          <a:p>
            <a:pPr marL="11206">
              <a:spcBef>
                <a:spcPts val="88"/>
              </a:spcBef>
              <a:defRPr/>
            </a:pPr>
            <a:r>
              <a:rPr lang="en-US" sz="4000" b="1" spc="-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Closure</a:t>
            </a:r>
            <a:endParaRPr sz="4000" b="1" spc="-4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9375F-D2B5-1C41-9D09-7225B00F70EB}"/>
              </a:ext>
            </a:extLst>
          </p:cNvPr>
          <p:cNvSpPr txBox="1"/>
          <p:nvPr/>
        </p:nvSpPr>
        <p:spPr>
          <a:xfrm>
            <a:off x="1415441" y="1453019"/>
            <a:ext cx="8893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closure is the process by which a logic design consisting of primitive elements such as combinatorial logic gates ( and , or , not 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nor , etc.) and sequential logic gates (flip flops, latches, memories) is modified to meet its timing requirements.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Timing closure is done through layout optimizations and netlist modifications. </a:t>
            </a:r>
            <a:endParaRPr lang="en-B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71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1286</Words>
  <Application>Microsoft Macintosh PowerPoint</Application>
  <PresentationFormat>Widescreen</PresentationFormat>
  <Paragraphs>172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Microsoft Formel-Editor 3.0</vt:lpstr>
      <vt:lpstr>Microsoft Word 97-2004 Document</vt:lpstr>
      <vt:lpstr>CSE 460: VLSI Design</vt:lpstr>
      <vt:lpstr>VLSI Design Flow</vt:lpstr>
      <vt:lpstr>Partitioning</vt:lpstr>
      <vt:lpstr>Chip Planning</vt:lpstr>
      <vt:lpstr>Chip Planning (Example)</vt:lpstr>
      <vt:lpstr>Placement</vt:lpstr>
      <vt:lpstr>Signal Routing</vt:lpstr>
      <vt:lpstr>Clock Tree Synthesis (CTS)</vt:lpstr>
      <vt:lpstr>Timing Closure</vt:lpstr>
      <vt:lpstr>Partition Terminology</vt:lpstr>
      <vt:lpstr>Optimization Goals</vt:lpstr>
      <vt:lpstr>Optimization Goals</vt:lpstr>
      <vt:lpstr>Kernighan Lin (KL Algorithm)</vt:lpstr>
      <vt:lpstr>KL Algorithm (Terminology)</vt:lpstr>
      <vt:lpstr>KL Algorithm (Terminology)</vt:lpstr>
      <vt:lpstr>KL Algorithm (Terminology)</vt:lpstr>
      <vt:lpstr>KL Algorithm (Terminology)</vt:lpstr>
      <vt:lpstr>KL Algorithm (Terminology)</vt:lpstr>
      <vt:lpstr>KL Algorithm (One-pass)</vt:lpstr>
      <vt:lpstr>KL Algorithm (Example)</vt:lpstr>
      <vt:lpstr>KL Algorithm (Example)</vt:lpstr>
      <vt:lpstr>KL Algorithm (Example)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460: VLSI Design</dc:title>
  <dc:creator>nazmul turjo</dc:creator>
  <cp:lastModifiedBy>nazmul turjo</cp:lastModifiedBy>
  <cp:revision>1</cp:revision>
  <dcterms:created xsi:type="dcterms:W3CDTF">2021-08-14T14:57:35Z</dcterms:created>
  <dcterms:modified xsi:type="dcterms:W3CDTF">2021-08-15T05:43:10Z</dcterms:modified>
</cp:coreProperties>
</file>