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gv4+U1LH82u8Cww0/mUFzhiEHJ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C71162-73C0-4B1A-8955-5C18E6DE93BE}">
  <a:tblStyle styleId="{4AC71162-73C0-4B1A-8955-5C18E6DE93B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CSE460: VLSI Design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Lecture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nMOS Transistor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Low voltage (GND)</a:t>
            </a:r>
            <a:r>
              <a:rPr lang="en"/>
              <a:t> applied to the </a:t>
            </a:r>
            <a:r>
              <a:rPr lang="en" u="sng"/>
              <a:t>gate</a:t>
            </a:r>
            <a:r>
              <a:rPr lang="en"/>
              <a:t>: TRANSISTOR is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and drain are </a:t>
            </a:r>
            <a:r>
              <a:rPr lang="en">
                <a:solidFill>
                  <a:srgbClr val="CC0000"/>
                </a:solidFill>
              </a:rPr>
              <a:t>disconnected </a:t>
            </a:r>
            <a:r>
              <a:rPr lang="en"/>
              <a:t>(no channel between them)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no current flows</a:t>
            </a:r>
            <a:r>
              <a:rPr lang="en"/>
              <a:t>, transistor is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 voltage (V</a:t>
            </a:r>
            <a:r>
              <a:rPr b="1" baseline="-25000" lang="en"/>
              <a:t>DD</a:t>
            </a:r>
            <a:r>
              <a:rPr b="1" lang="en"/>
              <a:t>)</a:t>
            </a:r>
            <a:r>
              <a:rPr lang="en"/>
              <a:t> applied to the </a:t>
            </a:r>
            <a:r>
              <a:rPr lang="en" u="sng"/>
              <a:t>gate</a:t>
            </a:r>
            <a:r>
              <a:rPr lang="en"/>
              <a:t>: TRANSISTOR is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and drain are </a:t>
            </a:r>
            <a:r>
              <a:rPr lang="en">
                <a:solidFill>
                  <a:srgbClr val="38761D"/>
                </a:solidFill>
              </a:rPr>
              <a:t>connected </a:t>
            </a:r>
            <a:r>
              <a:rPr lang="en"/>
              <a:t>by an </a:t>
            </a:r>
            <a:r>
              <a:rPr i="1" lang="en"/>
              <a:t>n-channel</a:t>
            </a:r>
            <a:r>
              <a:rPr lang="en"/>
              <a:t>, right under the gate oxide (SiO</a:t>
            </a:r>
            <a:r>
              <a:rPr baseline="-25000" lang="en"/>
              <a:t>2</a:t>
            </a:r>
            <a:r>
              <a:rPr lang="en"/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current flows from drain to source</a:t>
            </a:r>
            <a:r>
              <a:rPr lang="en"/>
              <a:t>, transistor is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details on the working mechanism: later in this course!</a:t>
            </a:r>
            <a:endParaRPr/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850" y="3180350"/>
            <a:ext cx="2708630" cy="138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>
            <a:off x="4607520" y="3180917"/>
            <a:ext cx="2708630" cy="138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pMOS Transistor</a:t>
            </a:r>
            <a:endParaRPr/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Low voltage (GND)</a:t>
            </a:r>
            <a:r>
              <a:rPr lang="en"/>
              <a:t> applied to the </a:t>
            </a:r>
            <a:r>
              <a:rPr lang="en" u="sng"/>
              <a:t>gate</a:t>
            </a:r>
            <a:r>
              <a:rPr lang="en"/>
              <a:t>: TRANSISTOR is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and drain are </a:t>
            </a:r>
            <a:r>
              <a:rPr lang="en">
                <a:solidFill>
                  <a:srgbClr val="38761D"/>
                </a:solidFill>
              </a:rPr>
              <a:t>connected </a:t>
            </a:r>
            <a:r>
              <a:rPr lang="en"/>
              <a:t>by a</a:t>
            </a:r>
            <a:r>
              <a:rPr i="1" lang="en"/>
              <a:t> p-channel</a:t>
            </a:r>
            <a:r>
              <a:rPr lang="en"/>
              <a:t>, right under the gate oxide (SiO</a:t>
            </a:r>
            <a:r>
              <a:rPr baseline="-25000" lang="en"/>
              <a:t>2</a:t>
            </a:r>
            <a:r>
              <a:rPr lang="en"/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current flows from source to drain (opposite direction of nMOS)</a:t>
            </a:r>
            <a:r>
              <a:rPr lang="en"/>
              <a:t>, transistor is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/>
              <a:t>details on the working mechanism: later in this course!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 voltage (V</a:t>
            </a:r>
            <a:r>
              <a:rPr b="1" baseline="-25000" lang="en"/>
              <a:t>DD</a:t>
            </a:r>
            <a:r>
              <a:rPr b="1" lang="en"/>
              <a:t>)</a:t>
            </a:r>
            <a:r>
              <a:rPr lang="en"/>
              <a:t> applied to the </a:t>
            </a:r>
            <a:r>
              <a:rPr lang="en" u="sng"/>
              <a:t>gate</a:t>
            </a:r>
            <a:r>
              <a:rPr lang="en"/>
              <a:t>: TRANSISTOR is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and drain are </a:t>
            </a:r>
            <a:r>
              <a:rPr lang="en">
                <a:solidFill>
                  <a:srgbClr val="CC0000"/>
                </a:solidFill>
              </a:rPr>
              <a:t>disconnected </a:t>
            </a:r>
            <a:r>
              <a:rPr lang="en"/>
              <a:t>(no channel between them)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no current flows</a:t>
            </a:r>
            <a:r>
              <a:rPr lang="en"/>
              <a:t>, transistor is </a:t>
            </a:r>
            <a:r>
              <a:rPr lang="en">
                <a:solidFill>
                  <a:srgbClr val="CC0000"/>
                </a:solidFill>
              </a:rPr>
              <a:t>OFF</a:t>
            </a:r>
            <a:endParaRPr/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827850" y="3180350"/>
            <a:ext cx="2708630" cy="138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7520" y="3180917"/>
            <a:ext cx="2708630" cy="138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MOS Transistors as Switches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Electrically controlled switches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Voltage at gate controls path from source to drain</a:t>
            </a:r>
            <a:endParaRPr/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763" y="1947425"/>
            <a:ext cx="5506475" cy="26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Basic logic gates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1" y="1152475"/>
            <a:ext cx="5742250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3025" y="1161275"/>
            <a:ext cx="1258950" cy="12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CMOS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311700" y="1152475"/>
            <a:ext cx="507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CMOS can be used to build both simple and compound logic gates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2 networks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pMOS pull-up network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nMOS pull-down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pMOS &amp; nMOS both used in the same structure -&gt; CMOS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295" y="1610175"/>
            <a:ext cx="2451000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CMOS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311700" y="1152475"/>
            <a:ext cx="606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inputs the networks can be ON or OFF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</a:t>
            </a:r>
            <a:r>
              <a:rPr b="1" lang="en">
                <a:solidFill>
                  <a:srgbClr val="38761D"/>
                </a:solidFill>
              </a:rPr>
              <a:t>ON</a:t>
            </a:r>
            <a:r>
              <a:rPr lang="en"/>
              <a:t>: Network is </a:t>
            </a:r>
            <a:r>
              <a:rPr b="1" i="1" lang="en">
                <a:solidFill>
                  <a:srgbClr val="38761D"/>
                </a:solidFill>
              </a:rPr>
              <a:t>conducting </a:t>
            </a:r>
            <a:r>
              <a:rPr b="1" lang="en"/>
              <a:t>electricity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</a:t>
            </a:r>
            <a:r>
              <a:rPr b="1" lang="en">
                <a:solidFill>
                  <a:srgbClr val="CC0000"/>
                </a:solidFill>
              </a:rPr>
              <a:t>OFF</a:t>
            </a:r>
            <a:r>
              <a:rPr lang="en"/>
              <a:t>: Network is </a:t>
            </a:r>
            <a:r>
              <a:rPr b="1" i="1" lang="en">
                <a:solidFill>
                  <a:srgbClr val="CC0000"/>
                </a:solidFill>
              </a:rPr>
              <a:t>not conducting</a:t>
            </a:r>
            <a:r>
              <a:rPr b="1" lang="en"/>
              <a:t> electricity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inputs, 4 possible combinations of the 2 networks are possible: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15"/>
          <p:cNvGraphicFramePr/>
          <p:nvPr/>
        </p:nvGraphicFramePr>
        <p:xfrm>
          <a:off x="529675" y="3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{4AC71162-73C0-4B1A-8955-5C18E6DE93BE}</a:tableStyleId>
              </a:tblPr>
              <a:tblGrid>
                <a:gridCol w="1445400"/>
                <a:gridCol w="2015775"/>
                <a:gridCol w="2290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CC0000"/>
                          </a:solidFill>
                        </a:rPr>
                        <a:t>Pull-up OFF</a:t>
                      </a:r>
                      <a:endParaRPr sz="14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8761D"/>
                          </a:solidFill>
                        </a:rPr>
                        <a:t>Pull-up ON</a:t>
                      </a:r>
                      <a:endParaRPr sz="14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CC0000"/>
                          </a:solidFill>
                        </a:rPr>
                        <a:t>Pull-down OFF</a:t>
                      </a:r>
                      <a:endParaRPr sz="14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Output = </a:t>
                      </a:r>
                      <a:r>
                        <a:rPr b="1" lang="en" sz="1400" u="none" cap="none" strike="noStrike"/>
                        <a:t>Z </a:t>
                      </a:r>
                      <a:r>
                        <a:rPr lang="en" sz="1400" u="none" cap="none" strike="noStrike"/>
                        <a:t>(float)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Output = </a:t>
                      </a:r>
                      <a:r>
                        <a:rPr b="1" lang="en" sz="1400" u="none" cap="none" strike="noStrike"/>
                        <a:t>1 </a:t>
                      </a:r>
                      <a:r>
                        <a:rPr lang="en" sz="1400" u="none" cap="none" strike="noStrike"/>
                        <a:t>(High)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8761D"/>
                          </a:solidFill>
                        </a:rPr>
                        <a:t>Pull-down ON</a:t>
                      </a:r>
                      <a:endParaRPr sz="14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Output = </a:t>
                      </a:r>
                      <a:r>
                        <a:rPr b="1" lang="en" sz="1400" u="none" cap="none" strike="noStrike"/>
                        <a:t>0 </a:t>
                      </a:r>
                      <a:r>
                        <a:rPr lang="en" sz="1400" u="none" cap="none" strike="noStrike"/>
                        <a:t>(Low)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Output = </a:t>
                      </a:r>
                      <a:r>
                        <a:rPr b="1" lang="en" sz="1400" u="none" cap="none" strike="noStrike"/>
                        <a:t>X </a:t>
                      </a:r>
                      <a:r>
                        <a:rPr lang="en" sz="1400" u="none" cap="none" strike="noStrike"/>
                        <a:t>(indeterminate)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295" y="1610175"/>
            <a:ext cx="2451000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CMOS gate structure</a:t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381295" y="1610175"/>
            <a:ext cx="2450999" cy="25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Pull-up: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Pull-down: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very high impedance/Z/floating/no connection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when we want to detach some part of our circuit</a:t>
            </a:r>
            <a:endParaRPr/>
          </a:p>
        </p:txBody>
      </p:sp>
      <p:graphicFrame>
        <p:nvGraphicFramePr>
          <p:cNvPr id="164" name="Google Shape;164;p16"/>
          <p:cNvGraphicFramePr/>
          <p:nvPr/>
        </p:nvGraphicFramePr>
        <p:xfrm>
          <a:off x="529675" y="3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{4AC71162-73C0-4B1A-8955-5C18E6DE93BE}</a:tableStyleId>
              </a:tblPr>
              <a:tblGrid>
                <a:gridCol w="1445400"/>
                <a:gridCol w="2015775"/>
                <a:gridCol w="2290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CC0000"/>
                          </a:solidFill>
                        </a:rPr>
                        <a:t>Pull-up OFF</a:t>
                      </a:r>
                      <a:endParaRPr sz="14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Pull-up ON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CC0000"/>
                          </a:solidFill>
                        </a:rPr>
                        <a:t>Pull-down OFF</a:t>
                      </a:r>
                      <a:endParaRPr sz="14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Output = </a:t>
                      </a:r>
                      <a:r>
                        <a:rPr b="1" lang="en" sz="1400" u="none" cap="none" strike="noStrike"/>
                        <a:t>Z </a:t>
                      </a:r>
                      <a:r>
                        <a:rPr lang="en" sz="1400" u="none" cap="none" strike="noStrike"/>
                        <a:t>(float)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b="1" lang="en" sz="1400" u="none" cap="none" strike="noStrike">
                          <a:solidFill>
                            <a:schemeClr val="lt2"/>
                          </a:solidFill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(High)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Pull-down ON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b="1" lang="en" sz="1400" u="none" cap="none" strike="noStrike">
                          <a:solidFill>
                            <a:schemeClr val="lt2"/>
                          </a:solidFill>
                        </a:rPr>
                        <a:t>0 </a:t>
                      </a: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(Low)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b="1" lang="en" sz="1400" u="none" cap="none" strike="noStrike">
                          <a:solidFill>
                            <a:schemeClr val="lt2"/>
                          </a:solidFill>
                        </a:rPr>
                        <a:t>X </a:t>
                      </a: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(indeterminate)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CMOS gate structure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Pull-down: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</a:t>
            </a:r>
            <a:r>
              <a:rPr i="1" lang="en">
                <a:solidFill>
                  <a:srgbClr val="38761D"/>
                </a:solidFill>
              </a:rPr>
              <a:t>pulled-up</a:t>
            </a:r>
            <a:r>
              <a:rPr lang="en"/>
              <a:t> to </a:t>
            </a:r>
            <a:r>
              <a:rPr lang="en">
                <a:solidFill>
                  <a:srgbClr val="C27BA0"/>
                </a:solidFill>
              </a:rPr>
              <a:t>V</a:t>
            </a:r>
            <a:r>
              <a:rPr baseline="-25000" lang="en">
                <a:solidFill>
                  <a:srgbClr val="C27BA0"/>
                </a:solidFill>
              </a:rPr>
              <a:t>DD</a:t>
            </a:r>
            <a:endParaRPr>
              <a:solidFill>
                <a:srgbClr val="C27BA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when we want to output </a:t>
            </a:r>
            <a:r>
              <a:rPr b="1" lang="en"/>
              <a:t>logical high (1)</a:t>
            </a:r>
            <a:endParaRPr b="1"/>
          </a:p>
        </p:txBody>
      </p:sp>
      <p:graphicFrame>
        <p:nvGraphicFramePr>
          <p:cNvPr id="171" name="Google Shape;171;p17"/>
          <p:cNvGraphicFramePr/>
          <p:nvPr/>
        </p:nvGraphicFramePr>
        <p:xfrm>
          <a:off x="529675" y="3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{4AC71162-73C0-4B1A-8955-5C18E6DE93BE}</a:tableStyleId>
              </a:tblPr>
              <a:tblGrid>
                <a:gridCol w="1445400"/>
                <a:gridCol w="2015775"/>
                <a:gridCol w="2290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Pull-up OFF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8761D"/>
                          </a:solidFill>
                        </a:rPr>
                        <a:t>Pull-up ON</a:t>
                      </a:r>
                      <a:endParaRPr sz="14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CC0000"/>
                          </a:solidFill>
                        </a:rPr>
                        <a:t>Pull-down OFF</a:t>
                      </a:r>
                      <a:endParaRPr sz="14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b="1" lang="en" sz="1400" u="none" cap="none" strike="noStrike">
                          <a:solidFill>
                            <a:schemeClr val="lt2"/>
                          </a:solidFill>
                        </a:rPr>
                        <a:t>Z </a:t>
                      </a: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(float)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Output = </a:t>
                      </a:r>
                      <a:r>
                        <a:rPr b="1" lang="en" sz="1400" u="none" cap="none" strike="noStrike"/>
                        <a:t>1 </a:t>
                      </a:r>
                      <a:r>
                        <a:rPr lang="en" sz="1400" u="none" cap="none" strike="noStrike"/>
                        <a:t>(High)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Pull-down ON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b="1" lang="en" sz="1400" u="none" cap="none" strike="noStrike">
                          <a:solidFill>
                            <a:schemeClr val="lt2"/>
                          </a:solidFill>
                        </a:rPr>
                        <a:t>0 </a:t>
                      </a: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(Low)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b="1" lang="en" sz="1400" u="none" cap="none" strike="noStrike">
                          <a:solidFill>
                            <a:schemeClr val="lt2"/>
                          </a:solidFill>
                        </a:rPr>
                        <a:t>X </a:t>
                      </a: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(indeterminate)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2" name="Google Shape;172;p17"/>
          <p:cNvPicPr preferRelativeResize="0"/>
          <p:nvPr/>
        </p:nvPicPr>
        <p:blipFill rotWithShape="1">
          <a:blip r:embed="rId3">
            <a:alphaModFix/>
          </a:blip>
          <a:srcRect b="208" l="0" r="0" t="209"/>
          <a:stretch/>
        </p:blipFill>
        <p:spPr>
          <a:xfrm>
            <a:off x="6381295" y="1610175"/>
            <a:ext cx="2451000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CMOS gate structure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Pull-up: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</a:t>
            </a:r>
            <a:r>
              <a:rPr i="1" lang="en">
                <a:solidFill>
                  <a:srgbClr val="38761D"/>
                </a:solidFill>
              </a:rPr>
              <a:t>pulled-down</a:t>
            </a:r>
            <a:r>
              <a:rPr i="1" lang="en"/>
              <a:t> </a:t>
            </a:r>
            <a:r>
              <a:rPr lang="en"/>
              <a:t>to </a:t>
            </a:r>
            <a:r>
              <a:rPr lang="en">
                <a:solidFill>
                  <a:srgbClr val="0B5394"/>
                </a:solidFill>
              </a:rPr>
              <a:t>GND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when we want to output </a:t>
            </a:r>
            <a:r>
              <a:rPr b="1" lang="en"/>
              <a:t>logical low (0)</a:t>
            </a:r>
            <a:endParaRPr b="1"/>
          </a:p>
        </p:txBody>
      </p:sp>
      <p:graphicFrame>
        <p:nvGraphicFramePr>
          <p:cNvPr id="179" name="Google Shape;179;p18"/>
          <p:cNvGraphicFramePr/>
          <p:nvPr/>
        </p:nvGraphicFramePr>
        <p:xfrm>
          <a:off x="529675" y="3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{4AC71162-73C0-4B1A-8955-5C18E6DE93BE}</a:tableStyleId>
              </a:tblPr>
              <a:tblGrid>
                <a:gridCol w="1445400"/>
                <a:gridCol w="2015775"/>
                <a:gridCol w="2290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CC0000"/>
                          </a:solidFill>
                        </a:rPr>
                        <a:t>Pull-up OFF</a:t>
                      </a:r>
                      <a:endParaRPr sz="14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Pull-up ON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Pull-down OFF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b="1" lang="en" sz="1400" u="none" cap="none" strike="noStrike">
                          <a:solidFill>
                            <a:schemeClr val="lt2"/>
                          </a:solidFill>
                        </a:rPr>
                        <a:t>Z </a:t>
                      </a: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(float)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b="1" lang="en" sz="1400" u="none" cap="none" strike="noStrike">
                          <a:solidFill>
                            <a:schemeClr val="lt2"/>
                          </a:solidFill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(High)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8761D"/>
                          </a:solidFill>
                        </a:rPr>
                        <a:t>Pull-down ON</a:t>
                      </a:r>
                      <a:endParaRPr sz="14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Output = </a:t>
                      </a:r>
                      <a:r>
                        <a:rPr b="1" lang="en" sz="1400" u="none" cap="none" strike="noStrike"/>
                        <a:t>0 </a:t>
                      </a:r>
                      <a:r>
                        <a:rPr lang="en" sz="1400" u="none" cap="none" strike="noStrike"/>
                        <a:t>(Low)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b="1" lang="en" sz="1400" u="none" cap="none" strike="noStrike">
                          <a:solidFill>
                            <a:schemeClr val="lt2"/>
                          </a:solidFill>
                        </a:rPr>
                        <a:t>X </a:t>
                      </a: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(indeterminate)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 b="208" l="0" r="0" t="209"/>
          <a:stretch/>
        </p:blipFill>
        <p:spPr>
          <a:xfrm>
            <a:off x="6381295" y="1610175"/>
            <a:ext cx="2451000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381295" y="1610175"/>
            <a:ext cx="2450999" cy="25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CMOS gate structure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Pull-up: 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Pull-down: 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indeterminate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somewhere between </a:t>
            </a:r>
            <a:r>
              <a:rPr lang="en">
                <a:solidFill>
                  <a:srgbClr val="A64D79"/>
                </a:solidFill>
              </a:rPr>
              <a:t>V</a:t>
            </a:r>
            <a:r>
              <a:rPr baseline="-25000" lang="en">
                <a:solidFill>
                  <a:srgbClr val="A64D79"/>
                </a:solidFill>
              </a:rPr>
              <a:t>DD</a:t>
            </a:r>
            <a:r>
              <a:rPr lang="en"/>
              <a:t> and </a:t>
            </a:r>
            <a:r>
              <a:rPr lang="en">
                <a:solidFill>
                  <a:srgbClr val="1155CC"/>
                </a:solidFill>
              </a:rPr>
              <a:t>GND</a:t>
            </a:r>
            <a:r>
              <a:rPr lang="en">
                <a:solidFill>
                  <a:srgbClr val="666666"/>
                </a:solidFill>
              </a:rPr>
              <a:t>, we don’t know for sure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 faulty condition</a:t>
            </a:r>
            <a:endParaRPr/>
          </a:p>
        </p:txBody>
      </p:sp>
      <p:graphicFrame>
        <p:nvGraphicFramePr>
          <p:cNvPr id="188" name="Google Shape;188;p19"/>
          <p:cNvGraphicFramePr/>
          <p:nvPr/>
        </p:nvGraphicFramePr>
        <p:xfrm>
          <a:off x="529675" y="3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{4AC71162-73C0-4B1A-8955-5C18E6DE93BE}</a:tableStyleId>
              </a:tblPr>
              <a:tblGrid>
                <a:gridCol w="1445400"/>
                <a:gridCol w="2015775"/>
                <a:gridCol w="2290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Pull-up OFF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8761D"/>
                          </a:solidFill>
                        </a:rPr>
                        <a:t>Pull-up ON</a:t>
                      </a:r>
                      <a:endParaRPr sz="14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Pull-down OFF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b="1" lang="en" sz="1400" u="none" cap="none" strike="noStrike">
                          <a:solidFill>
                            <a:schemeClr val="lt2"/>
                          </a:solidFill>
                        </a:rPr>
                        <a:t>Z </a:t>
                      </a: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(float)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b="1" lang="en" sz="1400" u="none" cap="none" strike="noStrike">
                          <a:solidFill>
                            <a:schemeClr val="lt2"/>
                          </a:solidFill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(High)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8761D"/>
                          </a:solidFill>
                        </a:rPr>
                        <a:t>Pull-down ON</a:t>
                      </a:r>
                      <a:endParaRPr sz="14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b="1" lang="en" sz="1400" u="none" cap="none" strike="noStrike">
                          <a:solidFill>
                            <a:schemeClr val="lt2"/>
                          </a:solidFill>
                        </a:rPr>
                        <a:t>0 </a:t>
                      </a:r>
                      <a:r>
                        <a:rPr lang="en" sz="1400" u="none" cap="none" strike="noStrike">
                          <a:solidFill>
                            <a:schemeClr val="lt2"/>
                          </a:solidFill>
                        </a:rPr>
                        <a:t>(Low)</a:t>
                      </a:r>
                      <a:endParaRPr sz="14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Output = </a:t>
                      </a:r>
                      <a:r>
                        <a:rPr b="1" lang="en" sz="1400" u="none" cap="none" strike="noStrike"/>
                        <a:t>X </a:t>
                      </a:r>
                      <a:r>
                        <a:rPr lang="en" sz="1400" u="none" cap="none" strike="noStrike"/>
                        <a:t>(indeterminate)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CMOS Logic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Pull-up &amp; Pull-down Networks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311700" y="1152475"/>
            <a:ext cx="8520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pull-up network: a single pMOS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pull-up network can be build from different series and parallel combinations of pMOS transistors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pull-down network: a single nMOS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pull-down network can be build from different series and parallel combinations of nMOS transistors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Series and Parallel Networks: </a:t>
            </a:r>
            <a:r>
              <a:rPr b="1" i="1" lang="en"/>
              <a:t>Simple </a:t>
            </a:r>
            <a:r>
              <a:rPr lang="en"/>
              <a:t>case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311700" y="1152475"/>
            <a:ext cx="5781000" cy="3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 network: a single pMOS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voltage at gate input: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voltage at gate input: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 network: a single nMOS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voltage at gate input: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voltage at gate input: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Series</a:t>
            </a:r>
            <a:r>
              <a:rPr lang="en"/>
              <a:t> combination of networks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Every network</a:t>
            </a:r>
            <a:r>
              <a:rPr lang="en"/>
              <a:t> must be </a:t>
            </a:r>
            <a:r>
              <a:rPr b="1" lang="en">
                <a:solidFill>
                  <a:srgbClr val="38761D"/>
                </a:solidFill>
              </a:rPr>
              <a:t>ON </a:t>
            </a:r>
            <a:r>
              <a:rPr lang="en"/>
              <a:t>to make the </a:t>
            </a:r>
            <a:r>
              <a:rPr b="1" lang="en"/>
              <a:t>whole network conducting </a:t>
            </a:r>
            <a:r>
              <a:rPr lang="en"/>
              <a:t>(figure: a, b)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Parallel</a:t>
            </a:r>
            <a:r>
              <a:rPr lang="en"/>
              <a:t> combination of networks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At least one network</a:t>
            </a:r>
            <a:r>
              <a:rPr lang="en"/>
              <a:t> must be </a:t>
            </a:r>
            <a:r>
              <a:rPr b="1" lang="en">
                <a:solidFill>
                  <a:srgbClr val="38761D"/>
                </a:solidFill>
              </a:rPr>
              <a:t>ON </a:t>
            </a:r>
            <a:r>
              <a:rPr lang="en"/>
              <a:t>to make the </a:t>
            </a:r>
            <a:r>
              <a:rPr b="1" lang="en"/>
              <a:t>whole network conducting </a:t>
            </a:r>
            <a:r>
              <a:rPr lang="en"/>
              <a:t>(figure: c, d)</a:t>
            </a:r>
            <a:endParaRPr b="1"/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2700" y="950175"/>
            <a:ext cx="27395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Series and Parallel Networks: </a:t>
            </a:r>
            <a:r>
              <a:rPr b="1" i="1" lang="en"/>
              <a:t>General </a:t>
            </a:r>
            <a:r>
              <a:rPr lang="en"/>
              <a:t>case 1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311700" y="1152475"/>
            <a:ext cx="53325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 network: </a:t>
            </a:r>
            <a:r>
              <a:rPr lang="en" u="sng"/>
              <a:t>multiple pMOS transistors</a:t>
            </a:r>
            <a:endParaRPr u="sng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series </a:t>
            </a:r>
            <a:r>
              <a:rPr lang="en"/>
              <a:t>combination</a:t>
            </a:r>
            <a:endParaRPr u="sng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voltage at all gate inputs: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parallel </a:t>
            </a:r>
            <a:r>
              <a:rPr lang="en"/>
              <a:t>combination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voltage at minimum one gate input: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 network: </a:t>
            </a:r>
            <a:r>
              <a:rPr lang="en" u="sng"/>
              <a:t>multiple nMOS transistors</a:t>
            </a:r>
            <a:endParaRPr u="sng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series </a:t>
            </a:r>
            <a:r>
              <a:rPr lang="en"/>
              <a:t>combination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 voltage at all gate inputs: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parallel </a:t>
            </a:r>
            <a:r>
              <a:rPr lang="en"/>
              <a:t>combination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 voltage at minimum one gate input: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Series </a:t>
            </a:r>
            <a:r>
              <a:rPr lang="en"/>
              <a:t>combination of such networks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Every network</a:t>
            </a:r>
            <a:r>
              <a:rPr lang="en"/>
              <a:t> must be </a:t>
            </a:r>
            <a:r>
              <a:rPr b="1" lang="en">
                <a:solidFill>
                  <a:srgbClr val="38761D"/>
                </a:solidFill>
              </a:rPr>
              <a:t>ON </a:t>
            </a:r>
            <a:r>
              <a:rPr lang="en"/>
              <a:t>to make the </a:t>
            </a:r>
            <a:r>
              <a:rPr b="1" lang="en"/>
              <a:t>whole network conducting</a:t>
            </a:r>
            <a:endParaRPr b="1"/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9575" y="1894488"/>
            <a:ext cx="3082726" cy="21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Series and Parallel Networks: </a:t>
            </a:r>
            <a:r>
              <a:rPr b="1" i="1" lang="en"/>
              <a:t>General </a:t>
            </a:r>
            <a:r>
              <a:rPr lang="en"/>
              <a:t>case 2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311700" y="1152475"/>
            <a:ext cx="53325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 network: </a:t>
            </a:r>
            <a:r>
              <a:rPr lang="en" u="sng"/>
              <a:t>multiple pMOS transistors</a:t>
            </a:r>
            <a:endParaRPr u="sng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series </a:t>
            </a:r>
            <a:r>
              <a:rPr lang="en"/>
              <a:t>combination</a:t>
            </a:r>
            <a:endParaRPr u="sng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voltage at all gate inputs: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parallel </a:t>
            </a:r>
            <a:r>
              <a:rPr lang="en"/>
              <a:t>combination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voltage at minimum one gate input: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 network: </a:t>
            </a:r>
            <a:r>
              <a:rPr lang="en" u="sng"/>
              <a:t>multiple nMOS transistors</a:t>
            </a:r>
            <a:endParaRPr u="sng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series </a:t>
            </a:r>
            <a:r>
              <a:rPr lang="en"/>
              <a:t>combination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 voltage at all gate inputs: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parallel </a:t>
            </a:r>
            <a:r>
              <a:rPr lang="en"/>
              <a:t>combination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 voltage at minimum one gate input: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Parallel </a:t>
            </a:r>
            <a:r>
              <a:rPr lang="en"/>
              <a:t>combination of such networks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At least one network</a:t>
            </a:r>
            <a:r>
              <a:rPr lang="en"/>
              <a:t> must be </a:t>
            </a:r>
            <a:r>
              <a:rPr b="1" lang="en">
                <a:solidFill>
                  <a:srgbClr val="38761D"/>
                </a:solidFill>
              </a:rPr>
              <a:t>ON </a:t>
            </a:r>
            <a:r>
              <a:rPr lang="en"/>
              <a:t>to make the </a:t>
            </a:r>
            <a:r>
              <a:rPr b="1" lang="en"/>
              <a:t>whole network conducting</a:t>
            </a:r>
            <a:endParaRPr b="1"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4200" y="1889700"/>
            <a:ext cx="3188101" cy="189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Conduction Complement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311700" y="1152475"/>
            <a:ext cx="615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of Conduction Complements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Pull-up network is complement of pull-down (and vice versa)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 -&gt; series, series  -&gt; parallel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CMOS NAND-2 gate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Pull-down: 2 nMOS in </a:t>
            </a:r>
            <a:r>
              <a:rPr b="1" lang="en"/>
              <a:t>series </a:t>
            </a:r>
            <a:r>
              <a:rPr lang="en"/>
              <a:t>connection with inputs A &amp; B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Pull-up: 2 pMOS in </a:t>
            </a:r>
            <a:r>
              <a:rPr b="1" lang="en"/>
              <a:t>parallel </a:t>
            </a:r>
            <a:r>
              <a:rPr lang="en"/>
              <a:t>(compliment of series) connection with the same inputs A &amp; 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 for any CMOS logic gate, we just need to build </a:t>
            </a:r>
            <a:r>
              <a:rPr lang="en" u="sng"/>
              <a:t>only </a:t>
            </a:r>
            <a:r>
              <a:rPr i="1" lang="en" u="sng"/>
              <a:t>one </a:t>
            </a:r>
            <a:r>
              <a:rPr lang="en" u="sng"/>
              <a:t>network</a:t>
            </a:r>
            <a:r>
              <a:rPr lang="en"/>
              <a:t> (usually the pull-down, because its easier)</a:t>
            </a:r>
            <a:r>
              <a:rPr i="1" lang="en"/>
              <a:t> </a:t>
            </a:r>
            <a:r>
              <a:rPr lang="en"/>
              <a:t> and the conduction complement rule will take care of the other one!</a:t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0100" y="1960550"/>
            <a:ext cx="23622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Building An Inverting CMOS Logic Gate</a:t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6075" y="1798825"/>
            <a:ext cx="1986225" cy="20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311700" y="1152475"/>
            <a:ext cx="688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the </a:t>
            </a:r>
            <a:r>
              <a:rPr b="1" lang="en"/>
              <a:t>pull-down network</a:t>
            </a:r>
            <a:r>
              <a:rPr lang="en"/>
              <a:t> using </a:t>
            </a:r>
            <a:r>
              <a:rPr lang="en" u="sng"/>
              <a:t>nMOS</a:t>
            </a:r>
            <a:r>
              <a:rPr lang="en"/>
              <a:t> transistors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u="sng"/>
              <a:t>series</a:t>
            </a:r>
            <a:r>
              <a:rPr b="1" lang="en"/>
              <a:t> </a:t>
            </a:r>
            <a:r>
              <a:rPr lang="en"/>
              <a:t>nMOS transistor networks for inputs/signals that are “</a:t>
            </a:r>
            <a:r>
              <a:rPr b="1" lang="en" u="sng"/>
              <a:t>AND</a:t>
            </a:r>
            <a:r>
              <a:rPr lang="en"/>
              <a:t>”ed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u="sng"/>
              <a:t>parallel</a:t>
            </a:r>
            <a:r>
              <a:rPr b="1" lang="en"/>
              <a:t> </a:t>
            </a:r>
            <a:r>
              <a:rPr lang="en"/>
              <a:t>nMOS transistors for inputs/signals that are “</a:t>
            </a:r>
            <a:r>
              <a:rPr b="1" lang="en" u="sng"/>
              <a:t>OR</a:t>
            </a:r>
            <a:r>
              <a:rPr lang="en"/>
              <a:t>”ed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the </a:t>
            </a:r>
            <a:r>
              <a:rPr b="1" lang="en"/>
              <a:t>pull-up network</a:t>
            </a:r>
            <a:r>
              <a:rPr lang="en"/>
              <a:t> using </a:t>
            </a:r>
            <a:r>
              <a:rPr lang="en" u="sng"/>
              <a:t>pMOS</a:t>
            </a:r>
            <a:r>
              <a:rPr lang="en"/>
              <a:t> transistors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the conduction complement rule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Parallel networks in pull-down network will be redrawn in series for pull-up network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Series networks in pull-down network will be redrawn in parallel for pull-up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the pull-up network (PUN) and the pull-down network (PDN) in series between V</a:t>
            </a:r>
            <a:r>
              <a:rPr baseline="-25000" lang="en"/>
              <a:t>DD</a:t>
            </a:r>
            <a:r>
              <a:rPr lang="en"/>
              <a:t> and GND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Pull-down Network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series nMOS</a:t>
            </a:r>
            <a:r>
              <a:rPr lang="en"/>
              <a:t> transistor networks for inputs/signals that are “</a:t>
            </a:r>
            <a:r>
              <a:rPr b="1" lang="en"/>
              <a:t>AND</a:t>
            </a:r>
            <a:r>
              <a:rPr lang="en"/>
              <a:t>”ed together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parallel nMOS</a:t>
            </a:r>
            <a:r>
              <a:rPr lang="en"/>
              <a:t> transistors for inputs/signals that are “</a:t>
            </a:r>
            <a:r>
              <a:rPr b="1" lang="en"/>
              <a:t>OR</a:t>
            </a:r>
            <a:r>
              <a:rPr lang="en"/>
              <a:t>”ed together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consider the inverting function, Y =  [(A+BC)D]’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1: Individual PD networks for A, B, C, D inputs (simple case)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single nMOS transistors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2: PD network for </a:t>
            </a:r>
            <a:r>
              <a:rPr b="1" lang="en"/>
              <a:t>BC </a:t>
            </a:r>
            <a:r>
              <a:rPr lang="en"/>
              <a:t>signal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</a:t>
            </a:r>
            <a:r>
              <a:rPr i="1" lang="en"/>
              <a:t>B </a:t>
            </a:r>
            <a:r>
              <a:rPr lang="en"/>
              <a:t>&amp; </a:t>
            </a:r>
            <a:r>
              <a:rPr i="1" lang="en"/>
              <a:t>C </a:t>
            </a:r>
            <a:r>
              <a:rPr lang="en" u="sng"/>
              <a:t>AND</a:t>
            </a:r>
            <a:r>
              <a:rPr lang="en"/>
              <a:t>ed</a:t>
            </a:r>
            <a:r>
              <a:rPr i="1" lang="en"/>
              <a:t> </a:t>
            </a:r>
            <a:r>
              <a:rPr lang="en"/>
              <a:t>in </a:t>
            </a:r>
            <a:r>
              <a:rPr b="1" lang="en"/>
              <a:t>BC</a:t>
            </a:r>
            <a:r>
              <a:rPr lang="en"/>
              <a:t>: </a:t>
            </a:r>
            <a:r>
              <a:rPr i="1" lang="en"/>
              <a:t>B </a:t>
            </a:r>
            <a:r>
              <a:rPr lang="en"/>
              <a:t>&amp; </a:t>
            </a:r>
            <a:r>
              <a:rPr i="1" lang="en"/>
              <a:t>C </a:t>
            </a:r>
            <a:r>
              <a:rPr lang="en"/>
              <a:t>PD networks will be in </a:t>
            </a:r>
            <a:r>
              <a:rPr b="1" lang="en"/>
              <a:t>series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3: PD network for </a:t>
            </a:r>
            <a:r>
              <a:rPr b="1" lang="en"/>
              <a:t>(A+BC) </a:t>
            </a:r>
            <a:r>
              <a:rPr lang="en"/>
              <a:t>signal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A </a:t>
            </a:r>
            <a:r>
              <a:rPr lang="en"/>
              <a:t>and </a:t>
            </a:r>
            <a:r>
              <a:rPr i="1" lang="en"/>
              <a:t>BC </a:t>
            </a:r>
            <a:r>
              <a:rPr lang="en" u="sng"/>
              <a:t>OR</a:t>
            </a:r>
            <a:r>
              <a:rPr lang="en"/>
              <a:t>ed </a:t>
            </a:r>
            <a:r>
              <a:rPr b="1" lang="en"/>
              <a:t>(A+BC): </a:t>
            </a:r>
            <a:r>
              <a:rPr i="1" lang="en"/>
              <a:t>A</a:t>
            </a:r>
            <a:r>
              <a:rPr lang="en"/>
              <a:t> &amp; </a:t>
            </a:r>
            <a:r>
              <a:rPr i="1" lang="en"/>
              <a:t>BC </a:t>
            </a:r>
            <a:r>
              <a:rPr lang="en"/>
              <a:t>PD networks will be in </a:t>
            </a:r>
            <a:r>
              <a:rPr b="1" lang="en"/>
              <a:t>parallel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4: PD network for </a:t>
            </a:r>
            <a:r>
              <a:rPr b="1" lang="en"/>
              <a:t>(A+BC)D </a:t>
            </a:r>
            <a:r>
              <a:rPr lang="en"/>
              <a:t>signal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(A+BC)</a:t>
            </a:r>
            <a:r>
              <a:rPr lang="en"/>
              <a:t> and </a:t>
            </a:r>
            <a:r>
              <a:rPr i="1" lang="en"/>
              <a:t>D </a:t>
            </a:r>
            <a:r>
              <a:rPr lang="en" u="sng"/>
              <a:t>AND</a:t>
            </a:r>
            <a:r>
              <a:rPr lang="en"/>
              <a:t>ed in </a:t>
            </a:r>
            <a:r>
              <a:rPr b="1" lang="en"/>
              <a:t>(A+BC)D: </a:t>
            </a:r>
            <a:r>
              <a:rPr i="1" lang="en"/>
              <a:t>(A+BC)</a:t>
            </a:r>
            <a:r>
              <a:rPr lang="en"/>
              <a:t> &amp; </a:t>
            </a:r>
            <a:r>
              <a:rPr i="1" lang="en"/>
              <a:t>D </a:t>
            </a:r>
            <a:r>
              <a:rPr lang="en"/>
              <a:t>PD networks will be in </a:t>
            </a:r>
            <a:r>
              <a:rPr b="1" lang="en"/>
              <a:t>series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(The term “signal” is used to describe an intermediate value which are generated from inputs. Here A,B,C,D are inputs but A+BC or BC are referred to as signal)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Pull-down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1: Individual PD networks for A, B, C, D inputs (simple case)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single nMOS transistors 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799" y="2307506"/>
            <a:ext cx="3682424" cy="216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Pull-down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2: PD network for </a:t>
            </a:r>
            <a:r>
              <a:rPr b="1" lang="en"/>
              <a:t>BC </a:t>
            </a:r>
            <a:r>
              <a:rPr lang="en"/>
              <a:t>signal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</a:t>
            </a:r>
            <a:r>
              <a:rPr i="1" lang="en"/>
              <a:t>B </a:t>
            </a:r>
            <a:r>
              <a:rPr lang="en"/>
              <a:t>&amp; </a:t>
            </a:r>
            <a:r>
              <a:rPr i="1" lang="en"/>
              <a:t>C </a:t>
            </a:r>
            <a:r>
              <a:rPr lang="en" u="sng"/>
              <a:t>AND</a:t>
            </a:r>
            <a:r>
              <a:rPr lang="en"/>
              <a:t>ed</a:t>
            </a:r>
            <a:r>
              <a:rPr i="1" lang="en"/>
              <a:t> </a:t>
            </a:r>
            <a:r>
              <a:rPr lang="en"/>
              <a:t>in </a:t>
            </a:r>
            <a:r>
              <a:rPr b="1" lang="en"/>
              <a:t>BC</a:t>
            </a:r>
            <a:r>
              <a:rPr lang="en"/>
              <a:t>: </a:t>
            </a:r>
            <a:r>
              <a:rPr i="1" lang="en"/>
              <a:t>B </a:t>
            </a:r>
            <a:r>
              <a:rPr lang="en"/>
              <a:t>&amp; </a:t>
            </a:r>
            <a:r>
              <a:rPr i="1" lang="en"/>
              <a:t>C </a:t>
            </a:r>
            <a:r>
              <a:rPr lang="en"/>
              <a:t>PD networks will be in </a:t>
            </a:r>
            <a:r>
              <a:rPr b="1" lang="en"/>
              <a:t>series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7131" y="2346669"/>
            <a:ext cx="1709725" cy="1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Pull-down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3: PD network for </a:t>
            </a:r>
            <a:r>
              <a:rPr b="1" lang="en"/>
              <a:t>(A+BC) </a:t>
            </a:r>
            <a:r>
              <a:rPr lang="en"/>
              <a:t>signal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A </a:t>
            </a:r>
            <a:r>
              <a:rPr lang="en"/>
              <a:t>and </a:t>
            </a:r>
            <a:r>
              <a:rPr i="1" lang="en"/>
              <a:t>BC </a:t>
            </a:r>
            <a:r>
              <a:rPr lang="en" u="sng"/>
              <a:t>OR</a:t>
            </a:r>
            <a:r>
              <a:rPr lang="en"/>
              <a:t>ed </a:t>
            </a:r>
            <a:r>
              <a:rPr b="1" lang="en"/>
              <a:t>(A+BC): </a:t>
            </a:r>
            <a:r>
              <a:rPr i="1" lang="en"/>
              <a:t>A</a:t>
            </a:r>
            <a:r>
              <a:rPr lang="en"/>
              <a:t> &amp; </a:t>
            </a:r>
            <a:r>
              <a:rPr i="1" lang="en"/>
              <a:t>BC </a:t>
            </a:r>
            <a:r>
              <a:rPr lang="en"/>
              <a:t>PD networks will be in </a:t>
            </a:r>
            <a:r>
              <a:rPr b="1" lang="en"/>
              <a:t>parallel</a:t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7862" y="2477925"/>
            <a:ext cx="2436425" cy="20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Silicon lattice structure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p-type and n-type semiconductors, p-n junction diode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nMOS and pMOS transistors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Transistors as switches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logic gate review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CMOS gate structure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 network (PUN) and pull-down network (PDN)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Series and parallel PUN &amp; PDN networks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CMOS implementation of AOI, OAI and other logic gates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Pull-down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4: PD network for </a:t>
            </a:r>
            <a:r>
              <a:rPr b="1" lang="en"/>
              <a:t>(A+BC)D </a:t>
            </a:r>
            <a:r>
              <a:rPr lang="en"/>
              <a:t>signal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(A+BC)</a:t>
            </a:r>
            <a:r>
              <a:rPr lang="en"/>
              <a:t> and </a:t>
            </a:r>
            <a:r>
              <a:rPr i="1" lang="en"/>
              <a:t>D </a:t>
            </a:r>
            <a:r>
              <a:rPr lang="en" u="sng"/>
              <a:t>AND</a:t>
            </a:r>
            <a:r>
              <a:rPr lang="en"/>
              <a:t>ed in </a:t>
            </a:r>
            <a:r>
              <a:rPr b="1" lang="en"/>
              <a:t>(A+BC)D: </a:t>
            </a:r>
            <a:r>
              <a:rPr i="1" lang="en"/>
              <a:t>(A+BC)</a:t>
            </a:r>
            <a:r>
              <a:rPr lang="en"/>
              <a:t> &amp; </a:t>
            </a:r>
            <a:r>
              <a:rPr i="1" lang="en"/>
              <a:t>D </a:t>
            </a:r>
            <a:r>
              <a:rPr lang="en"/>
              <a:t>PD networks will be in </a:t>
            </a:r>
            <a:r>
              <a:rPr b="1" lang="en"/>
              <a:t>series</a:t>
            </a:r>
            <a:r>
              <a:rPr lang="en"/>
              <a:t> </a:t>
            </a:r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9100" y="2375675"/>
            <a:ext cx="1985825" cy="2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Building the Pull-up Network</a:t>
            </a: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follow the CONDUCTION COMPLEMENT rule!!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pMOS transistors instead of nMOS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networks in pull-down network will be redrawn in series for pull-up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Series networks in pull-down network will be redrawn in parallel for pull-up network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Pull-up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1: Individual PU networks for A, B, C, D inputs (simple case)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single pMOS transistors </a:t>
            </a:r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500" y="2920187"/>
            <a:ext cx="3296700" cy="81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9825" y="2858314"/>
            <a:ext cx="3296700" cy="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Pull-up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2: PU network for </a:t>
            </a:r>
            <a:r>
              <a:rPr b="1" lang="en"/>
              <a:t>BC </a:t>
            </a:r>
            <a:r>
              <a:rPr lang="en"/>
              <a:t>signal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B </a:t>
            </a:r>
            <a:r>
              <a:rPr lang="en"/>
              <a:t>&amp; </a:t>
            </a:r>
            <a:r>
              <a:rPr i="1" lang="en"/>
              <a:t>C </a:t>
            </a:r>
            <a:r>
              <a:rPr lang="en"/>
              <a:t>PD networks was in series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B </a:t>
            </a:r>
            <a:r>
              <a:rPr lang="en"/>
              <a:t>&amp; </a:t>
            </a:r>
            <a:r>
              <a:rPr i="1" lang="en"/>
              <a:t>C </a:t>
            </a:r>
            <a:r>
              <a:rPr lang="en"/>
              <a:t>PU networks will be in </a:t>
            </a:r>
            <a:r>
              <a:rPr b="1" lang="en"/>
              <a:t>parallel</a:t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425" y="2462925"/>
            <a:ext cx="20955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5306" y="2393869"/>
            <a:ext cx="1709725" cy="1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Pull-up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3: PU network for </a:t>
            </a:r>
            <a:r>
              <a:rPr b="1" lang="en"/>
              <a:t>(A+BC)</a:t>
            </a:r>
            <a:r>
              <a:rPr lang="en"/>
              <a:t> signal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&amp; BC PD networks was in parallel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&amp; BC PU networks will be in </a:t>
            </a:r>
            <a:r>
              <a:rPr b="1" lang="en"/>
              <a:t>series</a:t>
            </a:r>
            <a:endParaRPr b="1"/>
          </a:p>
        </p:txBody>
      </p:sp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187" y="2477925"/>
            <a:ext cx="2436425" cy="20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869" y="2488269"/>
            <a:ext cx="1962167" cy="20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Pull-up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4: PU network for (A+BC)D signal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(A+BC) &amp; D PD networks was in series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(A+BC) &amp; D PU networks will be in parallel</a:t>
            </a:r>
            <a:endParaRPr/>
          </a:p>
        </p:txBody>
      </p:sp>
      <p:pic>
        <p:nvPicPr>
          <p:cNvPr id="300" name="Google Shape;3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725" y="2526238"/>
            <a:ext cx="1576195" cy="1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000" y="2571750"/>
            <a:ext cx="1897550" cy="17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 Example: Putting it all together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311700" y="1152475"/>
            <a:ext cx="584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the pull-up network (PUN) and the pull-down network (PDN) in series between V</a:t>
            </a:r>
            <a:r>
              <a:rPr baseline="-25000" lang="en"/>
              <a:t>DD</a:t>
            </a:r>
            <a:r>
              <a:rPr lang="en"/>
              <a:t> and GND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of the inverting function (Y) is taken from the common node of PUN and PDN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CMOS logic gate for the given inverting logic function Y</a:t>
            </a:r>
            <a:endParaRPr/>
          </a:p>
        </p:txBody>
      </p:sp>
      <p:pic>
        <p:nvPicPr>
          <p:cNvPr id="308" name="Google Shape;3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9700" y="950175"/>
            <a:ext cx="238259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Example: CMOS NAND-2, NOR-2 and Inverter Gates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NAND-2 [ Y=(AB)’ ] NOR-2 [ Y=(A+B)’ ] Inverter [ Y=A’] logic functions can also be implemented in CMOS like this:</a:t>
            </a:r>
            <a:endParaRPr/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50" y="1969293"/>
            <a:ext cx="2335700" cy="17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0600" y="1969300"/>
            <a:ext cx="2159959" cy="17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2050" y="2207713"/>
            <a:ext cx="1189650" cy="13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3725" y="566301"/>
            <a:ext cx="2281975" cy="41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Implementing non-inverting logics in CMOS</a:t>
            </a:r>
            <a:endParaRPr/>
          </a:p>
        </p:txBody>
      </p:sp>
      <p:sp>
        <p:nvSpPr>
          <p:cNvPr id="324" name="Google Shape;324;p38"/>
          <p:cNvSpPr txBox="1"/>
          <p:nvPr>
            <p:ph idx="1" type="body"/>
          </p:nvPr>
        </p:nvSpPr>
        <p:spPr>
          <a:xfrm>
            <a:off x="311700" y="1152475"/>
            <a:ext cx="581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techniques described so far can only be applied to build any </a:t>
            </a:r>
            <a:r>
              <a:rPr b="1" i="1" lang="en"/>
              <a:t>inverting </a:t>
            </a:r>
            <a:r>
              <a:rPr lang="en"/>
              <a:t>logic 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multiple ways to implement </a:t>
            </a:r>
            <a:r>
              <a:rPr b="1" i="1" lang="en"/>
              <a:t>non-inverting </a:t>
            </a:r>
            <a:r>
              <a:rPr lang="en"/>
              <a:t>logic functions using CMOS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easiest way is to use an additional inverter at the output of the </a:t>
            </a:r>
            <a:r>
              <a:rPr i="1" lang="en"/>
              <a:t>inverting </a:t>
            </a:r>
            <a:r>
              <a:rPr lang="en"/>
              <a:t>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Y = (A+BC)D can be build like this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a CMOS logic gate for Y = [(A+BC)D]’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the output of the previous gate to the input of an CMOS inverter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output of the inverter will be Y = (A+BC)D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Example: CMOS AOI22 Gate</a:t>
            </a:r>
            <a:endParaRPr/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(AB+CD)’ also called the AND-OR-INVERT-2-2 or AOI22 GATE</a:t>
            </a:r>
            <a:endParaRPr/>
          </a:p>
        </p:txBody>
      </p:sp>
      <p:pic>
        <p:nvPicPr>
          <p:cNvPr id="331" name="Google Shape;3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300" y="1728788"/>
            <a:ext cx="4185399" cy="28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Silicon Lattice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495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Silicon is a semiconductor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Transistors are built on a silicon substrate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Silicon is a </a:t>
            </a:r>
            <a:r>
              <a:rPr b="1" lang="en"/>
              <a:t>Group IV</a:t>
            </a:r>
            <a:r>
              <a:rPr lang="en"/>
              <a:t> material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 (16) -&gt; 1s</a:t>
            </a:r>
            <a:r>
              <a:rPr baseline="30000" lang="en"/>
              <a:t>2</a:t>
            </a:r>
            <a:r>
              <a:rPr lang="en"/>
              <a:t> 2s</a:t>
            </a:r>
            <a:r>
              <a:rPr baseline="30000" lang="en"/>
              <a:t>2</a:t>
            </a:r>
            <a:r>
              <a:rPr lang="en"/>
              <a:t>2p</a:t>
            </a:r>
            <a:r>
              <a:rPr baseline="30000" lang="en"/>
              <a:t>6</a:t>
            </a:r>
            <a:r>
              <a:rPr lang="en"/>
              <a:t> 3s</a:t>
            </a:r>
            <a:r>
              <a:rPr baseline="30000" lang="en"/>
              <a:t>2</a:t>
            </a:r>
            <a:r>
              <a:rPr lang="en"/>
              <a:t>3p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Forms crystal lattice with covalent bonds to four neighbors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Pure silicon has no free carriers</a:t>
            </a:r>
            <a:r>
              <a:rPr lang="en"/>
              <a:t> and conducts poorly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How to increase its conductivity?</a:t>
            </a:r>
            <a:endParaRPr i="1"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8100" y="1038225"/>
            <a:ext cx="31242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Final Example: CMOS OAI31 Gate</a:t>
            </a:r>
            <a:endParaRPr/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[(A+B+C)D]’ also called the OR-AND-INVERT-3-1 or OAI31 GATE</a:t>
            </a:r>
            <a:endParaRPr/>
          </a:p>
        </p:txBody>
      </p:sp>
      <p:pic>
        <p:nvPicPr>
          <p:cNvPr id="338" name="Google Shape;33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4921" y="1848925"/>
            <a:ext cx="2674175" cy="2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Doped (Impure) Silicon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62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How to increase the conductivity of a pure semiconductor </a:t>
            </a:r>
            <a:r>
              <a:rPr lang="en"/>
              <a:t>(usually Group IV materials)</a:t>
            </a:r>
            <a:r>
              <a:rPr i="1" lang="en"/>
              <a:t>?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by adding impurity! (</a:t>
            </a:r>
            <a:r>
              <a:rPr lang="en" u="sng"/>
              <a:t>dopants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dopants increases the conductivity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Group V</a:t>
            </a:r>
            <a:r>
              <a:rPr lang="en"/>
              <a:t> dopants: provides </a:t>
            </a:r>
            <a:r>
              <a:rPr i="1" lang="en"/>
              <a:t>free </a:t>
            </a:r>
            <a:r>
              <a:rPr lang="en"/>
              <a:t>“</a:t>
            </a:r>
            <a:r>
              <a:rPr b="1" lang="en"/>
              <a:t>electron</a:t>
            </a:r>
            <a:r>
              <a:rPr lang="en"/>
              <a:t>” to the pure semiconductor (Ex: Arsenic)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the </a:t>
            </a:r>
            <a:r>
              <a:rPr lang="en" u="sng"/>
              <a:t>n-type semiconductor</a:t>
            </a:r>
            <a:r>
              <a:rPr lang="en"/>
              <a:t> afterwards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Group III</a:t>
            </a:r>
            <a:r>
              <a:rPr lang="en"/>
              <a:t> dopants: provides </a:t>
            </a:r>
            <a:r>
              <a:rPr i="1" lang="en"/>
              <a:t>free </a:t>
            </a:r>
            <a:r>
              <a:rPr lang="en"/>
              <a:t>“</a:t>
            </a:r>
            <a:r>
              <a:rPr b="1" lang="en"/>
              <a:t>holes</a:t>
            </a:r>
            <a:r>
              <a:rPr lang="en"/>
              <a:t>” to the pure semiconductor (Ex: Boron)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the </a:t>
            </a:r>
            <a:r>
              <a:rPr lang="en" u="sng"/>
              <a:t>p-type semiconductor</a:t>
            </a:r>
            <a:r>
              <a:rPr lang="en"/>
              <a:t> afterwards</a:t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2325" y="1494675"/>
            <a:ext cx="1379975" cy="129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087" y="3030761"/>
            <a:ext cx="1366457" cy="129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Concept Review</a:t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311700" y="1152475"/>
            <a:ext cx="72477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n-type semiconductor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Carrier: electrons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Net electrical charge of the material stays the same (</a:t>
            </a:r>
            <a:r>
              <a:rPr b="1" i="1" lang="en"/>
              <a:t>electrically neutral</a:t>
            </a:r>
            <a:r>
              <a:rPr i="1" lang="en"/>
              <a:t>)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 with pure semiconductor: it </a:t>
            </a:r>
            <a:r>
              <a:rPr lang="en" u="sng"/>
              <a:t>has more </a:t>
            </a:r>
            <a:r>
              <a:rPr i="1" lang="en" u="sng"/>
              <a:t>free</a:t>
            </a:r>
            <a:r>
              <a:rPr lang="en" u="sng"/>
              <a:t> electrons</a:t>
            </a:r>
            <a:r>
              <a:rPr lang="en"/>
              <a:t>, even after forming bonds with the neighboring atoms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electrons increase conductivity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p-type semiconductor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Carrier: holes (absence of electrons)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Net electrical charge of the material stays the same (</a:t>
            </a:r>
            <a:r>
              <a:rPr b="1" i="1" lang="en"/>
              <a:t>electrically neutral</a:t>
            </a:r>
            <a:r>
              <a:rPr i="1" lang="en"/>
              <a:t>)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 with pure semiconductor: it </a:t>
            </a:r>
            <a:r>
              <a:rPr lang="en" u="sng"/>
              <a:t>has empty electron spaces (called </a:t>
            </a:r>
            <a:r>
              <a:rPr i="1" lang="en" u="sng"/>
              <a:t>holes</a:t>
            </a:r>
            <a:r>
              <a:rPr lang="en" u="sng"/>
              <a:t>)</a:t>
            </a:r>
            <a:r>
              <a:rPr lang="en"/>
              <a:t> in certain bonds with the neighbouring atoms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Electrons from neighbouring bonds try to fill up the empty spaces by creating a flow of electrons, hence increasing the conductivity</a:t>
            </a:r>
            <a:endParaRPr/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2325" y="1494675"/>
            <a:ext cx="1379975" cy="129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087" y="3030761"/>
            <a:ext cx="1366457" cy="129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Concept Review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junction between p-type and n-type semiconductor forms a diode.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flows only in one direction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p-type to n-type, </a:t>
            </a:r>
            <a:r>
              <a:rPr lang="en" strike="sngStrike"/>
              <a:t>n-type to p-type</a:t>
            </a:r>
            <a:endParaRPr strike="sngStrike"/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1787" y="2225425"/>
            <a:ext cx="3360425" cy="23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Electrical Voltage ⇔ Logic Conversion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</a:t>
            </a:r>
            <a:r>
              <a:rPr b="1" baseline="-25000" lang="en"/>
              <a:t>DD</a:t>
            </a:r>
            <a:r>
              <a:rPr b="1" lang="en"/>
              <a:t> = Logical High (1)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GND = Logical Low (0)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baseline="-25000" lang="en"/>
              <a:t>DD</a:t>
            </a:r>
            <a:r>
              <a:rPr lang="en"/>
              <a:t> = 5 V, 3.3 V, 2.5 V, 1.8 V, 1.5 V, 1.2 V, 1.0 V, … (electrical voltage)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GND = 0 V (electrical voltage)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baseline="-25000" lang="en"/>
              <a:t>DD</a:t>
            </a:r>
            <a:r>
              <a:rPr lang="en"/>
              <a:t> has decreased in modern processes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V</a:t>
            </a:r>
            <a:r>
              <a:rPr baseline="-25000" lang="en"/>
              <a:t>DD</a:t>
            </a:r>
            <a:r>
              <a:rPr lang="en"/>
              <a:t> would damage modern tiny transistors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V</a:t>
            </a:r>
            <a:r>
              <a:rPr baseline="-25000" lang="en"/>
              <a:t>DD</a:t>
            </a:r>
            <a:r>
              <a:rPr lang="en"/>
              <a:t> saves power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MOS Transistor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terminals: gate, source, drain, body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gate, source, body -&gt; conductors, SiO</a:t>
            </a:r>
            <a:r>
              <a:rPr baseline="-25000" lang="en"/>
              <a:t>2</a:t>
            </a:r>
            <a:r>
              <a:rPr lang="en"/>
              <a:t> (oxide) -&gt; insulator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source and drain are identical</a:t>
            </a:r>
            <a:r>
              <a:rPr lang="en"/>
              <a:t>, can be used interchangeably, no difference in construction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is tied to the source: </a:t>
            </a:r>
            <a:r>
              <a:rPr b="1" lang="en"/>
              <a:t>functionally a 3 terminal device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</a:t>
            </a:r>
            <a:r>
              <a:rPr i="1" lang="en"/>
              <a:t>voltage applied</a:t>
            </a:r>
            <a:r>
              <a:rPr lang="en"/>
              <a:t> to the </a:t>
            </a:r>
            <a:r>
              <a:rPr lang="en" u="sng"/>
              <a:t>gate</a:t>
            </a:r>
            <a:r>
              <a:rPr lang="en"/>
              <a:t> terminal, </a:t>
            </a:r>
            <a:r>
              <a:rPr lang="en" u="sng"/>
              <a:t>source</a:t>
            </a:r>
            <a:r>
              <a:rPr lang="en"/>
              <a:t> and </a:t>
            </a:r>
            <a:r>
              <a:rPr lang="en" u="sng"/>
              <a:t>drain</a:t>
            </a:r>
            <a:r>
              <a:rPr lang="en"/>
              <a:t> are either electrically </a:t>
            </a:r>
            <a:r>
              <a:rPr lang="en">
                <a:solidFill>
                  <a:srgbClr val="38761D"/>
                </a:solidFill>
              </a:rPr>
              <a:t>connected </a:t>
            </a:r>
            <a:r>
              <a:rPr lang="en"/>
              <a:t>or </a:t>
            </a:r>
            <a:r>
              <a:rPr lang="en">
                <a:solidFill>
                  <a:srgbClr val="CC0000"/>
                </a:solidFill>
              </a:rPr>
              <a:t>disconnected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850" y="3180350"/>
            <a:ext cx="2708630" cy="138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7520" y="3180917"/>
            <a:ext cx="2708630" cy="138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