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1403-253F-47AC-AAA6-58329014804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611E-7970-4030-A073-0CC863F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1403-253F-47AC-AAA6-58329014804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611E-7970-4030-A073-0CC863F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3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1403-253F-47AC-AAA6-58329014804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611E-7970-4030-A073-0CC863F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1403-253F-47AC-AAA6-58329014804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611E-7970-4030-A073-0CC863F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1403-253F-47AC-AAA6-58329014804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611E-7970-4030-A073-0CC863F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1403-253F-47AC-AAA6-58329014804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611E-7970-4030-A073-0CC863F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5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1403-253F-47AC-AAA6-58329014804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611E-7970-4030-A073-0CC863F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1403-253F-47AC-AAA6-58329014804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611E-7970-4030-A073-0CC863F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0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1403-253F-47AC-AAA6-58329014804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611E-7970-4030-A073-0CC863F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1403-253F-47AC-AAA6-58329014804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611E-7970-4030-A073-0CC863F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1403-253F-47AC-AAA6-58329014804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611E-7970-4030-A073-0CC863F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1403-253F-47AC-AAA6-58329014804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9611E-7970-4030-A073-0CC863F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CSE460: VLSI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sz="4400" dirty="0" smtClean="0"/>
          </a:p>
          <a:p>
            <a:r>
              <a:rPr lang="en-US" sz="4400" dirty="0" smtClean="0"/>
              <a:t>Lecture 5: Finite State </a:t>
            </a:r>
            <a:r>
              <a:rPr lang="en-US" sz="4400" dirty="0" smtClean="0"/>
              <a:t>Machines (Part 1)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896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Control circuit of a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Figure: Multi-cycle MIPS Control FSM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432" y="1825625"/>
            <a:ext cx="4217135" cy="36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a sequential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909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 represents input/s</a:t>
            </a:r>
          </a:p>
          <a:p>
            <a:r>
              <a:rPr lang="en-US" dirty="0" smtClean="0"/>
              <a:t>Z represents output/s</a:t>
            </a:r>
          </a:p>
          <a:p>
            <a:r>
              <a:rPr lang="en-US" dirty="0" smtClean="0"/>
              <a:t>Flip-flops are used to save the state of the circuit, Q</a:t>
            </a:r>
          </a:p>
          <a:p>
            <a:r>
              <a:rPr lang="en-US" dirty="0" smtClean="0"/>
              <a:t>Also called Finite State Machine (FSM) or simply, machine</a:t>
            </a:r>
          </a:p>
          <a:p>
            <a:r>
              <a:rPr lang="en-US" dirty="0" smtClean="0"/>
              <a:t>2 types: depending on the connection drawn in pink on the circuit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90" y="2364091"/>
            <a:ext cx="6726510" cy="2550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2860" y="4982131"/>
            <a:ext cx="544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General form of a sequential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62983" cy="4351338"/>
          </a:xfrm>
        </p:spPr>
        <p:txBody>
          <a:bodyPr/>
          <a:lstStyle/>
          <a:p>
            <a:r>
              <a:rPr lang="en-US" dirty="0" smtClean="0"/>
              <a:t>Moore type FSM</a:t>
            </a:r>
          </a:p>
          <a:p>
            <a:pPr marL="457200" lvl="1" indent="0">
              <a:buNone/>
            </a:pPr>
            <a:r>
              <a:rPr lang="en-US" dirty="0" smtClean="0"/>
              <a:t>Output (Z) depends only on the state (Q) of the circuit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Mealy type FSM</a:t>
            </a:r>
          </a:p>
          <a:p>
            <a:pPr marL="457200" lvl="1" indent="0">
              <a:buNone/>
            </a:pPr>
            <a:r>
              <a:rPr lang="en-US" dirty="0" smtClean="0"/>
              <a:t>Output (Z) depends on both the primary inputs (W) and the state (Q) of the circuit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194" y="3684711"/>
            <a:ext cx="5227959" cy="1982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94" y="1307110"/>
            <a:ext cx="5227959" cy="1984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0907" y="3326687"/>
            <a:ext cx="400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Moore type FSM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0907" y="5655752"/>
            <a:ext cx="400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Mealy type FSM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vs. Mealy type machines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919933"/>
              </p:ext>
            </p:extLst>
          </p:nvPr>
        </p:nvGraphicFramePr>
        <p:xfrm>
          <a:off x="1149485" y="1825625"/>
          <a:ext cx="9901136" cy="35792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0568"/>
                <a:gridCol w="4950568"/>
              </a:tblGrid>
              <a:tr h="43493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Moore Machine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Mealy Machine</a:t>
                      </a:r>
                    </a:p>
                  </a:txBody>
                  <a:tcPr marL="60960" marR="60960" marT="60960" marB="60960"/>
                </a:tc>
              </a:tr>
              <a:tr h="736046"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effectLst/>
                        </a:rPr>
                        <a:t>Output depends only upon the present state.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effectLst/>
                        </a:rPr>
                        <a:t>Output depends both upon the present state and the present input</a:t>
                      </a:r>
                    </a:p>
                  </a:txBody>
                  <a:tcPr marL="60960" marR="60960" marT="60960" marB="60960"/>
                </a:tc>
              </a:tr>
              <a:tr h="434936"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effectLst/>
                        </a:rPr>
                        <a:t>Generally, it has more states than Mealy Machine.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effectLst/>
                        </a:rPr>
                        <a:t>Generally, it has fewer states than Moore Machine.</a:t>
                      </a:r>
                    </a:p>
                  </a:txBody>
                  <a:tcPr marL="60960" marR="60960" marT="60960" marB="60960"/>
                </a:tc>
              </a:tr>
              <a:tr h="700552"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effectLst/>
                        </a:rPr>
                        <a:t>The value of the </a:t>
                      </a:r>
                      <a:r>
                        <a:rPr lang="en-US" dirty="0" smtClean="0">
                          <a:effectLst/>
                        </a:rPr>
                        <a:t>output </a:t>
                      </a:r>
                      <a:r>
                        <a:rPr lang="en-US" dirty="0">
                          <a:effectLst/>
                        </a:rPr>
                        <a:t>is a function of the current state </a:t>
                      </a:r>
                      <a:r>
                        <a:rPr lang="en-US" dirty="0" smtClean="0">
                          <a:effectLst/>
                        </a:rPr>
                        <a:t>and </a:t>
                      </a:r>
                      <a:r>
                        <a:rPr lang="en-US" dirty="0">
                          <a:effectLst/>
                        </a:rPr>
                        <a:t>changes at the clock </a:t>
                      </a:r>
                      <a:r>
                        <a:rPr lang="en-US" dirty="0" smtClean="0">
                          <a:effectLst/>
                        </a:rPr>
                        <a:t>edges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effectLst/>
                        </a:rPr>
                        <a:t>The value of the </a:t>
                      </a:r>
                      <a:r>
                        <a:rPr lang="en-US" dirty="0" smtClean="0">
                          <a:effectLst/>
                        </a:rPr>
                        <a:t>output </a:t>
                      </a:r>
                      <a:r>
                        <a:rPr lang="en-US" dirty="0">
                          <a:effectLst/>
                        </a:rPr>
                        <a:t>is a function of the transitions </a:t>
                      </a:r>
                      <a:r>
                        <a:rPr lang="en-US" dirty="0" smtClean="0">
                          <a:effectLst/>
                        </a:rPr>
                        <a:t>and changes </a:t>
                      </a:r>
                      <a:r>
                        <a:rPr lang="en-US" dirty="0">
                          <a:effectLst/>
                        </a:rPr>
                        <a:t>when the input </a:t>
                      </a:r>
                      <a:r>
                        <a:rPr lang="en-US" baseline="0" dirty="0" smtClean="0">
                          <a:effectLst/>
                        </a:rPr>
                        <a:t>changes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1037156"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effectLst/>
                        </a:rPr>
                        <a:t>In Moore machines, more logic is required to decode the outputs resulting in more circuit delays. They generally react one clock cycle later.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285750" indent="-285750" fontAlgn="t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effectLst/>
                        </a:rPr>
                        <a:t>Mealy machines react faster to inputs. They generally react in the same clock cycle.</a:t>
                      </a: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9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 We Can Build (So Far)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 if you were given the following design specification: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85" y="2231250"/>
            <a:ext cx="6240509" cy="28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 We Cannot Build (Yet)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 if you were given the following design specification: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What makes this circuit so different from those we’ve discussed before?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52" y="2336866"/>
            <a:ext cx="6323479" cy="26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 makes this circuit so different from those we’ve discussed 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Specifications: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 “State” –i.e.  the circuit has memory (become “state‐ful”) 2. The output was changed by an input “event” (pushing a button)  rather than an input “value”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52" y="2336866"/>
            <a:ext cx="6323479" cy="26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An automated gate (Turnstile)</a:t>
            </a:r>
            <a:endParaRPr lang="en-US" dirty="0"/>
          </a:p>
        </p:txBody>
      </p:sp>
      <p:pic>
        <p:nvPicPr>
          <p:cNvPr id="1028" name="Picture 4" descr="https://upload.wikimedia.org/wikipedia/commons/thumb/9/97/Torniqueterevolution.jpg/110px-Torniqueterevolu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46" y="2328001"/>
            <a:ext cx="2160892" cy="328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239" y="4406001"/>
            <a:ext cx="6477561" cy="1455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973" y="1805635"/>
            <a:ext cx="4033163" cy="2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Electronic combination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combination should be </a:t>
            </a:r>
            <a:r>
              <a:rPr lang="en-US" dirty="0" smtClean="0">
                <a:solidFill>
                  <a:srgbClr val="FF0000"/>
                </a:solidFill>
              </a:rPr>
              <a:t>01011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68" y="3308207"/>
            <a:ext cx="3845545" cy="1341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425" y="2324911"/>
            <a:ext cx="5291289" cy="331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Electronic combination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states -&gt; 3 bits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91" y="2160875"/>
            <a:ext cx="5982218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bit binary counter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33" y="2869626"/>
            <a:ext cx="8237934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Control circuit of a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Figure: Multi-cycle </a:t>
            </a:r>
            <a:r>
              <a:rPr lang="en-US" dirty="0"/>
              <a:t>MIPS microarchitecture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411" y="1825625"/>
            <a:ext cx="7161177" cy="348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327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CSE460: VLSI Design</vt:lpstr>
      <vt:lpstr>Something We Can Build (So Far)</vt:lpstr>
      <vt:lpstr>Something We Cannot Build (Yet)</vt:lpstr>
      <vt:lpstr>What makes this circuit so different from those we’ve discussed before?</vt:lpstr>
      <vt:lpstr>Example 1: An automated gate (Turnstile)</vt:lpstr>
      <vt:lpstr>Example 2: Electronic combination lock</vt:lpstr>
      <vt:lpstr>Example 2: Electronic combination lock</vt:lpstr>
      <vt:lpstr>Example 3: Counter</vt:lpstr>
      <vt:lpstr>Example 4: Control circuit of a processor</vt:lpstr>
      <vt:lpstr>Example 4: Control circuit of a processor</vt:lpstr>
      <vt:lpstr>General form of a sequential circuit</vt:lpstr>
      <vt:lpstr>FSM types</vt:lpstr>
      <vt:lpstr>Moore vs. Mealy type machines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460</dc:title>
  <dc:creator>Tanvir Ahmed</dc:creator>
  <cp:lastModifiedBy>Tanvir Ahmed</cp:lastModifiedBy>
  <cp:revision>17</cp:revision>
  <dcterms:created xsi:type="dcterms:W3CDTF">2020-07-16T06:57:01Z</dcterms:created>
  <dcterms:modified xsi:type="dcterms:W3CDTF">2020-07-18T20:19:01Z</dcterms:modified>
</cp:coreProperties>
</file>