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68" r:id="rId3"/>
    <p:sldId id="260" r:id="rId4"/>
    <p:sldId id="261" r:id="rId5"/>
    <p:sldId id="258" r:id="rId6"/>
    <p:sldId id="262" r:id="rId7"/>
    <p:sldId id="263" r:id="rId8"/>
    <p:sldId id="264" r:id="rId9"/>
    <p:sldId id="276" r:id="rId10"/>
    <p:sldId id="278" r:id="rId11"/>
    <p:sldId id="279" r:id="rId12"/>
    <p:sldId id="280" r:id="rId13"/>
    <p:sldId id="265" r:id="rId14"/>
    <p:sldId id="266" r:id="rId15"/>
    <p:sldId id="267" r:id="rId16"/>
    <p:sldId id="269" r:id="rId17"/>
    <p:sldId id="270" r:id="rId18"/>
    <p:sldId id="271" r:id="rId19"/>
    <p:sldId id="257" r:id="rId20"/>
    <p:sldId id="259"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za Farhan" initials="MF" lastIdx="1" clrIdx="0">
    <p:extLst>
      <p:ext uri="{19B8F6BF-5375-455C-9EA6-DF929625EA0E}">
        <p15:presenceInfo xmlns:p15="http://schemas.microsoft.com/office/powerpoint/2012/main" userId="766b4204c23c0f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4" autoAdjust="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7T20:16:23.584" idx="1">
    <p:pos x="7556" y="1195"/>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37A21-8D64-44FF-AA14-7B95B100C6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789FFC9-90C0-4CCC-8622-7376EFC7A2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F705-274A-4B4B-9915-26CA78BB7C3D}" type="datetimeFigureOut">
              <a:rPr lang="en-US" smtClean="0"/>
              <a:t>28-Feb-21</a:t>
            </a:fld>
            <a:endParaRPr lang="en-US"/>
          </a:p>
        </p:txBody>
      </p:sp>
      <p:sp>
        <p:nvSpPr>
          <p:cNvPr id="4" name="Footer Placeholder 3">
            <a:extLst>
              <a:ext uri="{FF2B5EF4-FFF2-40B4-BE49-F238E27FC236}">
                <a16:creationId xmlns:a16="http://schemas.microsoft.com/office/drawing/2014/main" id="{56B2D23B-2878-4DBD-941F-E984889969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84A43E-4E86-40EE-A770-30221A1992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19DCD4-1205-484C-93B1-DD82A105CF53}" type="slidenum">
              <a:rPr lang="en-US" smtClean="0"/>
              <a:t>‹#›</a:t>
            </a:fld>
            <a:endParaRPr lang="en-US"/>
          </a:p>
        </p:txBody>
      </p:sp>
    </p:spTree>
    <p:extLst>
      <p:ext uri="{BB962C8B-B14F-4D97-AF65-F5344CB8AC3E}">
        <p14:creationId xmlns:p14="http://schemas.microsoft.com/office/powerpoint/2010/main" val="17939221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DC042-098A-4C5D-8371-66E7042CBF08}" type="datetimeFigureOut">
              <a:rPr lang="en-US" smtClean="0"/>
              <a:t>28-Feb-21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D2359-38F7-4ACC-A1F2-CC11D63CBC9E}" type="slidenum">
              <a:rPr lang="en-US" smtClean="0"/>
              <a:t>‹#›</a:t>
            </a:fld>
            <a:endParaRPr lang="en-US"/>
          </a:p>
        </p:txBody>
      </p:sp>
    </p:spTree>
    <p:extLst>
      <p:ext uri="{BB962C8B-B14F-4D97-AF65-F5344CB8AC3E}">
        <p14:creationId xmlns:p14="http://schemas.microsoft.com/office/powerpoint/2010/main" val="12086263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1D2359-38F7-4ACC-A1F2-CC11D63CBC9E}" type="slidenum">
              <a:rPr lang="en-US" smtClean="0"/>
              <a:t>6</a:t>
            </a:fld>
            <a:endParaRPr lang="en-US"/>
          </a:p>
        </p:txBody>
      </p:sp>
    </p:spTree>
    <p:extLst>
      <p:ext uri="{BB962C8B-B14F-4D97-AF65-F5344CB8AC3E}">
        <p14:creationId xmlns:p14="http://schemas.microsoft.com/office/powerpoint/2010/main" val="329833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UART</a:t>
            </a:r>
            <a:r>
              <a:rPr lang="en-US" sz="1200" b="0" i="0" kern="1200" dirty="0">
                <a:solidFill>
                  <a:schemeClr val="tx1"/>
                </a:solidFill>
                <a:effectLst/>
                <a:latin typeface="+mn-lt"/>
                <a:ea typeface="+mn-ea"/>
                <a:cs typeface="+mn-cs"/>
              </a:rPr>
              <a:t> stands for Universal Asynchronous Receiver/Transmitter. It's not a communication protocol like SPI and I2C, but a physical circuit in a microcontroller, or a stand-alone IC. A </a:t>
            </a:r>
            <a:r>
              <a:rPr lang="en-US" sz="1200" b="1" i="0" kern="1200" dirty="0">
                <a:solidFill>
                  <a:schemeClr val="tx1"/>
                </a:solidFill>
                <a:effectLst/>
                <a:latin typeface="+mn-lt"/>
                <a:ea typeface="+mn-ea"/>
                <a:cs typeface="+mn-cs"/>
              </a:rPr>
              <a:t>UART's</a:t>
            </a:r>
            <a:r>
              <a:rPr lang="en-US" sz="1200" b="0" i="0" kern="1200" dirty="0">
                <a:solidFill>
                  <a:schemeClr val="tx1"/>
                </a:solidFill>
                <a:effectLst/>
                <a:latin typeface="+mn-lt"/>
                <a:ea typeface="+mn-ea"/>
                <a:cs typeface="+mn-cs"/>
              </a:rPr>
              <a:t> main purpose is to transmit and receive serial data.</a:t>
            </a:r>
            <a:endParaRPr lang="en-US" dirty="0"/>
          </a:p>
        </p:txBody>
      </p:sp>
      <p:sp>
        <p:nvSpPr>
          <p:cNvPr id="4" name="Slide Number Placeholder 3"/>
          <p:cNvSpPr>
            <a:spLocks noGrp="1"/>
          </p:cNvSpPr>
          <p:nvPr>
            <p:ph type="sldNum" sz="quarter" idx="5"/>
          </p:nvPr>
        </p:nvSpPr>
        <p:spPr/>
        <p:txBody>
          <a:bodyPr/>
          <a:lstStyle/>
          <a:p>
            <a:fld id="{1D1D2359-38F7-4ACC-A1F2-CC11D63CBC9E}" type="slidenum">
              <a:rPr lang="en-US" smtClean="0"/>
              <a:t>8</a:t>
            </a:fld>
            <a:endParaRPr lang="en-US"/>
          </a:p>
        </p:txBody>
      </p:sp>
    </p:spTree>
    <p:extLst>
      <p:ext uri="{BB962C8B-B14F-4D97-AF65-F5344CB8AC3E}">
        <p14:creationId xmlns:p14="http://schemas.microsoft.com/office/powerpoint/2010/main" val="327396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AF661F6A-67AE-492F-BDE8-30A4D286665F}" type="datetime1">
              <a:rPr lang="en-US" smtClean="0"/>
              <a:t>28-Feb-21</a:t>
            </a:fld>
            <a:endParaRPr lang="en-US"/>
          </a:p>
        </p:txBody>
      </p:sp>
      <p:sp>
        <p:nvSpPr>
          <p:cNvPr id="5" name="Footer Placeholder 4"/>
          <p:cNvSpPr>
            <a:spLocks noGrp="1"/>
          </p:cNvSpPr>
          <p:nvPr>
            <p:ph type="ftr" sz="quarter" idx="11"/>
          </p:nvPr>
        </p:nvSpPr>
        <p:spPr>
          <a:xfrm>
            <a:off x="4831644" y="6117337"/>
            <a:ext cx="4812584" cy="365125"/>
          </a:xfrm>
        </p:spPr>
        <p:txBody>
          <a:bodyPr/>
          <a:lstStyle/>
          <a:p>
            <a:r>
              <a:rPr lang="en-US"/>
              <a:t>CSE461- Digital System Design</a:t>
            </a:r>
          </a:p>
        </p:txBody>
      </p:sp>
      <p:sp>
        <p:nvSpPr>
          <p:cNvPr id="6" name="Slide Number Placeholder 5"/>
          <p:cNvSpPr>
            <a:spLocks noGrp="1"/>
          </p:cNvSpPr>
          <p:nvPr>
            <p:ph type="sldNum" sz="quarter" idx="12"/>
          </p:nvPr>
        </p:nvSpPr>
        <p:spPr>
          <a:xfrm>
            <a:off x="11033760" y="6117337"/>
            <a:ext cx="548640" cy="365125"/>
          </a:xfrm>
        </p:spPr>
        <p:txBody>
          <a:bodyPr/>
          <a:lstStyle/>
          <a:p>
            <a:fld id="{D4ADF740-2EEB-49AB-8C0B-40283F398518}" type="slidenum">
              <a:rPr lang="en-US" smtClean="0"/>
              <a:t>‹#›</a:t>
            </a:fld>
            <a:endParaRPr 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pic>
        <p:nvPicPr>
          <p:cNvPr id="17" name="Picture 16">
            <a:extLst>
              <a:ext uri="{FF2B5EF4-FFF2-40B4-BE49-F238E27FC236}">
                <a16:creationId xmlns:a16="http://schemas.microsoft.com/office/drawing/2014/main" id="{A4BC1F8B-4A3A-4B86-A23C-F3A0AACC2B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39345" y="76201"/>
            <a:ext cx="1727200" cy="1445028"/>
          </a:xfrm>
          <a:prstGeom prst="rect">
            <a:avLst/>
          </a:prstGeom>
        </p:spPr>
      </p:pic>
    </p:spTree>
    <p:extLst>
      <p:ext uri="{BB962C8B-B14F-4D97-AF65-F5344CB8AC3E}">
        <p14:creationId xmlns:p14="http://schemas.microsoft.com/office/powerpoint/2010/main" val="57032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FB39D6-69ED-459B-A9F2-11E20CBD49F6}" type="datetime1">
              <a:rPr lang="en-US" smtClean="0"/>
              <a:t>28-Feb-21</a:t>
            </a:fld>
            <a:endParaRPr lang="en-US"/>
          </a:p>
        </p:txBody>
      </p:sp>
      <p:sp>
        <p:nvSpPr>
          <p:cNvPr id="6" name="Footer Placeholder 5"/>
          <p:cNvSpPr>
            <a:spLocks noGrp="1"/>
          </p:cNvSpPr>
          <p:nvPr>
            <p:ph type="ftr" sz="quarter" idx="11"/>
          </p:nvPr>
        </p:nvSpPr>
        <p:spPr/>
        <p:txBody>
          <a:bodyPr/>
          <a:lstStyle/>
          <a:p>
            <a:r>
              <a:rPr lang="en-US"/>
              <a:t>CSE461- Digital System Design</a:t>
            </a:r>
          </a:p>
        </p:txBody>
      </p:sp>
      <p:sp>
        <p:nvSpPr>
          <p:cNvPr id="7" name="Slide Number Placeholder 6"/>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355763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5FFAEC-2517-40ED-8CB3-04DC62D8F8C2}"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307957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C5DF8D-14F8-4828-859B-DBF52E9D24EF}"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835697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25F27E-481A-4AAB-B572-9C3DB245642C}"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40485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49F005-42E6-44E4-B290-2A0FCFA31590}"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546240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062C41-0A9C-4B15-A129-0939D2594F33}"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422400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6666AC-7BDE-4B09-B5DC-BB607F0C37F5}"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842148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699" y="685800"/>
            <a:ext cx="8021831"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7145-BCE9-44E9-AB40-A51755A3F7F2}"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99255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2"/>
            <a:ext cx="8748889" cy="1142999"/>
          </a:xfrm>
        </p:spPr>
        <p:txBody>
          <a:bodyPr/>
          <a:lstStyle/>
          <a:p>
            <a:r>
              <a:rPr lang="en-US"/>
              <a:t>Click to edit Master title style</a:t>
            </a:r>
            <a:endParaRPr lang="en-US" dirty="0"/>
          </a:p>
        </p:txBody>
      </p:sp>
      <p:sp>
        <p:nvSpPr>
          <p:cNvPr id="3" name="Content Placeholder 2"/>
          <p:cNvSpPr>
            <a:spLocks noGrp="1"/>
          </p:cNvSpPr>
          <p:nvPr>
            <p:ph idx="1"/>
          </p:nvPr>
        </p:nvSpPr>
        <p:spPr>
          <a:xfrm>
            <a:off x="1309512" y="1600200"/>
            <a:ext cx="10476089" cy="4800599"/>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868660" y="6492876"/>
            <a:ext cx="1143297" cy="365125"/>
          </a:xfrm>
        </p:spPr>
        <p:txBody>
          <a:bodyPr/>
          <a:lstStyle/>
          <a:p>
            <a:fld id="{B2B403C3-DAD4-48A4-854D-B29B728EC0E3}" type="datetime1">
              <a:rPr lang="en-US" smtClean="0"/>
              <a:t>28-Feb-21</a:t>
            </a:fld>
            <a:endParaRPr lang="en-US"/>
          </a:p>
        </p:txBody>
      </p:sp>
      <p:sp>
        <p:nvSpPr>
          <p:cNvPr id="5" name="Footer Placeholder 4"/>
          <p:cNvSpPr>
            <a:spLocks noGrp="1"/>
          </p:cNvSpPr>
          <p:nvPr>
            <p:ph type="ftr" sz="quarter" idx="11"/>
          </p:nvPr>
        </p:nvSpPr>
        <p:spPr>
          <a:xfrm>
            <a:off x="2715653" y="6473299"/>
            <a:ext cx="7086023" cy="365125"/>
          </a:xfrm>
        </p:spPr>
        <p:txBody>
          <a:bodyPr/>
          <a:lstStyle>
            <a:lvl1pPr algn="ctr">
              <a:defRPr sz="1200">
                <a:latin typeface="+mn-lt"/>
              </a:defRPr>
            </a:lvl1pPr>
          </a:lstStyle>
          <a:p>
            <a:r>
              <a:rPr lang="en-US" dirty="0"/>
              <a:t>CSE461- Digital System Design</a:t>
            </a:r>
          </a:p>
        </p:txBody>
      </p:sp>
      <p:sp>
        <p:nvSpPr>
          <p:cNvPr id="6" name="Slide Number Placeholder 5"/>
          <p:cNvSpPr>
            <a:spLocks noGrp="1"/>
          </p:cNvSpPr>
          <p:nvPr>
            <p:ph type="sldNum" sz="quarter" idx="12"/>
          </p:nvPr>
        </p:nvSpPr>
        <p:spPr>
          <a:xfrm>
            <a:off x="11070809" y="6482882"/>
            <a:ext cx="570444" cy="365125"/>
          </a:xfrm>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313931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2296F6-FF06-4A96-9D75-1B665272D044}" type="datetime1">
              <a:rPr lang="en-US" smtClean="0"/>
              <a:t>28-Feb-21</a:t>
            </a:fld>
            <a:endParaRPr lang="en-US"/>
          </a:p>
        </p:txBody>
      </p:sp>
      <p:sp>
        <p:nvSpPr>
          <p:cNvPr id="5" name="Footer Placeholder 4"/>
          <p:cNvSpPr>
            <a:spLocks noGrp="1"/>
          </p:cNvSpPr>
          <p:nvPr>
            <p:ph type="ftr" sz="quarter" idx="11"/>
          </p:nvPr>
        </p:nvSpPr>
        <p:spPr/>
        <p:txBody>
          <a:bodyPr/>
          <a:lstStyle/>
          <a:p>
            <a:r>
              <a:rPr lang="en-US"/>
              <a:t>CSE461- Digital System Design</a:t>
            </a:r>
          </a:p>
        </p:txBody>
      </p:sp>
      <p:sp>
        <p:nvSpPr>
          <p:cNvPr id="6" name="Slide Number Placeholder 5"/>
          <p:cNvSpPr>
            <a:spLocks noGrp="1"/>
          </p:cNvSpPr>
          <p:nvPr>
            <p:ph type="sldNum" sz="quarter" idx="12"/>
          </p:nvPr>
        </p:nvSpPr>
        <p:spPr>
          <a:xfrm>
            <a:off x="11051410" y="6479247"/>
            <a:ext cx="551311" cy="365125"/>
          </a:xfrm>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80711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85497" y="158376"/>
            <a:ext cx="9053689" cy="1371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9511" y="1676400"/>
            <a:ext cx="4986528" cy="43592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5872" y="1676400"/>
            <a:ext cx="4986528" cy="43374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F70BD3-4E6F-47DF-B36B-9C8D287D86EA}" type="datetime1">
              <a:rPr lang="en-US" smtClean="0"/>
              <a:t>28-Feb-21</a:t>
            </a:fld>
            <a:endParaRPr lang="en-US"/>
          </a:p>
        </p:txBody>
      </p:sp>
      <p:sp>
        <p:nvSpPr>
          <p:cNvPr id="6" name="Footer Placeholder 5"/>
          <p:cNvSpPr>
            <a:spLocks noGrp="1"/>
          </p:cNvSpPr>
          <p:nvPr>
            <p:ph type="ftr" sz="quarter" idx="11"/>
          </p:nvPr>
        </p:nvSpPr>
        <p:spPr/>
        <p:txBody>
          <a:bodyPr/>
          <a:lstStyle/>
          <a:p>
            <a:r>
              <a:rPr lang="en-US"/>
              <a:t>CSE461- Digital System Design</a:t>
            </a:r>
          </a:p>
        </p:txBody>
      </p:sp>
      <p:sp>
        <p:nvSpPr>
          <p:cNvPr id="7" name="Slide Number Placeholder 6"/>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54908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0DBBA-3888-4509-B651-A514091A99B9}" type="datetime1">
              <a:rPr lang="en-US" smtClean="0"/>
              <a:t>28-Feb-21</a:t>
            </a:fld>
            <a:endParaRPr lang="en-US"/>
          </a:p>
        </p:txBody>
      </p:sp>
      <p:sp>
        <p:nvSpPr>
          <p:cNvPr id="8" name="Footer Placeholder 7"/>
          <p:cNvSpPr>
            <a:spLocks noGrp="1"/>
          </p:cNvSpPr>
          <p:nvPr>
            <p:ph type="ftr" sz="quarter" idx="11"/>
          </p:nvPr>
        </p:nvSpPr>
        <p:spPr/>
        <p:txBody>
          <a:bodyPr/>
          <a:lstStyle/>
          <a:p>
            <a:r>
              <a:rPr lang="en-US"/>
              <a:t>CSE461- Digital System Design</a:t>
            </a:r>
          </a:p>
        </p:txBody>
      </p:sp>
      <p:sp>
        <p:nvSpPr>
          <p:cNvPr id="9" name="Slide Number Placeholder 8"/>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91561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76ACB-4F2A-47BA-9D91-770986E5505E}" type="datetime1">
              <a:rPr lang="en-US" smtClean="0"/>
              <a:t>28-Feb-21</a:t>
            </a:fld>
            <a:endParaRPr lang="en-US"/>
          </a:p>
        </p:txBody>
      </p:sp>
      <p:sp>
        <p:nvSpPr>
          <p:cNvPr id="4" name="Footer Placeholder 3"/>
          <p:cNvSpPr>
            <a:spLocks noGrp="1"/>
          </p:cNvSpPr>
          <p:nvPr>
            <p:ph type="ftr" sz="quarter" idx="11"/>
          </p:nvPr>
        </p:nvSpPr>
        <p:spPr/>
        <p:txBody>
          <a:bodyPr/>
          <a:lstStyle/>
          <a:p>
            <a:r>
              <a:rPr lang="en-US"/>
              <a:t>CSE461- Digital System Design</a:t>
            </a:r>
          </a:p>
        </p:txBody>
      </p:sp>
      <p:sp>
        <p:nvSpPr>
          <p:cNvPr id="5" name="Slide Number Placeholder 4"/>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653636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32F69-BED8-4630-A217-4AE69A602E2C}" type="datetime1">
              <a:rPr lang="en-US" smtClean="0"/>
              <a:t>28-Feb-21</a:t>
            </a:fld>
            <a:endParaRPr lang="en-US"/>
          </a:p>
        </p:txBody>
      </p:sp>
      <p:sp>
        <p:nvSpPr>
          <p:cNvPr id="3" name="Footer Placeholder 2"/>
          <p:cNvSpPr>
            <a:spLocks noGrp="1"/>
          </p:cNvSpPr>
          <p:nvPr>
            <p:ph type="ftr" sz="quarter" idx="11"/>
          </p:nvPr>
        </p:nvSpPr>
        <p:spPr/>
        <p:txBody>
          <a:bodyPr/>
          <a:lstStyle/>
          <a:p>
            <a:r>
              <a:rPr lang="en-US"/>
              <a:t>CSE461- Digital System Design</a:t>
            </a:r>
          </a:p>
        </p:txBody>
      </p:sp>
      <p:sp>
        <p:nvSpPr>
          <p:cNvPr id="4" name="Slide Number Placeholder 3"/>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3587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3DAA7E-1410-4FED-8392-BCBF235A15D8}" type="datetime1">
              <a:rPr lang="en-US" smtClean="0"/>
              <a:t>28-Feb-21</a:t>
            </a:fld>
            <a:endParaRPr lang="en-US"/>
          </a:p>
        </p:txBody>
      </p:sp>
      <p:sp>
        <p:nvSpPr>
          <p:cNvPr id="6" name="Footer Placeholder 5"/>
          <p:cNvSpPr>
            <a:spLocks noGrp="1"/>
          </p:cNvSpPr>
          <p:nvPr>
            <p:ph type="ftr" sz="quarter" idx="11"/>
          </p:nvPr>
        </p:nvSpPr>
        <p:spPr/>
        <p:txBody>
          <a:bodyPr/>
          <a:lstStyle/>
          <a:p>
            <a:r>
              <a:rPr lang="en-US"/>
              <a:t>CSE461- Digital System Design</a:t>
            </a:r>
          </a:p>
        </p:txBody>
      </p:sp>
      <p:sp>
        <p:nvSpPr>
          <p:cNvPr id="7" name="Slide Number Placeholder 6"/>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177842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A6A0857-2EE5-4783-A583-3EAFB369A8D8}" type="datetime1">
              <a:rPr lang="en-US" smtClean="0"/>
              <a:t>28-Feb-21</a:t>
            </a:fld>
            <a:endParaRPr lang="en-US"/>
          </a:p>
        </p:txBody>
      </p:sp>
      <p:sp>
        <p:nvSpPr>
          <p:cNvPr id="6" name="Footer Placeholder 5"/>
          <p:cNvSpPr>
            <a:spLocks noGrp="1"/>
          </p:cNvSpPr>
          <p:nvPr>
            <p:ph type="ftr" sz="quarter" idx="11"/>
          </p:nvPr>
        </p:nvSpPr>
        <p:spPr/>
        <p:txBody>
          <a:bodyPr/>
          <a:lstStyle/>
          <a:p>
            <a:r>
              <a:rPr lang="en-US"/>
              <a:t>CSE461- Digital System Design</a:t>
            </a:r>
          </a:p>
        </p:txBody>
      </p:sp>
      <p:sp>
        <p:nvSpPr>
          <p:cNvPr id="7" name="Slide Number Placeholder 6"/>
          <p:cNvSpPr>
            <a:spLocks noGrp="1"/>
          </p:cNvSpPr>
          <p:nvPr>
            <p:ph type="sldNum" sz="quarter" idx="12"/>
          </p:nvPr>
        </p:nvSpPr>
        <p:spPr/>
        <p:txBody>
          <a:bodyPr/>
          <a:lstStyle/>
          <a:p>
            <a:fld id="{D4ADF740-2EEB-49AB-8C0B-40283F398518}" type="slidenum">
              <a:rPr lang="en-US" smtClean="0"/>
              <a:t>‹#›</a:t>
            </a:fld>
            <a:endParaRPr lang="en-US"/>
          </a:p>
        </p:txBody>
      </p:sp>
    </p:spTree>
    <p:extLst>
      <p:ext uri="{BB962C8B-B14F-4D97-AF65-F5344CB8AC3E}">
        <p14:creationId xmlns:p14="http://schemas.microsoft.com/office/powerpoint/2010/main" val="323051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2"/>
            <a:ext cx="9053689" cy="12953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9512" y="1814513"/>
            <a:ext cx="10272888" cy="4624387"/>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847153" y="6479248"/>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B87A4-901E-4283-A3E2-743FA455E34A}" type="datetime1">
              <a:rPr lang="en-US" smtClean="0"/>
              <a:t>28-Feb-21</a:t>
            </a:fld>
            <a:endParaRPr lang="en-US"/>
          </a:p>
        </p:txBody>
      </p:sp>
      <p:sp>
        <p:nvSpPr>
          <p:cNvPr id="5" name="Footer Placeholder 4"/>
          <p:cNvSpPr>
            <a:spLocks noGrp="1"/>
          </p:cNvSpPr>
          <p:nvPr>
            <p:ph type="ftr" sz="quarter" idx="3"/>
          </p:nvPr>
        </p:nvSpPr>
        <p:spPr>
          <a:xfrm>
            <a:off x="1507089" y="6492876"/>
            <a:ext cx="8304484" cy="365125"/>
          </a:xfrm>
          <a:prstGeom prst="rect">
            <a:avLst/>
          </a:prstGeom>
        </p:spPr>
        <p:txBody>
          <a:bodyPr vert="horz" lIns="91440" tIns="45720" rIns="91440" bIns="45720" rtlCol="0" anchor="ctr"/>
          <a:lstStyle>
            <a:lvl1pPr algn="ctr">
              <a:defRPr sz="1100" b="0" i="0">
                <a:solidFill>
                  <a:schemeClr val="tx1"/>
                </a:solidFill>
                <a:effectLst/>
                <a:latin typeface="+mn-lt"/>
              </a:defRPr>
            </a:lvl1pPr>
          </a:lstStyle>
          <a:p>
            <a:r>
              <a:rPr lang="en-US" dirty="0"/>
              <a:t>CSE461- Digital System Design</a:t>
            </a:r>
          </a:p>
        </p:txBody>
      </p:sp>
      <p:sp>
        <p:nvSpPr>
          <p:cNvPr id="6" name="Slide Number Placeholder 5"/>
          <p:cNvSpPr>
            <a:spLocks noGrp="1"/>
          </p:cNvSpPr>
          <p:nvPr>
            <p:ph type="sldNum" sz="quarter" idx="4"/>
          </p:nvPr>
        </p:nvSpPr>
        <p:spPr>
          <a:xfrm>
            <a:off x="10994145" y="6479247"/>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ADF740-2EEB-49AB-8C0B-40283F398518}" type="slidenum">
              <a:rPr lang="en-US" smtClean="0"/>
              <a:t>‹#›</a:t>
            </a:fld>
            <a:endParaRPr lang="en-US"/>
          </a:p>
        </p:txBody>
      </p:sp>
      <p:pic>
        <p:nvPicPr>
          <p:cNvPr id="9" name="Picture 8">
            <a:extLst>
              <a:ext uri="{FF2B5EF4-FFF2-40B4-BE49-F238E27FC236}">
                <a16:creationId xmlns:a16="http://schemas.microsoft.com/office/drawing/2014/main" id="{F4F57BC0-A6F9-4D94-86FA-9D62C3AC4C8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363200" y="160919"/>
            <a:ext cx="1529867" cy="1295399"/>
          </a:xfrm>
          <a:prstGeom prst="rect">
            <a:avLst/>
          </a:prstGeom>
        </p:spPr>
      </p:pic>
    </p:spTree>
    <p:extLst>
      <p:ext uri="{BB962C8B-B14F-4D97-AF65-F5344CB8AC3E}">
        <p14:creationId xmlns:p14="http://schemas.microsoft.com/office/powerpoint/2010/main" val="3998488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notebookcheck.net/Apple-A14-Bionic-Processor-Benchmarks-and-Specs.494578.0.html" TargetMode="External"/><Relationship Id="rId3" Type="http://schemas.openxmlformats.org/officeDocument/2006/relationships/hyperlink" Target="https://en.wikipedia.org/wiki/PLC" TargetMode="External"/><Relationship Id="rId7" Type="http://schemas.openxmlformats.org/officeDocument/2006/relationships/hyperlink" Target="https://en.wikipedia.org/wiki/Arduino_Uno" TargetMode="External"/><Relationship Id="rId2" Type="http://schemas.openxmlformats.org/officeDocument/2006/relationships/hyperlink" Target="https://en.wikipedia.org/wiki/Field-programmable_gate_array" TargetMode="External"/><Relationship Id="rId1" Type="http://schemas.openxmlformats.org/officeDocument/2006/relationships/slideLayout" Target="../slideLayouts/slideLayout2.xml"/><Relationship Id="rId6" Type="http://schemas.openxmlformats.org/officeDocument/2006/relationships/hyperlink" Target="https://en.wikipedia.org/wiki/Microprocessor" TargetMode="External"/><Relationship Id="rId5" Type="http://schemas.openxmlformats.org/officeDocument/2006/relationships/hyperlink" Target="https://en.wikipedia.org/wiki/Microcontroller" TargetMode="External"/><Relationship Id="rId4" Type="http://schemas.openxmlformats.org/officeDocument/2006/relationships/hyperlink" Target="https://en.wikipedia.org/wiki/Programmable_logic_array" TargetMode="External"/><Relationship Id="rId9" Type="http://schemas.openxmlformats.org/officeDocument/2006/relationships/hyperlink" Target="https://developer.nvidia.com/embedded/jetson-nano-2gb-developer-k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rduino_Uno#cite_note-website-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A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Serial_Peripheral_Interface" TargetMode="External"/><Relationship Id="rId4" Type="http://schemas.openxmlformats.org/officeDocument/2006/relationships/hyperlink" Target="https://en.wikipedia.org/wiki/Pulse-width_modul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0098-1D10-4AB4-AB97-EE033F8CCFCF}"/>
              </a:ext>
            </a:extLst>
          </p:cNvPr>
          <p:cNvSpPr>
            <a:spLocks noGrp="1"/>
          </p:cNvSpPr>
          <p:nvPr>
            <p:ph type="ctrTitle"/>
          </p:nvPr>
        </p:nvSpPr>
        <p:spPr/>
        <p:txBody>
          <a:bodyPr/>
          <a:lstStyle/>
          <a:p>
            <a:r>
              <a:rPr lang="en-US" dirty="0"/>
              <a:t>Processing Devices</a:t>
            </a:r>
          </a:p>
        </p:txBody>
      </p:sp>
      <p:sp>
        <p:nvSpPr>
          <p:cNvPr id="3" name="Subtitle 2">
            <a:extLst>
              <a:ext uri="{FF2B5EF4-FFF2-40B4-BE49-F238E27FC236}">
                <a16:creationId xmlns:a16="http://schemas.microsoft.com/office/drawing/2014/main" id="{FF037576-428C-4F15-BC41-C203E6437F72}"/>
              </a:ext>
            </a:extLst>
          </p:cNvPr>
          <p:cNvSpPr>
            <a:spLocks noGrp="1"/>
          </p:cNvSpPr>
          <p:nvPr>
            <p:ph type="subTitle" idx="1"/>
          </p:nvPr>
        </p:nvSpPr>
        <p:spPr/>
        <p:txBody>
          <a:bodyPr>
            <a:normAutofit fontScale="92500" lnSpcReduction="20000"/>
          </a:bodyPr>
          <a:lstStyle/>
          <a:p>
            <a:r>
              <a:rPr lang="en-US" dirty="0"/>
              <a:t>Mirza Farhan Bin Tarek</a:t>
            </a:r>
          </a:p>
          <a:p>
            <a:r>
              <a:rPr lang="en-US" dirty="0"/>
              <a:t>Lecturer, Dept. of Computer Science and Engineering,</a:t>
            </a:r>
          </a:p>
          <a:p>
            <a:r>
              <a:rPr lang="en-US" dirty="0"/>
              <a:t>BRAC University,</a:t>
            </a:r>
          </a:p>
          <a:p>
            <a:r>
              <a:rPr lang="en-US" dirty="0"/>
              <a:t>Dhaka, Bangladesh</a:t>
            </a:r>
          </a:p>
        </p:txBody>
      </p:sp>
      <p:sp>
        <p:nvSpPr>
          <p:cNvPr id="4" name="Footer Placeholder 3">
            <a:extLst>
              <a:ext uri="{FF2B5EF4-FFF2-40B4-BE49-F238E27FC236}">
                <a16:creationId xmlns:a16="http://schemas.microsoft.com/office/drawing/2014/main" id="{524DC9B1-7526-4E2A-B225-D7616FD4B54A}"/>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BF317254-D8DC-4C8B-9C84-4CF816F075BE}"/>
              </a:ext>
            </a:extLst>
          </p:cNvPr>
          <p:cNvSpPr>
            <a:spLocks noGrp="1"/>
          </p:cNvSpPr>
          <p:nvPr>
            <p:ph type="sldNum" sz="quarter" idx="12"/>
          </p:nvPr>
        </p:nvSpPr>
        <p:spPr/>
        <p:txBody>
          <a:bodyPr/>
          <a:lstStyle/>
          <a:p>
            <a:fld id="{D4ADF740-2EEB-49AB-8C0B-40283F398518}" type="slidenum">
              <a:rPr lang="en-US" smtClean="0"/>
              <a:t>1</a:t>
            </a:fld>
            <a:endParaRPr lang="en-US"/>
          </a:p>
        </p:txBody>
      </p:sp>
    </p:spTree>
    <p:extLst>
      <p:ext uri="{BB962C8B-B14F-4D97-AF65-F5344CB8AC3E}">
        <p14:creationId xmlns:p14="http://schemas.microsoft.com/office/powerpoint/2010/main" val="28139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8D14-1220-4277-A27D-DEF7A806EDED}"/>
              </a:ext>
            </a:extLst>
          </p:cNvPr>
          <p:cNvSpPr>
            <a:spLocks noGrp="1"/>
          </p:cNvSpPr>
          <p:nvPr>
            <p:ph type="title"/>
          </p:nvPr>
        </p:nvSpPr>
        <p:spPr/>
        <p:txBody>
          <a:bodyPr>
            <a:normAutofit/>
          </a:bodyPr>
          <a:lstStyle/>
          <a:p>
            <a:r>
              <a:rPr lang="en-US" dirty="0"/>
              <a:t>SoC Example-1 (</a:t>
            </a:r>
            <a:r>
              <a:rPr lang="en-US" dirty="0">
                <a:solidFill>
                  <a:srgbClr val="222222"/>
                </a:solidFill>
                <a:latin typeface="Rubik"/>
              </a:rPr>
              <a:t>Broadcom BCM2711</a:t>
            </a:r>
            <a:r>
              <a:rPr lang="en-US" dirty="0"/>
              <a:t>)</a:t>
            </a:r>
          </a:p>
        </p:txBody>
      </p:sp>
      <p:pic>
        <p:nvPicPr>
          <p:cNvPr id="6" name="Content Placeholder 5">
            <a:extLst>
              <a:ext uri="{FF2B5EF4-FFF2-40B4-BE49-F238E27FC236}">
                <a16:creationId xmlns:a16="http://schemas.microsoft.com/office/drawing/2014/main" id="{78DD7E03-8B92-4620-90CD-3ADA00D6EB70}"/>
              </a:ext>
            </a:extLst>
          </p:cNvPr>
          <p:cNvPicPr>
            <a:picLocks noGrp="1" noChangeAspect="1"/>
          </p:cNvPicPr>
          <p:nvPr>
            <p:ph idx="1"/>
          </p:nvPr>
        </p:nvPicPr>
        <p:blipFill>
          <a:blip r:embed="rId2"/>
          <a:stretch>
            <a:fillRect/>
          </a:stretch>
        </p:blipFill>
        <p:spPr>
          <a:xfrm>
            <a:off x="1309512" y="1968116"/>
            <a:ext cx="4662817" cy="2640134"/>
          </a:xfrm>
          <a:prstGeom prst="rect">
            <a:avLst/>
          </a:prstGeom>
        </p:spPr>
      </p:pic>
      <p:sp>
        <p:nvSpPr>
          <p:cNvPr id="4" name="Footer Placeholder 3">
            <a:extLst>
              <a:ext uri="{FF2B5EF4-FFF2-40B4-BE49-F238E27FC236}">
                <a16:creationId xmlns:a16="http://schemas.microsoft.com/office/drawing/2014/main" id="{BA91F956-330C-452E-9C9E-C9A783B68757}"/>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2EC1B211-6DC2-4F33-B8F0-E4DE445508BD}"/>
              </a:ext>
            </a:extLst>
          </p:cNvPr>
          <p:cNvSpPr>
            <a:spLocks noGrp="1"/>
          </p:cNvSpPr>
          <p:nvPr>
            <p:ph type="sldNum" sz="quarter" idx="12"/>
          </p:nvPr>
        </p:nvSpPr>
        <p:spPr/>
        <p:txBody>
          <a:bodyPr/>
          <a:lstStyle/>
          <a:p>
            <a:fld id="{D4ADF740-2EEB-49AB-8C0B-40283F398518}" type="slidenum">
              <a:rPr lang="en-US" smtClean="0"/>
              <a:t>10</a:t>
            </a:fld>
            <a:endParaRPr lang="en-US"/>
          </a:p>
        </p:txBody>
      </p:sp>
      <p:sp>
        <p:nvSpPr>
          <p:cNvPr id="8" name="Rectangle 7">
            <a:extLst>
              <a:ext uri="{FF2B5EF4-FFF2-40B4-BE49-F238E27FC236}">
                <a16:creationId xmlns:a16="http://schemas.microsoft.com/office/drawing/2014/main" id="{1FE20FE3-FC5E-41F4-8061-A47EF30B9727}"/>
              </a:ext>
            </a:extLst>
          </p:cNvPr>
          <p:cNvSpPr/>
          <p:nvPr/>
        </p:nvSpPr>
        <p:spPr>
          <a:xfrm>
            <a:off x="6385169" y="1895589"/>
            <a:ext cx="4900246" cy="3323987"/>
          </a:xfrm>
          <a:prstGeom prst="rect">
            <a:avLst/>
          </a:prstGeom>
        </p:spPr>
        <p:txBody>
          <a:bodyPr wrap="square">
            <a:spAutoFit/>
          </a:bodyPr>
          <a:lstStyle/>
          <a:p>
            <a:pPr>
              <a:buFont typeface="Arial" panose="020B0604020202020204" pitchFamily="34" charset="0"/>
              <a:buChar char="•"/>
            </a:pPr>
            <a:r>
              <a:rPr lang="en-US" sz="1400" b="1" dirty="0">
                <a:solidFill>
                  <a:srgbClr val="222222"/>
                </a:solidFill>
                <a:latin typeface="Rubik"/>
              </a:rPr>
              <a:t>Raspberry Pi 4 module B is a development board + computing device that contains the Cortext-A72 </a:t>
            </a:r>
            <a:r>
              <a:rPr lang="en-US" sz="1400" b="1" dirty="0" err="1">
                <a:solidFill>
                  <a:srgbClr val="222222"/>
                </a:solidFill>
                <a:latin typeface="Rubik"/>
              </a:rPr>
              <a:t>SoC.</a:t>
            </a:r>
            <a:r>
              <a:rPr lang="en-US" sz="1400" b="1" dirty="0">
                <a:solidFill>
                  <a:srgbClr val="222222"/>
                </a:solidFill>
                <a:latin typeface="Rubik"/>
              </a:rPr>
              <a:t> We can call it a single board computer</a:t>
            </a:r>
          </a:p>
          <a:p>
            <a:pPr>
              <a:buFont typeface="Arial" panose="020B0604020202020204" pitchFamily="34" charset="0"/>
              <a:buChar char="•"/>
            </a:pPr>
            <a:r>
              <a:rPr lang="en-US" sz="1400" b="1" dirty="0">
                <a:solidFill>
                  <a:srgbClr val="222222"/>
                </a:solidFill>
                <a:latin typeface="Rubik"/>
              </a:rPr>
              <a:t>Broadcom BCM2711, Quad core Cortex-A72 (ARM v8) 64-bit </a:t>
            </a:r>
            <a:r>
              <a:rPr lang="en-US" sz="1400" b="1" dirty="0">
                <a:solidFill>
                  <a:srgbClr val="FF0000"/>
                </a:solidFill>
                <a:latin typeface="Rubik"/>
              </a:rPr>
              <a:t>SoC </a:t>
            </a:r>
            <a:r>
              <a:rPr lang="en-US" sz="1400" b="1" dirty="0">
                <a:solidFill>
                  <a:srgbClr val="222222"/>
                </a:solidFill>
                <a:latin typeface="Rubik"/>
              </a:rPr>
              <a:t>@ 1.5GHz</a:t>
            </a:r>
          </a:p>
          <a:p>
            <a:pPr>
              <a:buFont typeface="Arial" panose="020B0604020202020204" pitchFamily="34" charset="0"/>
              <a:buChar char="•"/>
            </a:pPr>
            <a:r>
              <a:rPr lang="en-US" sz="1400" dirty="0">
                <a:solidFill>
                  <a:srgbClr val="222222"/>
                </a:solidFill>
                <a:latin typeface="Rubik"/>
              </a:rPr>
              <a:t>2GB, 4GB or 8GB LPDDR4-3200 SDRAM (depending on model)</a:t>
            </a:r>
          </a:p>
          <a:p>
            <a:pPr>
              <a:buFont typeface="Arial" panose="020B0604020202020204" pitchFamily="34" charset="0"/>
              <a:buChar char="•"/>
            </a:pPr>
            <a:r>
              <a:rPr lang="en-US" sz="1400" dirty="0">
                <a:solidFill>
                  <a:srgbClr val="222222"/>
                </a:solidFill>
                <a:latin typeface="Rubik"/>
              </a:rPr>
              <a:t>2.4 GHz and 5.0 GHz IEEE 802.11ac wireless, Bluetooth 5.0, BLE</a:t>
            </a:r>
          </a:p>
          <a:p>
            <a:pPr>
              <a:buFont typeface="Arial" panose="020B0604020202020204" pitchFamily="34" charset="0"/>
              <a:buChar char="•"/>
            </a:pPr>
            <a:r>
              <a:rPr lang="en-US" sz="1400" dirty="0">
                <a:solidFill>
                  <a:srgbClr val="222222"/>
                </a:solidFill>
                <a:latin typeface="Rubik"/>
              </a:rPr>
              <a:t>Gigabit Ethernet</a:t>
            </a:r>
          </a:p>
          <a:p>
            <a:pPr>
              <a:buFont typeface="Arial" panose="020B0604020202020204" pitchFamily="34" charset="0"/>
              <a:buChar char="•"/>
            </a:pPr>
            <a:r>
              <a:rPr lang="en-US" sz="1400" dirty="0">
                <a:solidFill>
                  <a:srgbClr val="222222"/>
                </a:solidFill>
                <a:latin typeface="Rubik"/>
              </a:rPr>
              <a:t>2 USB 3.0 ports; 2 USB 2.0 ports.</a:t>
            </a:r>
          </a:p>
          <a:p>
            <a:pPr>
              <a:buFont typeface="Arial" panose="020B0604020202020204" pitchFamily="34" charset="0"/>
              <a:buChar char="•"/>
            </a:pPr>
            <a:r>
              <a:rPr lang="en-US" sz="1400" dirty="0">
                <a:solidFill>
                  <a:srgbClr val="222222"/>
                </a:solidFill>
                <a:latin typeface="Rubik"/>
              </a:rPr>
              <a:t>Raspberry Pi standard 40 pin GPIO header (fully backwards compatible with previous boards)</a:t>
            </a:r>
          </a:p>
          <a:p>
            <a:pPr>
              <a:buFont typeface="Arial" panose="020B0604020202020204" pitchFamily="34" charset="0"/>
              <a:buChar char="•"/>
            </a:pPr>
            <a:r>
              <a:rPr lang="en-US" sz="1400" dirty="0">
                <a:solidFill>
                  <a:srgbClr val="222222"/>
                </a:solidFill>
                <a:latin typeface="Rubik"/>
              </a:rPr>
              <a:t>2 × micro-HDMI ports (up to 4kp60 supported)</a:t>
            </a:r>
          </a:p>
          <a:p>
            <a:pPr>
              <a:buFont typeface="Arial" panose="020B0604020202020204" pitchFamily="34" charset="0"/>
              <a:buChar char="•"/>
            </a:pPr>
            <a:r>
              <a:rPr lang="en-US" sz="1400" dirty="0">
                <a:solidFill>
                  <a:srgbClr val="222222"/>
                </a:solidFill>
                <a:latin typeface="Rubik"/>
              </a:rPr>
              <a:t>2-lane MIPI DSI display port</a:t>
            </a:r>
          </a:p>
          <a:p>
            <a:pPr>
              <a:buFont typeface="Arial" panose="020B0604020202020204" pitchFamily="34" charset="0"/>
              <a:buChar char="•"/>
            </a:pPr>
            <a:r>
              <a:rPr lang="en-US" sz="1400" dirty="0">
                <a:solidFill>
                  <a:srgbClr val="222222"/>
                </a:solidFill>
                <a:latin typeface="Rubik"/>
              </a:rPr>
              <a:t>2-lane MIPI CSI camera port</a:t>
            </a:r>
          </a:p>
          <a:p>
            <a:pPr>
              <a:buFont typeface="Arial" panose="020B0604020202020204" pitchFamily="34" charset="0"/>
              <a:buChar char="•"/>
            </a:pPr>
            <a:r>
              <a:rPr lang="en-US" sz="1400" dirty="0">
                <a:solidFill>
                  <a:srgbClr val="222222"/>
                </a:solidFill>
                <a:latin typeface="Rubik"/>
              </a:rPr>
              <a:t>4-pole stereo audio and composite video port</a:t>
            </a:r>
          </a:p>
        </p:txBody>
      </p:sp>
      <p:sp>
        <p:nvSpPr>
          <p:cNvPr id="3" name="TextBox 2">
            <a:extLst>
              <a:ext uri="{FF2B5EF4-FFF2-40B4-BE49-F238E27FC236}">
                <a16:creationId xmlns:a16="http://schemas.microsoft.com/office/drawing/2014/main" id="{FB0FB288-BBF1-4F09-AEAE-28460C210C3B}"/>
              </a:ext>
            </a:extLst>
          </p:cNvPr>
          <p:cNvSpPr txBox="1"/>
          <p:nvPr/>
        </p:nvSpPr>
        <p:spPr>
          <a:xfrm>
            <a:off x="2321169" y="5029864"/>
            <a:ext cx="2502608" cy="369332"/>
          </a:xfrm>
          <a:prstGeom prst="rect">
            <a:avLst/>
          </a:prstGeom>
          <a:noFill/>
        </p:spPr>
        <p:txBody>
          <a:bodyPr wrap="none" rtlCol="0">
            <a:spAutoFit/>
          </a:bodyPr>
          <a:lstStyle/>
          <a:p>
            <a:r>
              <a:rPr lang="en-US" dirty="0"/>
              <a:t>Raspberry Pi 4 Module B</a:t>
            </a:r>
          </a:p>
        </p:txBody>
      </p:sp>
    </p:spTree>
    <p:extLst>
      <p:ext uri="{BB962C8B-B14F-4D97-AF65-F5344CB8AC3E}">
        <p14:creationId xmlns:p14="http://schemas.microsoft.com/office/powerpoint/2010/main" val="104788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8D14-1220-4277-A27D-DEF7A806EDED}"/>
              </a:ext>
            </a:extLst>
          </p:cNvPr>
          <p:cNvSpPr>
            <a:spLocks noGrp="1"/>
          </p:cNvSpPr>
          <p:nvPr>
            <p:ph type="title"/>
          </p:nvPr>
        </p:nvSpPr>
        <p:spPr/>
        <p:txBody>
          <a:bodyPr>
            <a:normAutofit/>
          </a:bodyPr>
          <a:lstStyle/>
          <a:p>
            <a:r>
              <a:rPr lang="en-US" dirty="0"/>
              <a:t>SoC Example-2 (Nvidia </a:t>
            </a:r>
            <a:r>
              <a:rPr lang="en-US" dirty="0" err="1"/>
              <a:t>Tegra</a:t>
            </a:r>
            <a:r>
              <a:rPr lang="en-US" dirty="0"/>
              <a:t>)</a:t>
            </a:r>
          </a:p>
        </p:txBody>
      </p:sp>
      <p:sp>
        <p:nvSpPr>
          <p:cNvPr id="4" name="Footer Placeholder 3">
            <a:extLst>
              <a:ext uri="{FF2B5EF4-FFF2-40B4-BE49-F238E27FC236}">
                <a16:creationId xmlns:a16="http://schemas.microsoft.com/office/drawing/2014/main" id="{BA91F956-330C-452E-9C9E-C9A783B68757}"/>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2EC1B211-6DC2-4F33-B8F0-E4DE445508BD}"/>
              </a:ext>
            </a:extLst>
          </p:cNvPr>
          <p:cNvSpPr>
            <a:spLocks noGrp="1"/>
          </p:cNvSpPr>
          <p:nvPr>
            <p:ph type="sldNum" sz="quarter" idx="12"/>
          </p:nvPr>
        </p:nvSpPr>
        <p:spPr/>
        <p:txBody>
          <a:bodyPr/>
          <a:lstStyle/>
          <a:p>
            <a:fld id="{D4ADF740-2EEB-49AB-8C0B-40283F398518}" type="slidenum">
              <a:rPr lang="en-US" smtClean="0"/>
              <a:t>11</a:t>
            </a:fld>
            <a:endParaRPr lang="en-US"/>
          </a:p>
        </p:txBody>
      </p:sp>
      <p:pic>
        <p:nvPicPr>
          <p:cNvPr id="3" name="Picture 2">
            <a:extLst>
              <a:ext uri="{FF2B5EF4-FFF2-40B4-BE49-F238E27FC236}">
                <a16:creationId xmlns:a16="http://schemas.microsoft.com/office/drawing/2014/main" id="{D3130C21-5411-426A-B324-BB88A708FC92}"/>
              </a:ext>
            </a:extLst>
          </p:cNvPr>
          <p:cNvPicPr>
            <a:picLocks noChangeAspect="1"/>
          </p:cNvPicPr>
          <p:nvPr/>
        </p:nvPicPr>
        <p:blipFill>
          <a:blip r:embed="rId2"/>
          <a:stretch>
            <a:fillRect/>
          </a:stretch>
        </p:blipFill>
        <p:spPr>
          <a:xfrm>
            <a:off x="1141046" y="1458914"/>
            <a:ext cx="4204733" cy="3034934"/>
          </a:xfrm>
          <a:prstGeom prst="rect">
            <a:avLst/>
          </a:prstGeom>
        </p:spPr>
      </p:pic>
      <p:sp>
        <p:nvSpPr>
          <p:cNvPr id="10" name="TextBox 9">
            <a:extLst>
              <a:ext uri="{FF2B5EF4-FFF2-40B4-BE49-F238E27FC236}">
                <a16:creationId xmlns:a16="http://schemas.microsoft.com/office/drawing/2014/main" id="{C9EAFEB7-9BCF-4F43-BABE-C4AAA577A62C}"/>
              </a:ext>
            </a:extLst>
          </p:cNvPr>
          <p:cNvSpPr txBox="1"/>
          <p:nvPr/>
        </p:nvSpPr>
        <p:spPr>
          <a:xfrm>
            <a:off x="1141046" y="4601257"/>
            <a:ext cx="486898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Nvidia Jetson Nano development board</a:t>
            </a:r>
          </a:p>
          <a:p>
            <a:pPr marL="285750" indent="-285750">
              <a:buFont typeface="Arial" panose="020B0604020202020204" pitchFamily="34" charset="0"/>
              <a:buChar char="•"/>
            </a:pPr>
            <a:r>
              <a:rPr lang="en-US" dirty="0"/>
              <a:t>It implements </a:t>
            </a:r>
            <a:r>
              <a:rPr lang="en-US" b="1" dirty="0" err="1"/>
              <a:t>Tegra</a:t>
            </a:r>
            <a:r>
              <a:rPr lang="en-US" b="1" dirty="0"/>
              <a:t> SoCs </a:t>
            </a:r>
            <a:r>
              <a:rPr lang="en-US" dirty="0"/>
              <a:t>which has </a:t>
            </a:r>
            <a:r>
              <a:rPr lang="en-US" b="1" dirty="0"/>
              <a:t>Maxwell </a:t>
            </a:r>
            <a:r>
              <a:rPr lang="en-US" dirty="0"/>
              <a:t>architecture GPU and</a:t>
            </a:r>
            <a:r>
              <a:rPr lang="en-US" b="1" dirty="0"/>
              <a:t> ARM </a:t>
            </a:r>
            <a:r>
              <a:rPr lang="en-US" dirty="0"/>
              <a:t>architecture CPU</a:t>
            </a:r>
            <a:r>
              <a:rPr lang="en-US" b="1" dirty="0"/>
              <a:t>. </a:t>
            </a:r>
            <a:endParaRPr lang="en-US" dirty="0"/>
          </a:p>
          <a:p>
            <a:pPr marL="285750" indent="-285750">
              <a:buFont typeface="Arial" panose="020B0604020202020204" pitchFamily="34" charset="0"/>
              <a:buChar char="•"/>
            </a:pPr>
            <a:r>
              <a:rPr lang="en-US" dirty="0"/>
              <a:t>Jetson boards are focused on </a:t>
            </a:r>
            <a:r>
              <a:rPr lang="en-US" b="1" dirty="0"/>
              <a:t>Machine learning applications.</a:t>
            </a:r>
          </a:p>
        </p:txBody>
      </p:sp>
      <p:pic>
        <p:nvPicPr>
          <p:cNvPr id="11" name="Picture 10">
            <a:extLst>
              <a:ext uri="{FF2B5EF4-FFF2-40B4-BE49-F238E27FC236}">
                <a16:creationId xmlns:a16="http://schemas.microsoft.com/office/drawing/2014/main" id="{D0233647-E933-4389-9A1D-E7F44AA9FD22}"/>
              </a:ext>
            </a:extLst>
          </p:cNvPr>
          <p:cNvPicPr>
            <a:picLocks noChangeAspect="1"/>
          </p:cNvPicPr>
          <p:nvPr/>
        </p:nvPicPr>
        <p:blipFill>
          <a:blip r:embed="rId3"/>
          <a:stretch>
            <a:fillRect/>
          </a:stretch>
        </p:blipFill>
        <p:spPr>
          <a:xfrm>
            <a:off x="6010031" y="1458914"/>
            <a:ext cx="5089022" cy="3991390"/>
          </a:xfrm>
          <a:prstGeom prst="rect">
            <a:avLst/>
          </a:prstGeom>
        </p:spPr>
      </p:pic>
    </p:spTree>
    <p:extLst>
      <p:ext uri="{BB962C8B-B14F-4D97-AF65-F5344CB8AC3E}">
        <p14:creationId xmlns:p14="http://schemas.microsoft.com/office/powerpoint/2010/main" val="63207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8D14-1220-4277-A27D-DEF7A806EDED}"/>
              </a:ext>
            </a:extLst>
          </p:cNvPr>
          <p:cNvSpPr>
            <a:spLocks noGrp="1"/>
          </p:cNvSpPr>
          <p:nvPr>
            <p:ph type="title"/>
          </p:nvPr>
        </p:nvSpPr>
        <p:spPr/>
        <p:txBody>
          <a:bodyPr>
            <a:normAutofit/>
          </a:bodyPr>
          <a:lstStyle/>
          <a:p>
            <a:r>
              <a:rPr lang="en-US" dirty="0"/>
              <a:t>SoC Example-3 (Apple A14 Bionic)</a:t>
            </a:r>
          </a:p>
        </p:txBody>
      </p:sp>
      <p:sp>
        <p:nvSpPr>
          <p:cNvPr id="7" name="Content Placeholder 6">
            <a:extLst>
              <a:ext uri="{FF2B5EF4-FFF2-40B4-BE49-F238E27FC236}">
                <a16:creationId xmlns:a16="http://schemas.microsoft.com/office/drawing/2014/main" id="{DFE31948-D403-451F-9D9B-DB1C9A837F49}"/>
              </a:ext>
            </a:extLst>
          </p:cNvPr>
          <p:cNvSpPr>
            <a:spLocks noGrp="1"/>
          </p:cNvSpPr>
          <p:nvPr>
            <p:ph idx="1"/>
          </p:nvPr>
        </p:nvSpPr>
        <p:spPr>
          <a:xfrm>
            <a:off x="1309512" y="1600200"/>
            <a:ext cx="4067473" cy="4714631"/>
          </a:xfrm>
        </p:spPr>
        <p:txBody>
          <a:bodyPr/>
          <a:lstStyle/>
          <a:p>
            <a:r>
              <a:rPr lang="en-US" dirty="0"/>
              <a:t>64-bit SoC supporting the ARMv8 architecture</a:t>
            </a:r>
          </a:p>
          <a:p>
            <a:r>
              <a:rPr lang="en-US" dirty="0"/>
              <a:t>Dedicate neural network hardware, called 16-core </a:t>
            </a:r>
            <a:r>
              <a:rPr lang="en-US" i="1" dirty="0"/>
              <a:t>Neural Engine</a:t>
            </a:r>
          </a:p>
          <a:p>
            <a:r>
              <a:rPr lang="en-US" dirty="0"/>
              <a:t>A14 CPU includes 2</a:t>
            </a:r>
            <a:r>
              <a:rPr lang="en-US" baseline="30000" dirty="0"/>
              <a:t>nd</a:t>
            </a:r>
            <a:r>
              <a:rPr lang="en-US" dirty="0"/>
              <a:t> gen machine learning matrix scalar multiplication accelerators.</a:t>
            </a:r>
          </a:p>
          <a:p>
            <a:r>
              <a:rPr lang="en-US" dirty="0"/>
              <a:t>Also includes Apple designed 4-core GPU</a:t>
            </a:r>
          </a:p>
          <a:p>
            <a:endParaRPr lang="en-US" dirty="0"/>
          </a:p>
        </p:txBody>
      </p:sp>
      <p:sp>
        <p:nvSpPr>
          <p:cNvPr id="4" name="Footer Placeholder 3">
            <a:extLst>
              <a:ext uri="{FF2B5EF4-FFF2-40B4-BE49-F238E27FC236}">
                <a16:creationId xmlns:a16="http://schemas.microsoft.com/office/drawing/2014/main" id="{BA91F956-330C-452E-9C9E-C9A783B68757}"/>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2EC1B211-6DC2-4F33-B8F0-E4DE445508BD}"/>
              </a:ext>
            </a:extLst>
          </p:cNvPr>
          <p:cNvSpPr>
            <a:spLocks noGrp="1"/>
          </p:cNvSpPr>
          <p:nvPr>
            <p:ph type="sldNum" sz="quarter" idx="12"/>
          </p:nvPr>
        </p:nvSpPr>
        <p:spPr/>
        <p:txBody>
          <a:bodyPr/>
          <a:lstStyle/>
          <a:p>
            <a:fld id="{D4ADF740-2EEB-49AB-8C0B-40283F398518}" type="slidenum">
              <a:rPr lang="en-US" smtClean="0"/>
              <a:t>12</a:t>
            </a:fld>
            <a:endParaRPr lang="en-US"/>
          </a:p>
        </p:txBody>
      </p:sp>
      <p:pic>
        <p:nvPicPr>
          <p:cNvPr id="1026" name="Picture 2" descr="https://www.notebookcheck.net/fileadmin/_processed_/e/d/csm_Apple_neues_iPad_Air_4_gelauncht_4_9e780a9a7b.jpg">
            <a:extLst>
              <a:ext uri="{FF2B5EF4-FFF2-40B4-BE49-F238E27FC236}">
                <a16:creationId xmlns:a16="http://schemas.microsoft.com/office/drawing/2014/main" id="{F4185188-7FF9-49EE-B61E-A662F028E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851" y="1844638"/>
            <a:ext cx="6206402" cy="346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96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48B2-134F-4226-9A80-BBFC4AAF77AF}"/>
              </a:ext>
            </a:extLst>
          </p:cNvPr>
          <p:cNvSpPr>
            <a:spLocks noGrp="1"/>
          </p:cNvSpPr>
          <p:nvPr>
            <p:ph type="title"/>
          </p:nvPr>
        </p:nvSpPr>
        <p:spPr/>
        <p:txBody>
          <a:bodyPr/>
          <a:lstStyle/>
          <a:p>
            <a:r>
              <a:rPr lang="en-US" dirty="0"/>
              <a:t>Microprocessors</a:t>
            </a:r>
          </a:p>
        </p:txBody>
      </p:sp>
      <p:sp>
        <p:nvSpPr>
          <p:cNvPr id="3" name="Content Placeholder 2">
            <a:extLst>
              <a:ext uri="{FF2B5EF4-FFF2-40B4-BE49-F238E27FC236}">
                <a16:creationId xmlns:a16="http://schemas.microsoft.com/office/drawing/2014/main" id="{8D39CD11-66FC-458C-9A4B-625B16A34FCF}"/>
              </a:ext>
            </a:extLst>
          </p:cNvPr>
          <p:cNvSpPr>
            <a:spLocks noGrp="1"/>
          </p:cNvSpPr>
          <p:nvPr>
            <p:ph idx="1"/>
          </p:nvPr>
        </p:nvSpPr>
        <p:spPr/>
        <p:txBody>
          <a:bodyPr>
            <a:normAutofit/>
          </a:bodyPr>
          <a:lstStyle/>
          <a:p>
            <a:r>
              <a:rPr lang="en-US" dirty="0"/>
              <a:t>Microprocessors are used for more complex tasks ( e.g. video editing, gaming etc.) compared to microcontrollers.</a:t>
            </a:r>
          </a:p>
          <a:p>
            <a:r>
              <a:rPr lang="en-US" dirty="0"/>
              <a:t>RAM, ROM, I/O ports are all external to the microprocessors.</a:t>
            </a:r>
          </a:p>
          <a:p>
            <a:r>
              <a:rPr lang="en-US" b="1" dirty="0"/>
              <a:t>Speed</a:t>
            </a:r>
            <a:r>
              <a:rPr lang="en-US" dirty="0"/>
              <a:t>: higher speed compared to microprocessors. (AMD Ryzen 5 3600 has 3.6 GHz clock speed)</a:t>
            </a:r>
          </a:p>
          <a:p>
            <a:r>
              <a:rPr lang="en-US" b="1" dirty="0"/>
              <a:t>Cost</a:t>
            </a:r>
            <a:r>
              <a:rPr lang="en-US" dirty="0"/>
              <a:t>: High</a:t>
            </a:r>
          </a:p>
          <a:p>
            <a:r>
              <a:rPr lang="en-US" b="1" dirty="0"/>
              <a:t>Complexity</a:t>
            </a:r>
            <a:r>
              <a:rPr lang="en-US" dirty="0"/>
              <a:t>: Very complex design and programming is also complex.</a:t>
            </a:r>
          </a:p>
          <a:p>
            <a:r>
              <a:rPr lang="en-US" b="1" dirty="0"/>
              <a:t>Power consumption: </a:t>
            </a:r>
            <a:r>
              <a:rPr lang="en-US" dirty="0"/>
              <a:t>higher than microcontrollers.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546B562E-C37B-4CD7-A046-44D56FCFDD29}"/>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18955780-2ABB-4A6E-BD96-795D94BD1191}"/>
              </a:ext>
            </a:extLst>
          </p:cNvPr>
          <p:cNvSpPr>
            <a:spLocks noGrp="1"/>
          </p:cNvSpPr>
          <p:nvPr>
            <p:ph type="sldNum" sz="quarter" idx="12"/>
          </p:nvPr>
        </p:nvSpPr>
        <p:spPr/>
        <p:txBody>
          <a:bodyPr/>
          <a:lstStyle/>
          <a:p>
            <a:fld id="{D4ADF740-2EEB-49AB-8C0B-40283F398518}" type="slidenum">
              <a:rPr lang="en-US" smtClean="0"/>
              <a:t>13</a:t>
            </a:fld>
            <a:endParaRPr lang="en-US"/>
          </a:p>
        </p:txBody>
      </p:sp>
    </p:spTree>
    <p:extLst>
      <p:ext uri="{BB962C8B-B14F-4D97-AF65-F5344CB8AC3E}">
        <p14:creationId xmlns:p14="http://schemas.microsoft.com/office/powerpoint/2010/main" val="26286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C547-18B4-45DE-A2CA-7D9FAF51F880}"/>
              </a:ext>
            </a:extLst>
          </p:cNvPr>
          <p:cNvSpPr>
            <a:spLocks noGrp="1"/>
          </p:cNvSpPr>
          <p:nvPr>
            <p:ph type="title"/>
          </p:nvPr>
        </p:nvSpPr>
        <p:spPr/>
        <p:txBody>
          <a:bodyPr/>
          <a:lstStyle/>
          <a:p>
            <a:r>
              <a:rPr lang="en-US" dirty="0"/>
              <a:t>Microprocessors ( Contd.)</a:t>
            </a:r>
          </a:p>
        </p:txBody>
      </p:sp>
      <p:sp>
        <p:nvSpPr>
          <p:cNvPr id="4" name="Footer Placeholder 3">
            <a:extLst>
              <a:ext uri="{FF2B5EF4-FFF2-40B4-BE49-F238E27FC236}">
                <a16:creationId xmlns:a16="http://schemas.microsoft.com/office/drawing/2014/main" id="{9E113968-19EC-4F39-9208-B8DAC841618C}"/>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AB76AD38-8364-4BF0-AFB0-997C4F89EEDA}"/>
              </a:ext>
            </a:extLst>
          </p:cNvPr>
          <p:cNvSpPr>
            <a:spLocks noGrp="1"/>
          </p:cNvSpPr>
          <p:nvPr>
            <p:ph type="sldNum" sz="quarter" idx="12"/>
          </p:nvPr>
        </p:nvSpPr>
        <p:spPr/>
        <p:txBody>
          <a:bodyPr/>
          <a:lstStyle/>
          <a:p>
            <a:fld id="{D4ADF740-2EEB-49AB-8C0B-40283F398518}" type="slidenum">
              <a:rPr lang="en-US" smtClean="0"/>
              <a:t>14</a:t>
            </a:fld>
            <a:endParaRPr lang="en-US"/>
          </a:p>
        </p:txBody>
      </p:sp>
      <p:pic>
        <p:nvPicPr>
          <p:cNvPr id="7" name="Picture 6">
            <a:extLst>
              <a:ext uri="{FF2B5EF4-FFF2-40B4-BE49-F238E27FC236}">
                <a16:creationId xmlns:a16="http://schemas.microsoft.com/office/drawing/2014/main" id="{F32EDB4F-E358-4249-8891-AE3162F492C7}"/>
              </a:ext>
            </a:extLst>
          </p:cNvPr>
          <p:cNvPicPr>
            <a:picLocks noChangeAspect="1"/>
          </p:cNvPicPr>
          <p:nvPr/>
        </p:nvPicPr>
        <p:blipFill>
          <a:blip r:embed="rId2"/>
          <a:stretch>
            <a:fillRect/>
          </a:stretch>
        </p:blipFill>
        <p:spPr>
          <a:xfrm>
            <a:off x="1309512" y="4089922"/>
            <a:ext cx="3562350" cy="2238375"/>
          </a:xfrm>
          <a:prstGeom prst="rect">
            <a:avLst/>
          </a:prstGeom>
        </p:spPr>
      </p:pic>
      <p:pic>
        <p:nvPicPr>
          <p:cNvPr id="8" name="Picture 7">
            <a:extLst>
              <a:ext uri="{FF2B5EF4-FFF2-40B4-BE49-F238E27FC236}">
                <a16:creationId xmlns:a16="http://schemas.microsoft.com/office/drawing/2014/main" id="{399668B9-91E4-4EEB-9280-3C774014173F}"/>
              </a:ext>
            </a:extLst>
          </p:cNvPr>
          <p:cNvPicPr>
            <a:picLocks noChangeAspect="1"/>
          </p:cNvPicPr>
          <p:nvPr/>
        </p:nvPicPr>
        <p:blipFill>
          <a:blip r:embed="rId3"/>
          <a:stretch>
            <a:fillRect/>
          </a:stretch>
        </p:blipFill>
        <p:spPr>
          <a:xfrm>
            <a:off x="6096000" y="1537592"/>
            <a:ext cx="5468113" cy="2981741"/>
          </a:xfrm>
          <a:prstGeom prst="rect">
            <a:avLst/>
          </a:prstGeom>
        </p:spPr>
      </p:pic>
      <p:pic>
        <p:nvPicPr>
          <p:cNvPr id="1026" name="Picture 2" descr="AMD Ryzen Threadripper 2970WX review | TechRadar">
            <a:extLst>
              <a:ext uri="{FF2B5EF4-FFF2-40B4-BE49-F238E27FC236}">
                <a16:creationId xmlns:a16="http://schemas.microsoft.com/office/drawing/2014/main" id="{9C9FEE48-FDAB-4CAD-9588-0766EC07A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512" y="1537592"/>
            <a:ext cx="4537476" cy="255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5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75FE-3672-422C-84DF-E530A33292DD}"/>
              </a:ext>
            </a:extLst>
          </p:cNvPr>
          <p:cNvSpPr>
            <a:spLocks noGrp="1"/>
          </p:cNvSpPr>
          <p:nvPr>
            <p:ph type="title"/>
          </p:nvPr>
        </p:nvSpPr>
        <p:spPr/>
        <p:txBody>
          <a:bodyPr/>
          <a:lstStyle/>
          <a:p>
            <a:r>
              <a:rPr lang="en-US" dirty="0"/>
              <a:t>Microprocessors vs Microcontrollers</a:t>
            </a:r>
          </a:p>
        </p:txBody>
      </p:sp>
      <p:sp>
        <p:nvSpPr>
          <p:cNvPr id="4" name="Footer Placeholder 3">
            <a:extLst>
              <a:ext uri="{FF2B5EF4-FFF2-40B4-BE49-F238E27FC236}">
                <a16:creationId xmlns:a16="http://schemas.microsoft.com/office/drawing/2014/main" id="{1B5EFE6A-4F92-49CB-A4F7-B45FF3E9DE33}"/>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3FF8913E-38B2-4F3F-BE15-EFDC2A4A19E2}"/>
              </a:ext>
            </a:extLst>
          </p:cNvPr>
          <p:cNvSpPr>
            <a:spLocks noGrp="1"/>
          </p:cNvSpPr>
          <p:nvPr>
            <p:ph type="sldNum" sz="quarter" idx="12"/>
          </p:nvPr>
        </p:nvSpPr>
        <p:spPr/>
        <p:txBody>
          <a:bodyPr/>
          <a:lstStyle/>
          <a:p>
            <a:fld id="{D4ADF740-2EEB-49AB-8C0B-40283F398518}" type="slidenum">
              <a:rPr lang="en-US" smtClean="0"/>
              <a:t>15</a:t>
            </a:fld>
            <a:endParaRPr lang="en-US"/>
          </a:p>
        </p:txBody>
      </p:sp>
      <p:pic>
        <p:nvPicPr>
          <p:cNvPr id="6" name="Picture 5">
            <a:extLst>
              <a:ext uri="{FF2B5EF4-FFF2-40B4-BE49-F238E27FC236}">
                <a16:creationId xmlns:a16="http://schemas.microsoft.com/office/drawing/2014/main" id="{360D8E7A-7B9C-4681-973F-29A5588ED324}"/>
              </a:ext>
            </a:extLst>
          </p:cNvPr>
          <p:cNvPicPr>
            <a:picLocks noChangeAspect="1"/>
          </p:cNvPicPr>
          <p:nvPr/>
        </p:nvPicPr>
        <p:blipFill>
          <a:blip r:embed="rId2"/>
          <a:stretch>
            <a:fillRect/>
          </a:stretch>
        </p:blipFill>
        <p:spPr>
          <a:xfrm>
            <a:off x="3036522" y="1735076"/>
            <a:ext cx="5654717" cy="4380032"/>
          </a:xfrm>
          <a:prstGeom prst="rect">
            <a:avLst/>
          </a:prstGeom>
        </p:spPr>
      </p:pic>
    </p:spTree>
    <p:extLst>
      <p:ext uri="{BB962C8B-B14F-4D97-AF65-F5344CB8AC3E}">
        <p14:creationId xmlns:p14="http://schemas.microsoft.com/office/powerpoint/2010/main" val="422319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FB66-884F-43EC-9BE7-4414B579A0D4}"/>
              </a:ext>
            </a:extLst>
          </p:cNvPr>
          <p:cNvSpPr>
            <a:spLocks noGrp="1"/>
          </p:cNvSpPr>
          <p:nvPr>
            <p:ph type="title"/>
          </p:nvPr>
        </p:nvSpPr>
        <p:spPr/>
        <p:txBody>
          <a:bodyPr>
            <a:normAutofit/>
          </a:bodyPr>
          <a:lstStyle/>
          <a:p>
            <a:r>
              <a:rPr lang="en-US" dirty="0"/>
              <a:t>PLA (Programmable Logic Array)</a:t>
            </a:r>
          </a:p>
        </p:txBody>
      </p:sp>
      <p:sp>
        <p:nvSpPr>
          <p:cNvPr id="3" name="Content Placeholder 2">
            <a:extLst>
              <a:ext uri="{FF2B5EF4-FFF2-40B4-BE49-F238E27FC236}">
                <a16:creationId xmlns:a16="http://schemas.microsoft.com/office/drawing/2014/main" id="{45FD4617-1BA8-4400-A9D0-213238711CBA}"/>
              </a:ext>
            </a:extLst>
          </p:cNvPr>
          <p:cNvSpPr>
            <a:spLocks noGrp="1"/>
          </p:cNvSpPr>
          <p:nvPr>
            <p:ph idx="1"/>
          </p:nvPr>
        </p:nvSpPr>
        <p:spPr/>
        <p:txBody>
          <a:bodyPr>
            <a:normAutofit fontScale="85000" lnSpcReduction="10000"/>
          </a:bodyPr>
          <a:lstStyle/>
          <a:p>
            <a:r>
              <a:rPr lang="en-US" dirty="0"/>
              <a:t>It is based on the sum-of-products concept.</a:t>
            </a:r>
          </a:p>
          <a:p>
            <a:r>
              <a:rPr lang="en-US" dirty="0"/>
              <a:t>It is a general open circuit consisting of large number of AND gates and OR gates</a:t>
            </a:r>
          </a:p>
          <a:p>
            <a:r>
              <a:rPr lang="en-US" dirty="0"/>
              <a:t>Connection are determined according to the specification specified by the customer.</a:t>
            </a:r>
          </a:p>
          <a:p>
            <a:r>
              <a:rPr lang="en-US" dirty="0"/>
              <a:t>Creation process:</a:t>
            </a:r>
          </a:p>
          <a:p>
            <a:pPr lvl="1"/>
            <a:r>
              <a:rPr lang="en-US" dirty="0"/>
              <a:t>First, they translate your expressions into sum-of-products expressions. In general, with 3 input variables, there will be a maximum of 2</a:t>
            </a:r>
            <a:r>
              <a:rPr lang="en-US" baseline="30000" dirty="0"/>
              <a:t>3</a:t>
            </a:r>
            <a:r>
              <a:rPr lang="en-US" dirty="0"/>
              <a:t> = 8 terms in the sum-of-products for each variable for each output variable Yi </a:t>
            </a:r>
          </a:p>
          <a:p>
            <a:pPr lvl="1"/>
            <a:r>
              <a:rPr lang="en-US" dirty="0"/>
              <a:t>Then, they take an intact circuit which consists of two parts. The top part has a set of rows</a:t>
            </a:r>
            <a:br>
              <a:rPr lang="en-US" dirty="0"/>
            </a:br>
            <a:r>
              <a:rPr lang="en-US" dirty="0"/>
              <a:t>(wires) which carry variables A, A’, B, B’, etc. There are also a set of vertical wires that carry product terms. </a:t>
            </a:r>
          </a:p>
          <a:p>
            <a:pPr lvl="1"/>
            <a:r>
              <a:rPr lang="en-US" dirty="0"/>
              <a:t>If there are </a:t>
            </a:r>
            <a:r>
              <a:rPr lang="en-US" i="1" dirty="0"/>
              <a:t>m</a:t>
            </a:r>
            <a:r>
              <a:rPr lang="en-US" dirty="0"/>
              <a:t> input variables, then the columns are grouped into m-tuples. Each m tuple carries</a:t>
            </a:r>
            <a:br>
              <a:rPr lang="en-US" dirty="0"/>
            </a:br>
            <a:r>
              <a:rPr lang="en-US" dirty="0"/>
              <a:t>one variable. (Each product term has at most m variables.) The m-tuples (or less than m) are fed</a:t>
            </a:r>
            <a:br>
              <a:rPr lang="en-US" dirty="0"/>
            </a:br>
            <a:r>
              <a:rPr lang="en-US" dirty="0"/>
              <a:t>into AND gates i.e. to form the products you need </a:t>
            </a:r>
          </a:p>
          <a:p>
            <a:pPr lvl="1"/>
            <a:r>
              <a:rPr lang="en-US" dirty="0"/>
              <a:t>Below the AND gates, the products are appropriately OR-ed together to give the sums we want.</a:t>
            </a:r>
            <a:br>
              <a:rPr lang="en-US" dirty="0"/>
            </a:br>
            <a:br>
              <a:rPr lang="en-US" dirty="0"/>
            </a:br>
            <a:br>
              <a:rPr lang="en-US" dirty="0"/>
            </a:br>
            <a:endParaRPr lang="en-US" dirty="0"/>
          </a:p>
        </p:txBody>
      </p:sp>
      <p:sp>
        <p:nvSpPr>
          <p:cNvPr id="4" name="Footer Placeholder 3">
            <a:extLst>
              <a:ext uri="{FF2B5EF4-FFF2-40B4-BE49-F238E27FC236}">
                <a16:creationId xmlns:a16="http://schemas.microsoft.com/office/drawing/2014/main" id="{0F17DBAD-5B2B-498A-8FB5-9BFE2D1EA053}"/>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481D429F-45B3-4AC7-BFB4-333A9016B7B7}"/>
              </a:ext>
            </a:extLst>
          </p:cNvPr>
          <p:cNvSpPr>
            <a:spLocks noGrp="1"/>
          </p:cNvSpPr>
          <p:nvPr>
            <p:ph type="sldNum" sz="quarter" idx="12"/>
          </p:nvPr>
        </p:nvSpPr>
        <p:spPr/>
        <p:txBody>
          <a:bodyPr/>
          <a:lstStyle/>
          <a:p>
            <a:fld id="{D4ADF740-2EEB-49AB-8C0B-40283F398518}" type="slidenum">
              <a:rPr lang="en-US" smtClean="0"/>
              <a:t>16</a:t>
            </a:fld>
            <a:endParaRPr lang="en-US"/>
          </a:p>
        </p:txBody>
      </p:sp>
    </p:spTree>
    <p:extLst>
      <p:ext uri="{BB962C8B-B14F-4D97-AF65-F5344CB8AC3E}">
        <p14:creationId xmlns:p14="http://schemas.microsoft.com/office/powerpoint/2010/main" val="294655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F2E5-D85D-4902-99C2-F2D50D22361E}"/>
              </a:ext>
            </a:extLst>
          </p:cNvPr>
          <p:cNvSpPr>
            <a:spLocks noGrp="1"/>
          </p:cNvSpPr>
          <p:nvPr>
            <p:ph type="title"/>
          </p:nvPr>
        </p:nvSpPr>
        <p:spPr/>
        <p:txBody>
          <a:bodyPr>
            <a:normAutofit fontScale="90000"/>
          </a:bodyPr>
          <a:lstStyle/>
          <a:p>
            <a:r>
              <a:rPr lang="en-US" dirty="0"/>
              <a:t>PLA (Programmable Logic Array) (Contd.)</a:t>
            </a:r>
          </a:p>
        </p:txBody>
      </p:sp>
      <p:pic>
        <p:nvPicPr>
          <p:cNvPr id="7" name="Content Placeholder 6">
            <a:extLst>
              <a:ext uri="{FF2B5EF4-FFF2-40B4-BE49-F238E27FC236}">
                <a16:creationId xmlns:a16="http://schemas.microsoft.com/office/drawing/2014/main" id="{C280D56D-CD80-47F1-90C6-8FB0FB9B2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23" y="1600200"/>
            <a:ext cx="6846842" cy="4800600"/>
          </a:xfrm>
        </p:spPr>
      </p:pic>
      <p:sp>
        <p:nvSpPr>
          <p:cNvPr id="4" name="Footer Placeholder 3">
            <a:extLst>
              <a:ext uri="{FF2B5EF4-FFF2-40B4-BE49-F238E27FC236}">
                <a16:creationId xmlns:a16="http://schemas.microsoft.com/office/drawing/2014/main" id="{041064F2-736E-414C-A190-5C8CB424480D}"/>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8B033280-4420-4743-A33A-0A6BA311C7B7}"/>
              </a:ext>
            </a:extLst>
          </p:cNvPr>
          <p:cNvSpPr>
            <a:spLocks noGrp="1"/>
          </p:cNvSpPr>
          <p:nvPr>
            <p:ph type="sldNum" sz="quarter" idx="12"/>
          </p:nvPr>
        </p:nvSpPr>
        <p:spPr/>
        <p:txBody>
          <a:bodyPr/>
          <a:lstStyle/>
          <a:p>
            <a:fld id="{D4ADF740-2EEB-49AB-8C0B-40283F398518}" type="slidenum">
              <a:rPr lang="en-US" smtClean="0"/>
              <a:t>17</a:t>
            </a:fld>
            <a:endParaRPr lang="en-US"/>
          </a:p>
        </p:txBody>
      </p:sp>
    </p:spTree>
    <p:extLst>
      <p:ext uri="{BB962C8B-B14F-4D97-AF65-F5344CB8AC3E}">
        <p14:creationId xmlns:p14="http://schemas.microsoft.com/office/powerpoint/2010/main" val="364909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75A7-9C1D-4E06-A3BE-F466BA17EBA1}"/>
              </a:ext>
            </a:extLst>
          </p:cNvPr>
          <p:cNvSpPr>
            <a:spLocks noGrp="1"/>
          </p:cNvSpPr>
          <p:nvPr>
            <p:ph type="title"/>
          </p:nvPr>
        </p:nvSpPr>
        <p:spPr/>
        <p:txBody>
          <a:bodyPr/>
          <a:lstStyle/>
          <a:p>
            <a:r>
              <a:rPr lang="en-US" dirty="0"/>
              <a:t>PLC (Programmable Logic Controller)</a:t>
            </a:r>
          </a:p>
        </p:txBody>
      </p:sp>
      <p:sp>
        <p:nvSpPr>
          <p:cNvPr id="3" name="Content Placeholder 2">
            <a:extLst>
              <a:ext uri="{FF2B5EF4-FFF2-40B4-BE49-F238E27FC236}">
                <a16:creationId xmlns:a16="http://schemas.microsoft.com/office/drawing/2014/main" id="{C1EE3D3D-825D-4B32-B518-31C55314FB7D}"/>
              </a:ext>
            </a:extLst>
          </p:cNvPr>
          <p:cNvSpPr>
            <a:spLocks noGrp="1"/>
          </p:cNvSpPr>
          <p:nvPr>
            <p:ph idx="1"/>
          </p:nvPr>
        </p:nvSpPr>
        <p:spPr>
          <a:xfrm>
            <a:off x="1309512" y="1600200"/>
            <a:ext cx="7701323" cy="4800599"/>
          </a:xfrm>
        </p:spPr>
        <p:txBody>
          <a:bodyPr>
            <a:normAutofit fontScale="85000" lnSpcReduction="20000"/>
          </a:bodyPr>
          <a:lstStyle/>
          <a:p>
            <a:r>
              <a:rPr lang="en-US" dirty="0"/>
              <a:t>A PLC is an industrial microprocessor-based controller with programmable memory used to store program instructions and various functions. It consists of:</a:t>
            </a:r>
          </a:p>
          <a:p>
            <a:pPr lvl="1"/>
            <a:r>
              <a:rPr lang="en-US" dirty="0"/>
              <a:t>a processor unit (CPU) which interprets inputs, executes the control program stored in memory and sends output signals,</a:t>
            </a:r>
          </a:p>
          <a:p>
            <a:pPr lvl="1"/>
            <a:r>
              <a:rPr lang="en-US" dirty="0"/>
              <a:t>a power supply unit which converts AC voltage to DC,</a:t>
            </a:r>
          </a:p>
          <a:p>
            <a:pPr lvl="1"/>
            <a:r>
              <a:rPr lang="en-US" dirty="0"/>
              <a:t>a memory unit storing data from inputs and program to be executed by the processor,</a:t>
            </a:r>
          </a:p>
          <a:p>
            <a:pPr lvl="1"/>
            <a:r>
              <a:rPr lang="en-US" dirty="0"/>
              <a:t>an input and output interface, where the controller receives and sends data from/to external devices,</a:t>
            </a:r>
          </a:p>
          <a:p>
            <a:pPr lvl="1"/>
            <a:r>
              <a:rPr lang="en-US" dirty="0"/>
              <a:t>a communications interface to receive and transmit data on communication networks from/to remote PLCs.</a:t>
            </a:r>
          </a:p>
          <a:p>
            <a:r>
              <a:rPr lang="en-US" dirty="0"/>
              <a:t>PLCs require programming device which is used to develop and later download the created program into the memory of the controller.</a:t>
            </a:r>
          </a:p>
          <a:p>
            <a:r>
              <a:rPr lang="en-US" dirty="0"/>
              <a:t>Modern PLCs generally contain a real-time operating system, such as OS-9 or VxWorks.</a:t>
            </a:r>
          </a:p>
          <a:p>
            <a:endParaRPr lang="en-US" dirty="0"/>
          </a:p>
        </p:txBody>
      </p:sp>
      <p:sp>
        <p:nvSpPr>
          <p:cNvPr id="4" name="Footer Placeholder 3">
            <a:extLst>
              <a:ext uri="{FF2B5EF4-FFF2-40B4-BE49-F238E27FC236}">
                <a16:creationId xmlns:a16="http://schemas.microsoft.com/office/drawing/2014/main" id="{5913FE4C-8280-481B-AECB-7370DB29DF25}"/>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236E936D-713D-4497-AA0C-8D967306F612}"/>
              </a:ext>
            </a:extLst>
          </p:cNvPr>
          <p:cNvSpPr>
            <a:spLocks noGrp="1"/>
          </p:cNvSpPr>
          <p:nvPr>
            <p:ph type="sldNum" sz="quarter" idx="12"/>
          </p:nvPr>
        </p:nvSpPr>
        <p:spPr/>
        <p:txBody>
          <a:bodyPr/>
          <a:lstStyle/>
          <a:p>
            <a:fld id="{D4ADF740-2EEB-49AB-8C0B-40283F398518}" type="slidenum">
              <a:rPr lang="en-US" smtClean="0"/>
              <a:t>18</a:t>
            </a:fld>
            <a:endParaRPr lang="en-US"/>
          </a:p>
        </p:txBody>
      </p:sp>
      <p:pic>
        <p:nvPicPr>
          <p:cNvPr id="6" name="Picture 5">
            <a:extLst>
              <a:ext uri="{FF2B5EF4-FFF2-40B4-BE49-F238E27FC236}">
                <a16:creationId xmlns:a16="http://schemas.microsoft.com/office/drawing/2014/main" id="{01621D06-6E31-419F-966C-D7B3BF2FE996}"/>
              </a:ext>
            </a:extLst>
          </p:cNvPr>
          <p:cNvPicPr>
            <a:picLocks noChangeAspect="1"/>
          </p:cNvPicPr>
          <p:nvPr/>
        </p:nvPicPr>
        <p:blipFill>
          <a:blip r:embed="rId2"/>
          <a:stretch>
            <a:fillRect/>
          </a:stretch>
        </p:blipFill>
        <p:spPr>
          <a:xfrm>
            <a:off x="9127755" y="1896578"/>
            <a:ext cx="2867425" cy="3419952"/>
          </a:xfrm>
          <a:prstGeom prst="rect">
            <a:avLst/>
          </a:prstGeom>
        </p:spPr>
      </p:pic>
    </p:spTree>
    <p:extLst>
      <p:ext uri="{BB962C8B-B14F-4D97-AF65-F5344CB8AC3E}">
        <p14:creationId xmlns:p14="http://schemas.microsoft.com/office/powerpoint/2010/main" val="532221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C9D5-4ADB-4409-8739-580D9B6A9562}"/>
              </a:ext>
            </a:extLst>
          </p:cNvPr>
          <p:cNvSpPr>
            <a:spLocks noGrp="1"/>
          </p:cNvSpPr>
          <p:nvPr>
            <p:ph type="title"/>
          </p:nvPr>
        </p:nvSpPr>
        <p:spPr/>
        <p:txBody>
          <a:bodyPr>
            <a:normAutofit/>
          </a:bodyPr>
          <a:lstStyle/>
          <a:p>
            <a:r>
              <a:rPr lang="en-US" dirty="0"/>
              <a:t>PLC (Contd.)</a:t>
            </a:r>
          </a:p>
        </p:txBody>
      </p:sp>
      <p:sp>
        <p:nvSpPr>
          <p:cNvPr id="3" name="Content Placeholder 2">
            <a:extLst>
              <a:ext uri="{FF2B5EF4-FFF2-40B4-BE49-F238E27FC236}">
                <a16:creationId xmlns:a16="http://schemas.microsoft.com/office/drawing/2014/main" id="{A3F2A10D-5F9C-4140-AA61-8C8A13000F7B}"/>
              </a:ext>
            </a:extLst>
          </p:cNvPr>
          <p:cNvSpPr>
            <a:spLocks noGrp="1"/>
          </p:cNvSpPr>
          <p:nvPr>
            <p:ph idx="1"/>
          </p:nvPr>
        </p:nvSpPr>
        <p:spPr/>
        <p:txBody>
          <a:bodyPr/>
          <a:lstStyle/>
          <a:p>
            <a:r>
              <a:rPr lang="en-US" b="1" dirty="0"/>
              <a:t>Speed</a:t>
            </a:r>
            <a:r>
              <a:rPr lang="en-US" dirty="0"/>
              <a:t>: low speed, heavy duty</a:t>
            </a:r>
          </a:p>
          <a:p>
            <a:r>
              <a:rPr lang="en-US" b="1" dirty="0"/>
              <a:t>Cost</a:t>
            </a:r>
            <a:r>
              <a:rPr lang="en-US" dirty="0"/>
              <a:t>: Very high (Industrial)</a:t>
            </a:r>
          </a:p>
          <a:p>
            <a:r>
              <a:rPr lang="en-US" b="1" dirty="0"/>
              <a:t>Packaging</a:t>
            </a:r>
            <a:r>
              <a:rPr lang="en-US" dirty="0"/>
              <a:t>: Not good compared to µC or µP.</a:t>
            </a:r>
          </a:p>
          <a:p>
            <a:r>
              <a:rPr lang="en-US" b="1" dirty="0"/>
              <a:t>Complexity</a:t>
            </a:r>
            <a:r>
              <a:rPr lang="en-US" dirty="0"/>
              <a:t>: Programming is not complex, but program downloading is easier than µC but complex than µP</a:t>
            </a:r>
          </a:p>
          <a:p>
            <a:r>
              <a:rPr lang="en-US" b="1" dirty="0"/>
              <a:t>Application</a:t>
            </a:r>
            <a:r>
              <a:rPr lang="en-US" dirty="0"/>
              <a:t>: heavy duty industrial usage e.g. car factories, metalworks factories</a:t>
            </a:r>
          </a:p>
          <a:p>
            <a:r>
              <a:rPr lang="en-US" b="1" dirty="0"/>
              <a:t>Power</a:t>
            </a:r>
            <a:r>
              <a:rPr lang="en-US" dirty="0"/>
              <a:t> </a:t>
            </a:r>
            <a:r>
              <a:rPr lang="en-US" b="1" dirty="0"/>
              <a:t>consumption</a:t>
            </a:r>
            <a:r>
              <a:rPr lang="en-US" dirty="0"/>
              <a:t>: more than µC</a:t>
            </a:r>
          </a:p>
        </p:txBody>
      </p:sp>
      <p:sp>
        <p:nvSpPr>
          <p:cNvPr id="4" name="Footer Placeholder 3">
            <a:extLst>
              <a:ext uri="{FF2B5EF4-FFF2-40B4-BE49-F238E27FC236}">
                <a16:creationId xmlns:a16="http://schemas.microsoft.com/office/drawing/2014/main" id="{B3C02414-9676-47DB-93AD-A55EA811849F}"/>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D9632D9E-F318-46A3-8E49-DADC95656F66}"/>
              </a:ext>
            </a:extLst>
          </p:cNvPr>
          <p:cNvSpPr>
            <a:spLocks noGrp="1"/>
          </p:cNvSpPr>
          <p:nvPr>
            <p:ph type="sldNum" sz="quarter" idx="12"/>
          </p:nvPr>
        </p:nvSpPr>
        <p:spPr/>
        <p:txBody>
          <a:bodyPr/>
          <a:lstStyle/>
          <a:p>
            <a:fld id="{D4ADF740-2EEB-49AB-8C0B-40283F398518}" type="slidenum">
              <a:rPr lang="en-US" smtClean="0"/>
              <a:t>19</a:t>
            </a:fld>
            <a:endParaRPr lang="en-US"/>
          </a:p>
        </p:txBody>
      </p:sp>
    </p:spTree>
    <p:extLst>
      <p:ext uri="{BB962C8B-B14F-4D97-AF65-F5344CB8AC3E}">
        <p14:creationId xmlns:p14="http://schemas.microsoft.com/office/powerpoint/2010/main" val="408269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F10C-4C29-49BB-9027-D5E60982876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754BBFA-8E07-4F33-81CE-D68CB7F2C1AA}"/>
              </a:ext>
            </a:extLst>
          </p:cNvPr>
          <p:cNvSpPr>
            <a:spLocks noGrp="1"/>
          </p:cNvSpPr>
          <p:nvPr>
            <p:ph idx="1"/>
          </p:nvPr>
        </p:nvSpPr>
        <p:spPr/>
        <p:txBody>
          <a:bodyPr/>
          <a:lstStyle/>
          <a:p>
            <a:r>
              <a:rPr lang="en-US" dirty="0"/>
              <a:t>Microcontrollers</a:t>
            </a:r>
          </a:p>
          <a:p>
            <a:r>
              <a:rPr lang="en-US" dirty="0"/>
              <a:t>Arduino Uno Development Board</a:t>
            </a:r>
          </a:p>
          <a:p>
            <a:r>
              <a:rPr lang="en-US" dirty="0"/>
              <a:t>SoCs and Single Board Computers</a:t>
            </a:r>
          </a:p>
          <a:p>
            <a:r>
              <a:rPr lang="en-US" dirty="0"/>
              <a:t>Microprocessors with examples</a:t>
            </a:r>
          </a:p>
          <a:p>
            <a:r>
              <a:rPr lang="en-US" dirty="0"/>
              <a:t>Microprocessors vs Microcontrollers</a:t>
            </a:r>
          </a:p>
          <a:p>
            <a:r>
              <a:rPr lang="en-US" dirty="0"/>
              <a:t>PLA (Programmable Logic Array)</a:t>
            </a:r>
          </a:p>
          <a:p>
            <a:r>
              <a:rPr lang="en-US" dirty="0"/>
              <a:t>PLC (Programmable Logic Controller)</a:t>
            </a:r>
          </a:p>
          <a:p>
            <a:r>
              <a:rPr lang="en-US" dirty="0"/>
              <a:t>FPGA (Field Programmable Gate Array)</a:t>
            </a:r>
          </a:p>
          <a:p>
            <a:endParaRPr lang="en-US" dirty="0"/>
          </a:p>
          <a:p>
            <a:endParaRPr lang="en-US" dirty="0"/>
          </a:p>
        </p:txBody>
      </p:sp>
      <p:sp>
        <p:nvSpPr>
          <p:cNvPr id="4" name="Footer Placeholder 3">
            <a:extLst>
              <a:ext uri="{FF2B5EF4-FFF2-40B4-BE49-F238E27FC236}">
                <a16:creationId xmlns:a16="http://schemas.microsoft.com/office/drawing/2014/main" id="{C5C1F368-42AD-4C56-A3A0-81808D2DF2B0}"/>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3859FC9E-6BDE-4C1D-AD46-44D1D859185D}"/>
              </a:ext>
            </a:extLst>
          </p:cNvPr>
          <p:cNvSpPr>
            <a:spLocks noGrp="1"/>
          </p:cNvSpPr>
          <p:nvPr>
            <p:ph type="sldNum" sz="quarter" idx="12"/>
          </p:nvPr>
        </p:nvSpPr>
        <p:spPr/>
        <p:txBody>
          <a:bodyPr/>
          <a:lstStyle/>
          <a:p>
            <a:fld id="{D4ADF740-2EEB-49AB-8C0B-40283F398518}" type="slidenum">
              <a:rPr lang="en-US" smtClean="0"/>
              <a:t>2</a:t>
            </a:fld>
            <a:endParaRPr lang="en-US"/>
          </a:p>
        </p:txBody>
      </p:sp>
    </p:spTree>
    <p:extLst>
      <p:ext uri="{BB962C8B-B14F-4D97-AF65-F5344CB8AC3E}">
        <p14:creationId xmlns:p14="http://schemas.microsoft.com/office/powerpoint/2010/main" val="1700554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7172-6C97-4993-A48C-4E39AEA3F9DC}"/>
              </a:ext>
            </a:extLst>
          </p:cNvPr>
          <p:cNvSpPr>
            <a:spLocks noGrp="1"/>
          </p:cNvSpPr>
          <p:nvPr>
            <p:ph type="title"/>
          </p:nvPr>
        </p:nvSpPr>
        <p:spPr/>
        <p:txBody>
          <a:bodyPr/>
          <a:lstStyle/>
          <a:p>
            <a:r>
              <a:rPr lang="en-US" dirty="0"/>
              <a:t>FPGA (Field Programmable Gate Array)</a:t>
            </a:r>
          </a:p>
        </p:txBody>
      </p:sp>
      <p:sp>
        <p:nvSpPr>
          <p:cNvPr id="3" name="Content Placeholder 2">
            <a:extLst>
              <a:ext uri="{FF2B5EF4-FFF2-40B4-BE49-F238E27FC236}">
                <a16:creationId xmlns:a16="http://schemas.microsoft.com/office/drawing/2014/main" id="{ED9B0307-4F8B-4360-8692-C71C35675CBE}"/>
              </a:ext>
            </a:extLst>
          </p:cNvPr>
          <p:cNvSpPr>
            <a:spLocks noGrp="1"/>
          </p:cNvSpPr>
          <p:nvPr>
            <p:ph idx="1"/>
          </p:nvPr>
        </p:nvSpPr>
        <p:spPr/>
        <p:txBody>
          <a:bodyPr>
            <a:normAutofit fontScale="92500" lnSpcReduction="10000"/>
          </a:bodyPr>
          <a:lstStyle/>
          <a:p>
            <a:r>
              <a:rPr lang="en-US" dirty="0"/>
              <a:t>It is an IC designed to be configured by the customer after manufacture.</a:t>
            </a:r>
          </a:p>
          <a:p>
            <a:r>
              <a:rPr lang="en-US" dirty="0"/>
              <a:t>The programming is performed using HDL or Hardware Description Language.</a:t>
            </a:r>
          </a:p>
          <a:p>
            <a:r>
              <a:rPr lang="en-US" dirty="0"/>
              <a:t>FPGAs contain an array of programmable logic blocks, and a hierarchy of "reconfigurable interconnects" that allow the blocks to be "wired together“</a:t>
            </a:r>
          </a:p>
          <a:p>
            <a:r>
              <a:rPr lang="en-US" dirty="0"/>
              <a:t> In most FPGAs, logic blocks also include memory elements, which may be simple flip-flops or more complete blocks of memory.</a:t>
            </a:r>
          </a:p>
          <a:p>
            <a:r>
              <a:rPr lang="en-US" dirty="0"/>
              <a:t>Many FPGAs can be reprogrammed to implement different logic functions,</a:t>
            </a:r>
            <a:r>
              <a:rPr lang="en-US" baseline="30000" dirty="0"/>
              <a:t> </a:t>
            </a:r>
            <a:r>
              <a:rPr lang="en-US" dirty="0"/>
              <a:t>allowing flexible reconfigurable computing as performed in computer software.</a:t>
            </a:r>
          </a:p>
          <a:p>
            <a:r>
              <a:rPr lang="en-US" dirty="0"/>
              <a:t>FPGAs have a remarkable role in the embedded system development due to capability to start system software (SW) development simultaneously with hardware (HW), enable system performance simulations at a very early phase of the development, and allow various system partitioning (SW and HW) trials and iterations before final freezing of the system architecture.</a:t>
            </a:r>
          </a:p>
        </p:txBody>
      </p:sp>
      <p:sp>
        <p:nvSpPr>
          <p:cNvPr id="4" name="Footer Placeholder 3">
            <a:extLst>
              <a:ext uri="{FF2B5EF4-FFF2-40B4-BE49-F238E27FC236}">
                <a16:creationId xmlns:a16="http://schemas.microsoft.com/office/drawing/2014/main" id="{A12C8D50-C7C5-427B-91FC-0FB29D649A5B}"/>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B547F8DD-AE63-4268-9938-CEE095EF4474}"/>
              </a:ext>
            </a:extLst>
          </p:cNvPr>
          <p:cNvSpPr>
            <a:spLocks noGrp="1"/>
          </p:cNvSpPr>
          <p:nvPr>
            <p:ph type="sldNum" sz="quarter" idx="12"/>
          </p:nvPr>
        </p:nvSpPr>
        <p:spPr/>
        <p:txBody>
          <a:bodyPr/>
          <a:lstStyle/>
          <a:p>
            <a:fld id="{D4ADF740-2EEB-49AB-8C0B-40283F398518}" type="slidenum">
              <a:rPr lang="en-US" smtClean="0"/>
              <a:t>20</a:t>
            </a:fld>
            <a:endParaRPr lang="en-US"/>
          </a:p>
        </p:txBody>
      </p:sp>
    </p:spTree>
    <p:extLst>
      <p:ext uri="{BB962C8B-B14F-4D97-AF65-F5344CB8AC3E}">
        <p14:creationId xmlns:p14="http://schemas.microsoft.com/office/powerpoint/2010/main" val="4033645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DB0F1C-4965-4163-831F-F2FFE647861D}"/>
              </a:ext>
            </a:extLst>
          </p:cNvPr>
          <p:cNvSpPr>
            <a:spLocks noGrp="1"/>
          </p:cNvSpPr>
          <p:nvPr>
            <p:ph type="title"/>
          </p:nvPr>
        </p:nvSpPr>
        <p:spPr>
          <a:xfrm>
            <a:off x="1222442" y="697736"/>
            <a:ext cx="3550045" cy="1371600"/>
          </a:xfrm>
        </p:spPr>
        <p:txBody>
          <a:bodyPr/>
          <a:lstStyle/>
          <a:p>
            <a:r>
              <a:rPr lang="en-US" dirty="0"/>
              <a:t>FPGA Internal Structure</a:t>
            </a:r>
          </a:p>
        </p:txBody>
      </p:sp>
      <p:sp>
        <p:nvSpPr>
          <p:cNvPr id="10" name="Text Placeholder 9">
            <a:extLst>
              <a:ext uri="{FF2B5EF4-FFF2-40B4-BE49-F238E27FC236}">
                <a16:creationId xmlns:a16="http://schemas.microsoft.com/office/drawing/2014/main" id="{A6329931-8F07-47A5-9B52-769252B6313D}"/>
              </a:ext>
            </a:extLst>
          </p:cNvPr>
          <p:cNvSpPr>
            <a:spLocks noGrp="1"/>
          </p:cNvSpPr>
          <p:nvPr>
            <p:ph type="body" sz="half" idx="2"/>
          </p:nvPr>
        </p:nvSpPr>
        <p:spPr>
          <a:xfrm>
            <a:off x="827314" y="2042003"/>
            <a:ext cx="4207430" cy="3888534"/>
          </a:xfrm>
        </p:spPr>
        <p:txBody>
          <a:bodyPr>
            <a:normAutofit/>
          </a:bodyPr>
          <a:lstStyle/>
          <a:p>
            <a:pPr marL="285750" indent="-285750" algn="l">
              <a:buFont typeface="Arial" panose="020B0604020202020204" pitchFamily="34" charset="0"/>
              <a:buChar char="•"/>
            </a:pPr>
            <a:r>
              <a:rPr lang="en-US" sz="1400" b="1" dirty="0"/>
              <a:t>CLB</a:t>
            </a:r>
            <a:r>
              <a:rPr lang="en-US" sz="1400" dirty="0"/>
              <a:t> or </a:t>
            </a:r>
            <a:r>
              <a:rPr lang="en-US" sz="1400" b="1" dirty="0"/>
              <a:t>Configurable logic blocks </a:t>
            </a:r>
            <a:r>
              <a:rPr lang="en-US" sz="1400" dirty="0"/>
              <a:t>comprise of Lookup Tables, D flip flops, Mux, Full Adder. An n-bit LUT can encode any n-input Boolean function by storing the truth table of the function in the LUT. This is an efficient way of encoding Boolean logic functions, and LUTs with 4-6 bits of input are in fact the key component of modern FPGAs.</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r>
              <a:rPr lang="en-US" sz="1400" b="1" dirty="0"/>
              <a:t>Interconnect wires</a:t>
            </a:r>
            <a:r>
              <a:rPr lang="en-US" sz="1400" dirty="0"/>
              <a:t> connect the CLBs with each other</a:t>
            </a:r>
          </a:p>
          <a:p>
            <a:pPr marL="285750" indent="-285750" algn="l">
              <a:buFont typeface="Arial" panose="020B0604020202020204" pitchFamily="34" charset="0"/>
              <a:buChar char="•"/>
            </a:pPr>
            <a:r>
              <a:rPr lang="en-US" sz="1400" b="1" dirty="0"/>
              <a:t>FFLB</a:t>
            </a:r>
            <a:r>
              <a:rPr lang="en-US" sz="1400" dirty="0"/>
              <a:t> or</a:t>
            </a:r>
            <a:r>
              <a:rPr lang="en-US" sz="1400" b="1" dirty="0"/>
              <a:t> Fixed-Function Logic Blocks</a:t>
            </a:r>
            <a:r>
              <a:rPr lang="en-US" sz="1400" dirty="0"/>
              <a:t>, which contain multipliers etc.</a:t>
            </a:r>
          </a:p>
          <a:p>
            <a:pPr marL="285750" indent="-285750" algn="l">
              <a:buFont typeface="Arial" panose="020B0604020202020204" pitchFamily="34" charset="0"/>
              <a:buChar char="•"/>
            </a:pPr>
            <a:r>
              <a:rPr lang="en-US" sz="1400" b="1" dirty="0"/>
              <a:t>I/O blocks </a:t>
            </a:r>
            <a:r>
              <a:rPr lang="en-US" sz="1400" dirty="0"/>
              <a:t>are for inputting or outputting data.</a:t>
            </a:r>
          </a:p>
        </p:txBody>
      </p:sp>
      <p:sp>
        <p:nvSpPr>
          <p:cNvPr id="4" name="Footer Placeholder 3">
            <a:extLst>
              <a:ext uri="{FF2B5EF4-FFF2-40B4-BE49-F238E27FC236}">
                <a16:creationId xmlns:a16="http://schemas.microsoft.com/office/drawing/2014/main" id="{7849513A-AE95-40C6-B2FE-B916197E1BA7}"/>
              </a:ext>
            </a:extLst>
          </p:cNvPr>
          <p:cNvSpPr>
            <a:spLocks noGrp="1"/>
          </p:cNvSpPr>
          <p:nvPr>
            <p:ph type="ftr" sz="quarter" idx="11"/>
          </p:nvPr>
        </p:nvSpPr>
        <p:spPr>
          <a:xfrm>
            <a:off x="1559340" y="6492875"/>
            <a:ext cx="8304484" cy="365125"/>
          </a:xfrm>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5E398D94-053D-472E-9C6D-6EAFC446CA93}"/>
              </a:ext>
            </a:extLst>
          </p:cNvPr>
          <p:cNvSpPr>
            <a:spLocks noGrp="1"/>
          </p:cNvSpPr>
          <p:nvPr>
            <p:ph type="sldNum" sz="quarter" idx="12"/>
          </p:nvPr>
        </p:nvSpPr>
        <p:spPr/>
        <p:txBody>
          <a:bodyPr/>
          <a:lstStyle/>
          <a:p>
            <a:fld id="{D4ADF740-2EEB-49AB-8C0B-40283F398518}" type="slidenum">
              <a:rPr lang="en-US" smtClean="0"/>
              <a:t>21</a:t>
            </a:fld>
            <a:endParaRPr lang="en-US"/>
          </a:p>
        </p:txBody>
      </p:sp>
      <p:pic>
        <p:nvPicPr>
          <p:cNvPr id="6" name="Picture 5">
            <a:extLst>
              <a:ext uri="{FF2B5EF4-FFF2-40B4-BE49-F238E27FC236}">
                <a16:creationId xmlns:a16="http://schemas.microsoft.com/office/drawing/2014/main" id="{813C781D-634E-4EE5-8C95-6E3E6B3FCE35}"/>
              </a:ext>
            </a:extLst>
          </p:cNvPr>
          <p:cNvPicPr>
            <a:picLocks noChangeAspect="1"/>
          </p:cNvPicPr>
          <p:nvPr/>
        </p:nvPicPr>
        <p:blipFill>
          <a:blip r:embed="rId2"/>
          <a:stretch>
            <a:fillRect/>
          </a:stretch>
        </p:blipFill>
        <p:spPr>
          <a:xfrm>
            <a:off x="5177657" y="1600200"/>
            <a:ext cx="6928596" cy="3888534"/>
          </a:xfrm>
          <a:prstGeom prst="rect">
            <a:avLst/>
          </a:prstGeom>
        </p:spPr>
      </p:pic>
      <p:pic>
        <p:nvPicPr>
          <p:cNvPr id="12" name="Picture 11">
            <a:extLst>
              <a:ext uri="{FF2B5EF4-FFF2-40B4-BE49-F238E27FC236}">
                <a16:creationId xmlns:a16="http://schemas.microsoft.com/office/drawing/2014/main" id="{2582C4DF-6B37-4143-9276-8E33FD3CB9CF}"/>
              </a:ext>
            </a:extLst>
          </p:cNvPr>
          <p:cNvPicPr>
            <a:picLocks noChangeAspect="1"/>
          </p:cNvPicPr>
          <p:nvPr/>
        </p:nvPicPr>
        <p:blipFill>
          <a:blip r:embed="rId3"/>
          <a:stretch>
            <a:fillRect/>
          </a:stretch>
        </p:blipFill>
        <p:spPr>
          <a:xfrm>
            <a:off x="1983415" y="3692444"/>
            <a:ext cx="1895227" cy="799291"/>
          </a:xfrm>
          <a:prstGeom prst="rect">
            <a:avLst/>
          </a:prstGeom>
        </p:spPr>
      </p:pic>
    </p:spTree>
    <p:extLst>
      <p:ext uri="{BB962C8B-B14F-4D97-AF65-F5344CB8AC3E}">
        <p14:creationId xmlns:p14="http://schemas.microsoft.com/office/powerpoint/2010/main" val="2542635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C18FD5-814F-45AA-A4AB-0AD726533D64}"/>
              </a:ext>
            </a:extLst>
          </p:cNvPr>
          <p:cNvSpPr>
            <a:spLocks noGrp="1"/>
          </p:cNvSpPr>
          <p:nvPr>
            <p:ph type="title"/>
          </p:nvPr>
        </p:nvSpPr>
        <p:spPr/>
        <p:txBody>
          <a:bodyPr/>
          <a:lstStyle/>
          <a:p>
            <a:r>
              <a:rPr lang="en-US" dirty="0"/>
              <a:t>Use of FPGA</a:t>
            </a:r>
          </a:p>
        </p:txBody>
      </p:sp>
      <p:sp>
        <p:nvSpPr>
          <p:cNvPr id="8" name="Content Placeholder 7">
            <a:extLst>
              <a:ext uri="{FF2B5EF4-FFF2-40B4-BE49-F238E27FC236}">
                <a16:creationId xmlns:a16="http://schemas.microsoft.com/office/drawing/2014/main" id="{A4D87BD9-11BC-4D06-86E5-9E4523E2C855}"/>
              </a:ext>
            </a:extLst>
          </p:cNvPr>
          <p:cNvSpPr>
            <a:spLocks noGrp="1"/>
          </p:cNvSpPr>
          <p:nvPr>
            <p:ph idx="1"/>
          </p:nvPr>
        </p:nvSpPr>
        <p:spPr/>
        <p:txBody>
          <a:bodyPr/>
          <a:lstStyle/>
          <a:p>
            <a:r>
              <a:rPr lang="en-US" b="1" dirty="0"/>
              <a:t>Aerospace and defense</a:t>
            </a:r>
            <a:r>
              <a:rPr lang="en-US" dirty="0"/>
              <a:t>: communication, avionics, missile system etc.</a:t>
            </a:r>
          </a:p>
          <a:p>
            <a:r>
              <a:rPr lang="en-US" b="1" dirty="0"/>
              <a:t>ANN</a:t>
            </a:r>
            <a:r>
              <a:rPr lang="en-US" dirty="0"/>
              <a:t>: FPGAs can be used to implement ANN efficiently and can be reconfigured on the fly.</a:t>
            </a:r>
          </a:p>
          <a:p>
            <a:r>
              <a:rPr lang="en-US" b="1" dirty="0"/>
              <a:t>Audio</a:t>
            </a:r>
            <a:r>
              <a:rPr lang="en-US" dirty="0"/>
              <a:t>: DAC, DSP, Speech recognition</a:t>
            </a:r>
          </a:p>
          <a:p>
            <a:r>
              <a:rPr lang="en-US" b="1" dirty="0"/>
              <a:t>Industrial</a:t>
            </a:r>
            <a:r>
              <a:rPr lang="en-US" dirty="0"/>
              <a:t>: Industrial Imaging, Industrial Networking, Motor Control</a:t>
            </a:r>
          </a:p>
          <a:p>
            <a:r>
              <a:rPr lang="en-US" b="1" dirty="0"/>
              <a:t>Wired Communications</a:t>
            </a:r>
            <a:r>
              <a:rPr lang="en-US" dirty="0"/>
              <a:t>: Optical Transport Networks, Network Processing, Connectivity Interfaces</a:t>
            </a:r>
          </a:p>
          <a:p>
            <a:endParaRPr lang="en-US" dirty="0"/>
          </a:p>
          <a:p>
            <a:endParaRPr lang="en-US" dirty="0"/>
          </a:p>
        </p:txBody>
      </p:sp>
      <p:sp>
        <p:nvSpPr>
          <p:cNvPr id="5" name="Footer Placeholder 4">
            <a:extLst>
              <a:ext uri="{FF2B5EF4-FFF2-40B4-BE49-F238E27FC236}">
                <a16:creationId xmlns:a16="http://schemas.microsoft.com/office/drawing/2014/main" id="{D8BDBADC-F9AB-4E35-9CF8-6B2145F3FCA1}"/>
              </a:ext>
            </a:extLst>
          </p:cNvPr>
          <p:cNvSpPr>
            <a:spLocks noGrp="1"/>
          </p:cNvSpPr>
          <p:nvPr>
            <p:ph type="ftr" sz="quarter" idx="11"/>
          </p:nvPr>
        </p:nvSpPr>
        <p:spPr/>
        <p:txBody>
          <a:bodyPr/>
          <a:lstStyle/>
          <a:p>
            <a:r>
              <a:rPr lang="en-US"/>
              <a:t>CSE461- Digital System Design</a:t>
            </a:r>
          </a:p>
        </p:txBody>
      </p:sp>
      <p:sp>
        <p:nvSpPr>
          <p:cNvPr id="6" name="Slide Number Placeholder 5">
            <a:extLst>
              <a:ext uri="{FF2B5EF4-FFF2-40B4-BE49-F238E27FC236}">
                <a16:creationId xmlns:a16="http://schemas.microsoft.com/office/drawing/2014/main" id="{DDFD23E9-A85F-4735-A39A-4E396BEEA0AB}"/>
              </a:ext>
            </a:extLst>
          </p:cNvPr>
          <p:cNvSpPr>
            <a:spLocks noGrp="1"/>
          </p:cNvSpPr>
          <p:nvPr>
            <p:ph type="sldNum" sz="quarter" idx="12"/>
          </p:nvPr>
        </p:nvSpPr>
        <p:spPr/>
        <p:txBody>
          <a:bodyPr/>
          <a:lstStyle/>
          <a:p>
            <a:fld id="{D4ADF740-2EEB-49AB-8C0B-40283F398518}" type="slidenum">
              <a:rPr lang="en-US" smtClean="0"/>
              <a:t>22</a:t>
            </a:fld>
            <a:endParaRPr lang="en-US"/>
          </a:p>
        </p:txBody>
      </p:sp>
    </p:spTree>
    <p:extLst>
      <p:ext uri="{BB962C8B-B14F-4D97-AF65-F5344CB8AC3E}">
        <p14:creationId xmlns:p14="http://schemas.microsoft.com/office/powerpoint/2010/main" val="19860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AC4E-279A-467E-B0B5-008448F915D6}"/>
              </a:ext>
            </a:extLst>
          </p:cNvPr>
          <p:cNvSpPr>
            <a:spLocks noGrp="1"/>
          </p:cNvSpPr>
          <p:nvPr>
            <p:ph type="title"/>
          </p:nvPr>
        </p:nvSpPr>
        <p:spPr/>
        <p:txBody>
          <a:bodyPr/>
          <a:lstStyle/>
          <a:p>
            <a:r>
              <a:rPr lang="en-US" dirty="0"/>
              <a:t>Difference between PLC and FPGA</a:t>
            </a:r>
          </a:p>
        </p:txBody>
      </p:sp>
      <p:sp>
        <p:nvSpPr>
          <p:cNvPr id="3" name="Content Placeholder 2">
            <a:extLst>
              <a:ext uri="{FF2B5EF4-FFF2-40B4-BE49-F238E27FC236}">
                <a16:creationId xmlns:a16="http://schemas.microsoft.com/office/drawing/2014/main" id="{39DFE3CE-A87F-4740-92DA-C787F69A84E1}"/>
              </a:ext>
            </a:extLst>
          </p:cNvPr>
          <p:cNvSpPr>
            <a:spLocks noGrp="1"/>
          </p:cNvSpPr>
          <p:nvPr>
            <p:ph idx="1"/>
          </p:nvPr>
        </p:nvSpPr>
        <p:spPr/>
        <p:txBody>
          <a:bodyPr/>
          <a:lstStyle/>
          <a:p>
            <a:r>
              <a:rPr lang="en-US" dirty="0"/>
              <a:t>PLCs are industrial grade devices capable of taking 1000+ digital/analog input, process  and output them.</a:t>
            </a:r>
          </a:p>
          <a:p>
            <a:r>
              <a:rPr lang="en-US" dirty="0"/>
              <a:t>How the sensor input will be processed to provide different outputs is programmable however it is typically used in a fixed system.</a:t>
            </a:r>
          </a:p>
          <a:p>
            <a:r>
              <a:rPr lang="en-US" dirty="0"/>
              <a:t>FPGAs are more robust in input/output processing. They can be programmed to perform arbitrary tasks. For example, an FPGA can be programmed to work as an MPEG decoder and the same FPGA can be programmed later to work as neural net processor. So unlike PLCs they are not programmed to perform fixed input/output operations. </a:t>
            </a:r>
          </a:p>
          <a:p>
            <a:r>
              <a:rPr lang="en-US" dirty="0"/>
              <a:t>FPGAs are programmed using hardware definition languages such as VHDL or Verilog </a:t>
            </a:r>
          </a:p>
        </p:txBody>
      </p:sp>
      <p:sp>
        <p:nvSpPr>
          <p:cNvPr id="4" name="Footer Placeholder 3">
            <a:extLst>
              <a:ext uri="{FF2B5EF4-FFF2-40B4-BE49-F238E27FC236}">
                <a16:creationId xmlns:a16="http://schemas.microsoft.com/office/drawing/2014/main" id="{9DE0882F-4962-4B3C-8F5D-716D6C8786D1}"/>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89B5D264-F789-41D9-9CC0-A6D4C1D25681}"/>
              </a:ext>
            </a:extLst>
          </p:cNvPr>
          <p:cNvSpPr>
            <a:spLocks noGrp="1"/>
          </p:cNvSpPr>
          <p:nvPr>
            <p:ph type="sldNum" sz="quarter" idx="12"/>
          </p:nvPr>
        </p:nvSpPr>
        <p:spPr/>
        <p:txBody>
          <a:bodyPr/>
          <a:lstStyle/>
          <a:p>
            <a:fld id="{D4ADF740-2EEB-49AB-8C0B-40283F398518}" type="slidenum">
              <a:rPr lang="en-US" smtClean="0"/>
              <a:t>23</a:t>
            </a:fld>
            <a:endParaRPr lang="en-US"/>
          </a:p>
        </p:txBody>
      </p:sp>
    </p:spTree>
    <p:extLst>
      <p:ext uri="{BB962C8B-B14F-4D97-AF65-F5344CB8AC3E}">
        <p14:creationId xmlns:p14="http://schemas.microsoft.com/office/powerpoint/2010/main" val="13694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131488-5503-46D1-B3F6-706270870BF8}"/>
              </a:ext>
            </a:extLst>
          </p:cNvPr>
          <p:cNvSpPr>
            <a:spLocks noGrp="1"/>
          </p:cNvSpPr>
          <p:nvPr>
            <p:ph type="title"/>
          </p:nvPr>
        </p:nvSpPr>
        <p:spPr/>
        <p:txBody>
          <a:bodyPr/>
          <a:lstStyle/>
          <a:p>
            <a:r>
              <a:rPr lang="en-US" dirty="0"/>
              <a:t>Resources</a:t>
            </a:r>
          </a:p>
        </p:txBody>
      </p:sp>
      <p:sp>
        <p:nvSpPr>
          <p:cNvPr id="8" name="Content Placeholder 7">
            <a:extLst>
              <a:ext uri="{FF2B5EF4-FFF2-40B4-BE49-F238E27FC236}">
                <a16:creationId xmlns:a16="http://schemas.microsoft.com/office/drawing/2014/main" id="{12A4D58A-1D2B-4834-AFE9-6054561F0899}"/>
              </a:ext>
            </a:extLst>
          </p:cNvPr>
          <p:cNvSpPr>
            <a:spLocks noGrp="1"/>
          </p:cNvSpPr>
          <p:nvPr>
            <p:ph idx="1"/>
          </p:nvPr>
        </p:nvSpPr>
        <p:spPr/>
        <p:txBody>
          <a:bodyPr>
            <a:normAutofit fontScale="92500" lnSpcReduction="10000"/>
          </a:bodyPr>
          <a:lstStyle/>
          <a:p>
            <a:r>
              <a:rPr lang="en-US" dirty="0">
                <a:hlinkClick r:id="rId2"/>
              </a:rPr>
              <a:t>https://en.wikipedia.org/wiki/Field-programmable_gate_array</a:t>
            </a:r>
            <a:endParaRPr lang="en-US" dirty="0"/>
          </a:p>
          <a:p>
            <a:r>
              <a:rPr lang="en-US" dirty="0">
                <a:hlinkClick r:id="rId3"/>
              </a:rPr>
              <a:t>https://en.wikipedia.org/wiki/PLC</a:t>
            </a:r>
            <a:endParaRPr lang="en-US" dirty="0"/>
          </a:p>
          <a:p>
            <a:r>
              <a:rPr lang="en-US" dirty="0">
                <a:hlinkClick r:id="rId4"/>
              </a:rPr>
              <a:t>https://en.wikipedia.org/wiki/Programmable_logic_array</a:t>
            </a:r>
            <a:endParaRPr lang="en-US" dirty="0"/>
          </a:p>
          <a:p>
            <a:r>
              <a:rPr lang="en-US" dirty="0">
                <a:hlinkClick r:id="rId5"/>
              </a:rPr>
              <a:t>https://en.wikipedia.org/wiki/Microcontroller</a:t>
            </a:r>
            <a:endParaRPr lang="en-US" dirty="0"/>
          </a:p>
          <a:p>
            <a:r>
              <a:rPr lang="en-US" dirty="0">
                <a:hlinkClick r:id="rId6"/>
              </a:rPr>
              <a:t>https://en.wikipedia.org/wiki/Microprocessor</a:t>
            </a:r>
            <a:endParaRPr lang="en-US" dirty="0"/>
          </a:p>
          <a:p>
            <a:r>
              <a:rPr lang="en-US" dirty="0">
                <a:hlinkClick r:id="rId7"/>
              </a:rPr>
              <a:t>https://en.wikipedia.org/wiki/Arduino_Uno</a:t>
            </a:r>
            <a:endParaRPr lang="en-US" dirty="0"/>
          </a:p>
          <a:p>
            <a:r>
              <a:rPr lang="en-US" dirty="0">
                <a:hlinkClick r:id="rId8"/>
              </a:rPr>
              <a:t>https://www.notebookcheck.net/Apple-A14-Bionic-Processor-Benchmarks-and-Specs.494578.0.html</a:t>
            </a:r>
            <a:endParaRPr lang="en-US" dirty="0"/>
          </a:p>
          <a:p>
            <a:r>
              <a:rPr lang="en-US" dirty="0">
                <a:hlinkClick r:id="rId9"/>
              </a:rPr>
              <a:t>https://developer.nvidia.com/embedded/jetson-nano-2gb-developer-kit</a:t>
            </a:r>
            <a:endParaRPr lang="en-US" dirty="0"/>
          </a:p>
          <a:p>
            <a:r>
              <a:rPr lang="en-US" dirty="0"/>
              <a:t>https://www.raspberrypi.org/products/raspberry-pi-4-model-b/specifications/?resellerType=home</a:t>
            </a:r>
          </a:p>
          <a:p>
            <a:endParaRPr lang="en-US" dirty="0"/>
          </a:p>
        </p:txBody>
      </p:sp>
      <p:sp>
        <p:nvSpPr>
          <p:cNvPr id="4" name="Footer Placeholder 3">
            <a:extLst>
              <a:ext uri="{FF2B5EF4-FFF2-40B4-BE49-F238E27FC236}">
                <a16:creationId xmlns:a16="http://schemas.microsoft.com/office/drawing/2014/main" id="{EFBF7757-833F-4F9B-9A59-C569BEA45E4F}"/>
              </a:ext>
            </a:extLst>
          </p:cNvPr>
          <p:cNvSpPr>
            <a:spLocks noGrp="1"/>
          </p:cNvSpPr>
          <p:nvPr>
            <p:ph type="ftr" sz="quarter" idx="11"/>
          </p:nvPr>
        </p:nvSpPr>
        <p:spPr/>
        <p:txBody>
          <a:bodyPr/>
          <a:lstStyle/>
          <a:p>
            <a:r>
              <a:rPr lang="en-US" dirty="0"/>
              <a:t>CSE461- Digital System Design</a:t>
            </a:r>
          </a:p>
        </p:txBody>
      </p:sp>
      <p:sp>
        <p:nvSpPr>
          <p:cNvPr id="5" name="Slide Number Placeholder 4">
            <a:extLst>
              <a:ext uri="{FF2B5EF4-FFF2-40B4-BE49-F238E27FC236}">
                <a16:creationId xmlns:a16="http://schemas.microsoft.com/office/drawing/2014/main" id="{48D68170-5D34-4382-981C-A7F003D8B3B6}"/>
              </a:ext>
            </a:extLst>
          </p:cNvPr>
          <p:cNvSpPr>
            <a:spLocks noGrp="1"/>
          </p:cNvSpPr>
          <p:nvPr>
            <p:ph type="sldNum" sz="quarter" idx="12"/>
          </p:nvPr>
        </p:nvSpPr>
        <p:spPr/>
        <p:txBody>
          <a:bodyPr/>
          <a:lstStyle/>
          <a:p>
            <a:fld id="{D4ADF740-2EEB-49AB-8C0B-40283F398518}" type="slidenum">
              <a:rPr lang="en-US" smtClean="0"/>
              <a:t>24</a:t>
            </a:fld>
            <a:endParaRPr lang="en-US"/>
          </a:p>
        </p:txBody>
      </p:sp>
    </p:spTree>
    <p:extLst>
      <p:ext uri="{BB962C8B-B14F-4D97-AF65-F5344CB8AC3E}">
        <p14:creationId xmlns:p14="http://schemas.microsoft.com/office/powerpoint/2010/main" val="158204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F72E-CF71-4EC8-89EA-565E72E43BF0}"/>
              </a:ext>
            </a:extLst>
          </p:cNvPr>
          <p:cNvSpPr>
            <a:spLocks noGrp="1"/>
          </p:cNvSpPr>
          <p:nvPr>
            <p:ph type="title"/>
          </p:nvPr>
        </p:nvSpPr>
        <p:spPr/>
        <p:txBody>
          <a:bodyPr/>
          <a:lstStyle/>
          <a:p>
            <a:r>
              <a:rPr lang="en-US" dirty="0"/>
              <a:t>Microcontrollers</a:t>
            </a:r>
          </a:p>
        </p:txBody>
      </p:sp>
      <p:sp>
        <p:nvSpPr>
          <p:cNvPr id="3" name="Content Placeholder 2">
            <a:extLst>
              <a:ext uri="{FF2B5EF4-FFF2-40B4-BE49-F238E27FC236}">
                <a16:creationId xmlns:a16="http://schemas.microsoft.com/office/drawing/2014/main" id="{DFC4F59B-38A8-452C-9600-38E43FCA606C}"/>
              </a:ext>
            </a:extLst>
          </p:cNvPr>
          <p:cNvSpPr>
            <a:spLocks noGrp="1"/>
          </p:cNvSpPr>
          <p:nvPr>
            <p:ph idx="1"/>
          </p:nvPr>
        </p:nvSpPr>
        <p:spPr/>
        <p:txBody>
          <a:bodyPr>
            <a:normAutofit fontScale="92500" lnSpcReduction="20000"/>
          </a:bodyPr>
          <a:lstStyle/>
          <a:p>
            <a:r>
              <a:rPr lang="en-US" dirty="0"/>
              <a:t>Microcontrollers are used is embedded systems for performing specific tasks such as receiving remote signals, operating ATM machines, controlling air conditioner devices etc.</a:t>
            </a:r>
          </a:p>
          <a:p>
            <a:r>
              <a:rPr lang="en-US" dirty="0"/>
              <a:t>In microcontrollers, memory devices such as RAM, ROM, CPU etc. are all embedded into a single chip. They can directly interface with switches, servo motors etc.</a:t>
            </a:r>
          </a:p>
          <a:p>
            <a:r>
              <a:rPr lang="en-US" b="1" dirty="0"/>
              <a:t>Speed</a:t>
            </a:r>
            <a:r>
              <a:rPr lang="en-US" dirty="0"/>
              <a:t>: low speed compared to microprocessors. (for example 16 MHz)</a:t>
            </a:r>
          </a:p>
          <a:p>
            <a:r>
              <a:rPr lang="en-US" b="1" dirty="0"/>
              <a:t>Cost</a:t>
            </a:r>
            <a:r>
              <a:rPr lang="en-US" dirty="0"/>
              <a:t>: low. Used for cost efficient designing and in research and academic projects.</a:t>
            </a:r>
          </a:p>
          <a:p>
            <a:r>
              <a:rPr lang="en-US" b="1" dirty="0"/>
              <a:t>Packaging</a:t>
            </a:r>
            <a:r>
              <a:rPr lang="en-US" dirty="0"/>
              <a:t>: is very high. We can embed it in small devices easily.</a:t>
            </a:r>
          </a:p>
          <a:p>
            <a:r>
              <a:rPr lang="en-US" b="1" dirty="0"/>
              <a:t>Complexity</a:t>
            </a:r>
            <a:r>
              <a:rPr lang="en-US" dirty="0"/>
              <a:t>: Programming is difficult as we need separate burner </a:t>
            </a:r>
            <a:r>
              <a:rPr lang="en-US" dirty="0" err="1"/>
              <a:t>softwares</a:t>
            </a:r>
            <a:r>
              <a:rPr lang="en-US" dirty="0"/>
              <a:t>. But development boards like Arduino UNO can make the process easier. Can be used for R&amp;D</a:t>
            </a:r>
          </a:p>
          <a:p>
            <a:r>
              <a:rPr lang="en-US" b="1" dirty="0"/>
              <a:t>Application</a:t>
            </a:r>
            <a:r>
              <a:rPr lang="en-US" dirty="0"/>
              <a:t>: In industrial sector, in IoT, in R&amp;D, </a:t>
            </a:r>
          </a:p>
          <a:p>
            <a:r>
              <a:rPr lang="en-US" b="1" dirty="0"/>
              <a:t>Power</a:t>
            </a:r>
            <a:r>
              <a:rPr lang="en-US" dirty="0"/>
              <a:t> </a:t>
            </a:r>
            <a:r>
              <a:rPr lang="en-US" b="1" dirty="0"/>
              <a:t>consumption</a:t>
            </a:r>
            <a:r>
              <a:rPr lang="en-US" dirty="0"/>
              <a:t>: very low</a:t>
            </a:r>
          </a:p>
          <a:p>
            <a:endParaRPr lang="en-US" dirty="0"/>
          </a:p>
          <a:p>
            <a:endParaRPr lang="en-US" dirty="0"/>
          </a:p>
        </p:txBody>
      </p:sp>
      <p:sp>
        <p:nvSpPr>
          <p:cNvPr id="4" name="Footer Placeholder 3">
            <a:extLst>
              <a:ext uri="{FF2B5EF4-FFF2-40B4-BE49-F238E27FC236}">
                <a16:creationId xmlns:a16="http://schemas.microsoft.com/office/drawing/2014/main" id="{6308B49D-0701-4FC7-A0CB-4C4232ED7282}"/>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5D36D2ED-BC8D-466C-9236-EFBEDFB17F03}"/>
              </a:ext>
            </a:extLst>
          </p:cNvPr>
          <p:cNvSpPr>
            <a:spLocks noGrp="1"/>
          </p:cNvSpPr>
          <p:nvPr>
            <p:ph type="sldNum" sz="quarter" idx="12"/>
          </p:nvPr>
        </p:nvSpPr>
        <p:spPr/>
        <p:txBody>
          <a:bodyPr/>
          <a:lstStyle/>
          <a:p>
            <a:fld id="{D4ADF740-2EEB-49AB-8C0B-40283F398518}" type="slidenum">
              <a:rPr lang="en-US" smtClean="0"/>
              <a:t>3</a:t>
            </a:fld>
            <a:endParaRPr lang="en-US"/>
          </a:p>
        </p:txBody>
      </p:sp>
    </p:spTree>
    <p:extLst>
      <p:ext uri="{BB962C8B-B14F-4D97-AF65-F5344CB8AC3E}">
        <p14:creationId xmlns:p14="http://schemas.microsoft.com/office/powerpoint/2010/main" val="6501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DC67-B3D9-4D4F-94D8-49DF3BE94D45}"/>
              </a:ext>
            </a:extLst>
          </p:cNvPr>
          <p:cNvSpPr>
            <a:spLocks noGrp="1"/>
          </p:cNvSpPr>
          <p:nvPr>
            <p:ph type="title"/>
          </p:nvPr>
        </p:nvSpPr>
        <p:spPr/>
        <p:txBody>
          <a:bodyPr/>
          <a:lstStyle/>
          <a:p>
            <a:r>
              <a:rPr lang="en-US" dirty="0"/>
              <a:t>Microcontrollers (Contd.)</a:t>
            </a:r>
          </a:p>
        </p:txBody>
      </p:sp>
      <p:sp>
        <p:nvSpPr>
          <p:cNvPr id="6" name="Footer Placeholder 5">
            <a:extLst>
              <a:ext uri="{FF2B5EF4-FFF2-40B4-BE49-F238E27FC236}">
                <a16:creationId xmlns:a16="http://schemas.microsoft.com/office/drawing/2014/main" id="{9839AD47-E7E9-4199-B3F1-FA35DD49681D}"/>
              </a:ext>
            </a:extLst>
          </p:cNvPr>
          <p:cNvSpPr>
            <a:spLocks noGrp="1"/>
          </p:cNvSpPr>
          <p:nvPr>
            <p:ph type="ftr" sz="quarter" idx="11"/>
          </p:nvPr>
        </p:nvSpPr>
        <p:spPr/>
        <p:txBody>
          <a:bodyPr/>
          <a:lstStyle/>
          <a:p>
            <a:r>
              <a:rPr lang="en-US" dirty="0"/>
              <a:t>CSE461- Digital System Design</a:t>
            </a:r>
          </a:p>
        </p:txBody>
      </p:sp>
      <p:sp>
        <p:nvSpPr>
          <p:cNvPr id="7" name="Slide Number Placeholder 6">
            <a:extLst>
              <a:ext uri="{FF2B5EF4-FFF2-40B4-BE49-F238E27FC236}">
                <a16:creationId xmlns:a16="http://schemas.microsoft.com/office/drawing/2014/main" id="{76CF7C9F-2D17-43EA-B2B6-4762FD7C2E93}"/>
              </a:ext>
            </a:extLst>
          </p:cNvPr>
          <p:cNvSpPr>
            <a:spLocks noGrp="1"/>
          </p:cNvSpPr>
          <p:nvPr>
            <p:ph type="sldNum" sz="quarter" idx="12"/>
          </p:nvPr>
        </p:nvSpPr>
        <p:spPr/>
        <p:txBody>
          <a:bodyPr/>
          <a:lstStyle/>
          <a:p>
            <a:fld id="{D4ADF740-2EEB-49AB-8C0B-40283F398518}" type="slidenum">
              <a:rPr lang="en-US" smtClean="0"/>
              <a:t>4</a:t>
            </a:fld>
            <a:endParaRPr lang="en-US"/>
          </a:p>
        </p:txBody>
      </p:sp>
      <p:pic>
        <p:nvPicPr>
          <p:cNvPr id="4" name="Picture 3">
            <a:extLst>
              <a:ext uri="{FF2B5EF4-FFF2-40B4-BE49-F238E27FC236}">
                <a16:creationId xmlns:a16="http://schemas.microsoft.com/office/drawing/2014/main" id="{BF0608AC-D3FA-45BF-9BC4-4700866E6E4D}"/>
              </a:ext>
            </a:extLst>
          </p:cNvPr>
          <p:cNvPicPr>
            <a:picLocks noChangeAspect="1"/>
          </p:cNvPicPr>
          <p:nvPr/>
        </p:nvPicPr>
        <p:blipFill>
          <a:blip r:embed="rId2"/>
          <a:stretch>
            <a:fillRect/>
          </a:stretch>
        </p:blipFill>
        <p:spPr>
          <a:xfrm>
            <a:off x="2200616" y="1853078"/>
            <a:ext cx="3724795" cy="3915321"/>
          </a:xfrm>
          <a:prstGeom prst="rect">
            <a:avLst/>
          </a:prstGeom>
        </p:spPr>
      </p:pic>
      <p:pic>
        <p:nvPicPr>
          <p:cNvPr id="1026" name="Picture 2" descr="ATmega328 - 8-bit AVR Microcontrollers">
            <a:extLst>
              <a:ext uri="{FF2B5EF4-FFF2-40B4-BE49-F238E27FC236}">
                <a16:creationId xmlns:a16="http://schemas.microsoft.com/office/drawing/2014/main" id="{AF61B281-25E6-469A-8621-B80D20B73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0971" y="2240409"/>
            <a:ext cx="4650282" cy="22684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E6ED5A-8A5D-43C3-9F03-60B0FFE7D4EC}"/>
              </a:ext>
            </a:extLst>
          </p:cNvPr>
          <p:cNvSpPr txBox="1"/>
          <p:nvPr/>
        </p:nvSpPr>
        <p:spPr>
          <a:xfrm>
            <a:off x="7409671" y="5166801"/>
            <a:ext cx="3909805" cy="461665"/>
          </a:xfrm>
          <a:prstGeom prst="rect">
            <a:avLst/>
          </a:prstGeom>
          <a:noFill/>
        </p:spPr>
        <p:txBody>
          <a:bodyPr wrap="square" rtlCol="0">
            <a:spAutoFit/>
          </a:bodyPr>
          <a:lstStyle/>
          <a:p>
            <a:r>
              <a:rPr lang="en-US" sz="2400" dirty="0" err="1"/>
              <a:t>ATmega</a:t>
            </a:r>
            <a:r>
              <a:rPr lang="en-US" sz="2400" dirty="0"/>
              <a:t> 328 Microcontroller</a:t>
            </a:r>
          </a:p>
        </p:txBody>
      </p:sp>
    </p:spTree>
    <p:extLst>
      <p:ext uri="{BB962C8B-B14F-4D97-AF65-F5344CB8AC3E}">
        <p14:creationId xmlns:p14="http://schemas.microsoft.com/office/powerpoint/2010/main" val="413167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80DB-E9AF-4E2C-8A95-A4F797FD46DE}"/>
              </a:ext>
            </a:extLst>
          </p:cNvPr>
          <p:cNvSpPr>
            <a:spLocks noGrp="1"/>
          </p:cNvSpPr>
          <p:nvPr>
            <p:ph type="title"/>
          </p:nvPr>
        </p:nvSpPr>
        <p:spPr/>
        <p:txBody>
          <a:bodyPr/>
          <a:lstStyle/>
          <a:p>
            <a:r>
              <a:rPr lang="en-US" dirty="0"/>
              <a:t>Arduino Uno Specifications</a:t>
            </a:r>
          </a:p>
        </p:txBody>
      </p:sp>
      <p:sp>
        <p:nvSpPr>
          <p:cNvPr id="11" name="Footer Placeholder 10">
            <a:extLst>
              <a:ext uri="{FF2B5EF4-FFF2-40B4-BE49-F238E27FC236}">
                <a16:creationId xmlns:a16="http://schemas.microsoft.com/office/drawing/2014/main" id="{8D6E362E-13D8-4989-AB68-8004D057024C}"/>
              </a:ext>
            </a:extLst>
          </p:cNvPr>
          <p:cNvSpPr>
            <a:spLocks noGrp="1"/>
          </p:cNvSpPr>
          <p:nvPr>
            <p:ph type="ftr" sz="quarter" idx="11"/>
          </p:nvPr>
        </p:nvSpPr>
        <p:spPr/>
        <p:txBody>
          <a:bodyPr/>
          <a:lstStyle/>
          <a:p>
            <a:r>
              <a:rPr lang="en-US"/>
              <a:t>CSE461- Digital System Design</a:t>
            </a:r>
          </a:p>
        </p:txBody>
      </p:sp>
      <p:sp>
        <p:nvSpPr>
          <p:cNvPr id="12" name="Slide Number Placeholder 11">
            <a:extLst>
              <a:ext uri="{FF2B5EF4-FFF2-40B4-BE49-F238E27FC236}">
                <a16:creationId xmlns:a16="http://schemas.microsoft.com/office/drawing/2014/main" id="{76C11C54-CFF2-4E98-86F5-84E0A1AE0CFC}"/>
              </a:ext>
            </a:extLst>
          </p:cNvPr>
          <p:cNvSpPr>
            <a:spLocks noGrp="1"/>
          </p:cNvSpPr>
          <p:nvPr>
            <p:ph type="sldNum" sz="quarter" idx="12"/>
          </p:nvPr>
        </p:nvSpPr>
        <p:spPr/>
        <p:txBody>
          <a:bodyPr/>
          <a:lstStyle/>
          <a:p>
            <a:fld id="{D4ADF740-2EEB-49AB-8C0B-40283F398518}" type="slidenum">
              <a:rPr lang="en-US" smtClean="0"/>
              <a:t>5</a:t>
            </a:fld>
            <a:endParaRPr lang="en-US"/>
          </a:p>
        </p:txBody>
      </p:sp>
      <p:pic>
        <p:nvPicPr>
          <p:cNvPr id="7" name="Picture 6">
            <a:extLst>
              <a:ext uri="{FF2B5EF4-FFF2-40B4-BE49-F238E27FC236}">
                <a16:creationId xmlns:a16="http://schemas.microsoft.com/office/drawing/2014/main" id="{28B5CF9C-CD58-4F01-A06B-8C90AB3EA2DA}"/>
              </a:ext>
            </a:extLst>
          </p:cNvPr>
          <p:cNvPicPr>
            <a:picLocks noChangeAspect="1"/>
          </p:cNvPicPr>
          <p:nvPr/>
        </p:nvPicPr>
        <p:blipFill>
          <a:blip r:embed="rId2"/>
          <a:stretch>
            <a:fillRect/>
          </a:stretch>
        </p:blipFill>
        <p:spPr>
          <a:xfrm>
            <a:off x="6096000" y="1484317"/>
            <a:ext cx="4550891" cy="5008558"/>
          </a:xfrm>
          <a:prstGeom prst="rect">
            <a:avLst/>
          </a:prstGeom>
        </p:spPr>
      </p:pic>
      <p:pic>
        <p:nvPicPr>
          <p:cNvPr id="10" name="Picture 9">
            <a:extLst>
              <a:ext uri="{FF2B5EF4-FFF2-40B4-BE49-F238E27FC236}">
                <a16:creationId xmlns:a16="http://schemas.microsoft.com/office/drawing/2014/main" id="{91BA0104-4A7C-4F06-921F-CBE01FF2E316}"/>
              </a:ext>
            </a:extLst>
          </p:cNvPr>
          <p:cNvPicPr>
            <a:picLocks noChangeAspect="1"/>
          </p:cNvPicPr>
          <p:nvPr/>
        </p:nvPicPr>
        <p:blipFill>
          <a:blip r:embed="rId3"/>
          <a:stretch>
            <a:fillRect/>
          </a:stretch>
        </p:blipFill>
        <p:spPr>
          <a:xfrm>
            <a:off x="775640" y="1825625"/>
            <a:ext cx="5172075" cy="3609975"/>
          </a:xfrm>
          <a:prstGeom prst="rect">
            <a:avLst/>
          </a:prstGeom>
        </p:spPr>
      </p:pic>
    </p:spTree>
    <p:extLst>
      <p:ext uri="{BB962C8B-B14F-4D97-AF65-F5344CB8AC3E}">
        <p14:creationId xmlns:p14="http://schemas.microsoft.com/office/powerpoint/2010/main" val="61737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D9E3-5415-4BD1-A92E-6200AE6B36E5}"/>
              </a:ext>
            </a:extLst>
          </p:cNvPr>
          <p:cNvSpPr>
            <a:spLocks noGrp="1"/>
          </p:cNvSpPr>
          <p:nvPr>
            <p:ph type="title"/>
          </p:nvPr>
        </p:nvSpPr>
        <p:spPr/>
        <p:txBody>
          <a:bodyPr/>
          <a:lstStyle/>
          <a:p>
            <a:r>
              <a:rPr lang="en-US" dirty="0"/>
              <a:t>Arduino Uno (Contd.)</a:t>
            </a:r>
          </a:p>
        </p:txBody>
      </p:sp>
      <p:sp>
        <p:nvSpPr>
          <p:cNvPr id="3" name="Content Placeholder 2">
            <a:extLst>
              <a:ext uri="{FF2B5EF4-FFF2-40B4-BE49-F238E27FC236}">
                <a16:creationId xmlns:a16="http://schemas.microsoft.com/office/drawing/2014/main" id="{8C3B91F1-EB19-4C1A-A5BC-E5C3016EFBBE}"/>
              </a:ext>
            </a:extLst>
          </p:cNvPr>
          <p:cNvSpPr>
            <a:spLocks noGrp="1"/>
          </p:cNvSpPr>
          <p:nvPr>
            <p:ph idx="1"/>
          </p:nvPr>
        </p:nvSpPr>
        <p:spPr>
          <a:xfrm>
            <a:off x="1309512" y="1825625"/>
            <a:ext cx="10444522" cy="4351338"/>
          </a:xfrm>
        </p:spPr>
        <p:txBody>
          <a:bodyPr/>
          <a:lstStyle/>
          <a:p>
            <a:r>
              <a:rPr lang="en-US" dirty="0"/>
              <a:t>The </a:t>
            </a:r>
            <a:r>
              <a:rPr lang="en-US" b="1" dirty="0"/>
              <a:t>Arduino Uno</a:t>
            </a:r>
            <a:r>
              <a:rPr lang="en-US" dirty="0"/>
              <a:t> is an open-source microcontroller board based on the microchip ATmega328P microcontroller</a:t>
            </a:r>
          </a:p>
          <a:p>
            <a:r>
              <a:rPr lang="en-US" dirty="0"/>
              <a:t>The board is equipped with sets of digital and analog input/output (I/O) pins that may be interfaced to various expansion boards (shields) and other circuits.</a:t>
            </a:r>
          </a:p>
          <a:p>
            <a:r>
              <a:rPr lang="en-US" dirty="0"/>
              <a:t>It is mainly used for academic projects and research. After testing a program with Arduino Uno, we can deploy the program in actual case</a:t>
            </a:r>
          </a:p>
          <a:p>
            <a:r>
              <a:rPr lang="en-US" dirty="0"/>
              <a:t>Not suitable for developing complex projects.</a:t>
            </a:r>
          </a:p>
        </p:txBody>
      </p:sp>
      <p:sp>
        <p:nvSpPr>
          <p:cNvPr id="4" name="Footer Placeholder 3">
            <a:extLst>
              <a:ext uri="{FF2B5EF4-FFF2-40B4-BE49-F238E27FC236}">
                <a16:creationId xmlns:a16="http://schemas.microsoft.com/office/drawing/2014/main" id="{82CC9E85-F89A-4867-ADEA-5326806D22CE}"/>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15722108-A6AF-48CF-909E-3D8E32B257A7}"/>
              </a:ext>
            </a:extLst>
          </p:cNvPr>
          <p:cNvSpPr>
            <a:spLocks noGrp="1"/>
          </p:cNvSpPr>
          <p:nvPr>
            <p:ph type="sldNum" sz="quarter" idx="12"/>
          </p:nvPr>
        </p:nvSpPr>
        <p:spPr/>
        <p:txBody>
          <a:bodyPr/>
          <a:lstStyle/>
          <a:p>
            <a:fld id="{D4ADF740-2EEB-49AB-8C0B-40283F398518}" type="slidenum">
              <a:rPr lang="en-US" smtClean="0"/>
              <a:t>6</a:t>
            </a:fld>
            <a:endParaRPr lang="en-US"/>
          </a:p>
        </p:txBody>
      </p:sp>
    </p:spTree>
    <p:extLst>
      <p:ext uri="{BB962C8B-B14F-4D97-AF65-F5344CB8AC3E}">
        <p14:creationId xmlns:p14="http://schemas.microsoft.com/office/powerpoint/2010/main" val="24484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53CA-16C9-4409-AFD0-E010815DF4F0}"/>
              </a:ext>
            </a:extLst>
          </p:cNvPr>
          <p:cNvSpPr>
            <a:spLocks noGrp="1"/>
          </p:cNvSpPr>
          <p:nvPr>
            <p:ph type="title"/>
          </p:nvPr>
        </p:nvSpPr>
        <p:spPr/>
        <p:txBody>
          <a:bodyPr/>
          <a:lstStyle/>
          <a:p>
            <a:r>
              <a:rPr lang="en-US" dirty="0"/>
              <a:t>General pin functions of Arduino Uno</a:t>
            </a:r>
          </a:p>
        </p:txBody>
      </p:sp>
      <p:sp>
        <p:nvSpPr>
          <p:cNvPr id="3" name="Content Placeholder 2">
            <a:extLst>
              <a:ext uri="{FF2B5EF4-FFF2-40B4-BE49-F238E27FC236}">
                <a16:creationId xmlns:a16="http://schemas.microsoft.com/office/drawing/2014/main" id="{7A471A0B-FD07-4404-BD67-959A5A2287B3}"/>
              </a:ext>
            </a:extLst>
          </p:cNvPr>
          <p:cNvSpPr>
            <a:spLocks noGrp="1"/>
          </p:cNvSpPr>
          <p:nvPr>
            <p:ph idx="1"/>
          </p:nvPr>
        </p:nvSpPr>
        <p:spPr/>
        <p:txBody>
          <a:bodyPr>
            <a:normAutofit fontScale="77500" lnSpcReduction="20000"/>
          </a:bodyPr>
          <a:lstStyle/>
          <a:p>
            <a:r>
              <a:rPr lang="en-US" b="1" dirty="0"/>
              <a:t>LED</a:t>
            </a:r>
            <a:r>
              <a:rPr lang="en-US" dirty="0"/>
              <a:t>: There is a built-in LED driven by digital pin 13. When the pin is high value, the LED is on, when the pin is low, it is off.</a:t>
            </a:r>
          </a:p>
          <a:p>
            <a:r>
              <a:rPr lang="en-US" b="1" dirty="0"/>
              <a:t>VIN</a:t>
            </a:r>
            <a:r>
              <a:rPr lang="en-US" dirty="0"/>
              <a:t>: The input voltage to the Arduino board when it is using an external power source (as opposed to 5 volts from the USB connection or other regulated power source). You can supply voltage through this pin, or, if supplying voltage via the power jack, access it through this pin.</a:t>
            </a:r>
          </a:p>
          <a:p>
            <a:r>
              <a:rPr lang="en-US" b="1" dirty="0"/>
              <a:t>5V</a:t>
            </a:r>
            <a:r>
              <a:rPr lang="en-US" dirty="0"/>
              <a:t>: This pin outputs a regulated 5V from the regulator on the board. The board can be supplied with power either from the DC power jack (7 - 20V), the USB connector (5V), or the VIN pin of the board (7-20V). Supplying voltage via the 5V or 3.3V pins bypasses the regulator, and can damage the board.</a:t>
            </a:r>
          </a:p>
          <a:p>
            <a:r>
              <a:rPr lang="en-US" b="1" dirty="0"/>
              <a:t>3V3</a:t>
            </a:r>
            <a:r>
              <a:rPr lang="en-US" dirty="0"/>
              <a:t>: A 3.3 volt supply generated by the on-board regulator. Maximum current draw is 50 mA.</a:t>
            </a:r>
          </a:p>
          <a:p>
            <a:r>
              <a:rPr lang="en-US" b="1" dirty="0"/>
              <a:t>GND</a:t>
            </a:r>
            <a:r>
              <a:rPr lang="en-US" dirty="0"/>
              <a:t>: Ground pins.</a:t>
            </a:r>
          </a:p>
          <a:p>
            <a:r>
              <a:rPr lang="en-US" b="1" dirty="0"/>
              <a:t>IOREF</a:t>
            </a:r>
            <a:r>
              <a:rPr lang="en-US" dirty="0"/>
              <a:t>: This pin on the Arduino board provides the voltage reference with which the microcontroller operates. A properly configured shield can read the IOREF pin voltage and select the appropriate power source, or enable voltage translators on the outputs to work with the 5V or 3.3V.</a:t>
            </a:r>
          </a:p>
          <a:p>
            <a:r>
              <a:rPr lang="en-US" b="1" dirty="0"/>
              <a:t>Reset</a:t>
            </a:r>
            <a:r>
              <a:rPr lang="en-US" dirty="0"/>
              <a:t>: Typically used to add a reset button to shields that block the one on the board.</a:t>
            </a:r>
            <a:r>
              <a:rPr lang="en-US" baseline="30000" dirty="0">
                <a:hlinkClick r:id="rId2"/>
              </a:rPr>
              <a:t>[7]</a:t>
            </a:r>
            <a:endParaRPr lang="en-US" dirty="0"/>
          </a:p>
          <a:p>
            <a:endParaRPr lang="en-US" dirty="0"/>
          </a:p>
        </p:txBody>
      </p:sp>
      <p:sp>
        <p:nvSpPr>
          <p:cNvPr id="4" name="Footer Placeholder 3">
            <a:extLst>
              <a:ext uri="{FF2B5EF4-FFF2-40B4-BE49-F238E27FC236}">
                <a16:creationId xmlns:a16="http://schemas.microsoft.com/office/drawing/2014/main" id="{F3BDA59D-D352-408F-ACFF-E8C905F6E848}"/>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FA3E8078-3036-43A9-A41F-C6C3C8D806EB}"/>
              </a:ext>
            </a:extLst>
          </p:cNvPr>
          <p:cNvSpPr>
            <a:spLocks noGrp="1"/>
          </p:cNvSpPr>
          <p:nvPr>
            <p:ph type="sldNum" sz="quarter" idx="12"/>
          </p:nvPr>
        </p:nvSpPr>
        <p:spPr/>
        <p:txBody>
          <a:bodyPr/>
          <a:lstStyle/>
          <a:p>
            <a:fld id="{D4ADF740-2EEB-49AB-8C0B-40283F398518}" type="slidenum">
              <a:rPr lang="en-US" smtClean="0"/>
              <a:t>7</a:t>
            </a:fld>
            <a:endParaRPr lang="en-US"/>
          </a:p>
        </p:txBody>
      </p:sp>
    </p:spTree>
    <p:extLst>
      <p:ext uri="{BB962C8B-B14F-4D97-AF65-F5344CB8AC3E}">
        <p14:creationId xmlns:p14="http://schemas.microsoft.com/office/powerpoint/2010/main" val="367232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7202-C0B8-4535-BD61-5B8BE448F858}"/>
              </a:ext>
            </a:extLst>
          </p:cNvPr>
          <p:cNvSpPr>
            <a:spLocks noGrp="1"/>
          </p:cNvSpPr>
          <p:nvPr>
            <p:ph type="title"/>
          </p:nvPr>
        </p:nvSpPr>
        <p:spPr/>
        <p:txBody>
          <a:bodyPr>
            <a:normAutofit/>
          </a:bodyPr>
          <a:lstStyle/>
          <a:p>
            <a:r>
              <a:rPr lang="en-US" dirty="0"/>
              <a:t>Special pin functions</a:t>
            </a:r>
          </a:p>
        </p:txBody>
      </p:sp>
      <p:sp>
        <p:nvSpPr>
          <p:cNvPr id="3" name="Content Placeholder 2">
            <a:extLst>
              <a:ext uri="{FF2B5EF4-FFF2-40B4-BE49-F238E27FC236}">
                <a16:creationId xmlns:a16="http://schemas.microsoft.com/office/drawing/2014/main" id="{188FF9CF-6231-46F5-8ECE-F273F588B3CC}"/>
              </a:ext>
            </a:extLst>
          </p:cNvPr>
          <p:cNvSpPr>
            <a:spLocks noGrp="1"/>
          </p:cNvSpPr>
          <p:nvPr>
            <p:ph idx="1"/>
          </p:nvPr>
        </p:nvSpPr>
        <p:spPr/>
        <p:txBody>
          <a:bodyPr>
            <a:normAutofit fontScale="85000" lnSpcReduction="20000"/>
          </a:bodyPr>
          <a:lstStyle/>
          <a:p>
            <a:r>
              <a:rPr lang="en-US" dirty="0"/>
              <a:t>Each of the 14 digital pins and 6 analog pins on the Uno can be used as an input or output, under software control (using </a:t>
            </a:r>
            <a:r>
              <a:rPr lang="en-US" dirty="0" err="1"/>
              <a:t>pinMode</a:t>
            </a:r>
            <a:r>
              <a:rPr lang="en-US" dirty="0"/>
              <a:t>(), </a:t>
            </a:r>
            <a:r>
              <a:rPr lang="en-US" dirty="0" err="1"/>
              <a:t>digitalWrite</a:t>
            </a:r>
            <a:r>
              <a:rPr lang="en-US" dirty="0"/>
              <a:t>(), and </a:t>
            </a:r>
            <a:r>
              <a:rPr lang="en-US" dirty="0" err="1"/>
              <a:t>digitalRead</a:t>
            </a:r>
            <a:r>
              <a:rPr lang="en-US" dirty="0"/>
              <a:t>() functions). They operate at 5 volts. </a:t>
            </a:r>
          </a:p>
          <a:p>
            <a:r>
              <a:rPr lang="en-US" dirty="0"/>
              <a:t>The Uno has 6 analog inputs, labeled A0 through A5; each provides 10 bits of resolution (i.e. 1024 different values). By default, they measure from ground to 5 volts, though it is possible to change the upper end of the range using the AREF pin and the </a:t>
            </a:r>
            <a:r>
              <a:rPr lang="en-US" dirty="0" err="1"/>
              <a:t>analogReference</a:t>
            </a:r>
            <a:r>
              <a:rPr lang="en-US" dirty="0"/>
              <a:t>() function.</a:t>
            </a:r>
          </a:p>
          <a:p>
            <a:r>
              <a:rPr lang="en-US" dirty="0"/>
              <a:t>In addition, some pins have specialized functions:</a:t>
            </a:r>
          </a:p>
          <a:p>
            <a:r>
              <a:rPr lang="en-US" b="1" dirty="0"/>
              <a:t>Serial</a:t>
            </a:r>
            <a:r>
              <a:rPr lang="en-US" dirty="0"/>
              <a:t> / </a:t>
            </a:r>
            <a:r>
              <a:rPr lang="en-US" dirty="0">
                <a:hlinkClick r:id="rId3" tooltip="UART"/>
              </a:rPr>
              <a:t>UART</a:t>
            </a:r>
            <a:r>
              <a:rPr lang="en-US" dirty="0"/>
              <a:t>: pins 0 (RX) and 1 (TX). Used to receive (RX) and transmit (TX) TTL serial data. These pins are connected to the corresponding pins of the ATmega8U2 USB-to-TTL serial chip.</a:t>
            </a:r>
          </a:p>
          <a:p>
            <a:r>
              <a:rPr lang="en-US" b="1" dirty="0"/>
              <a:t>External interrupts</a:t>
            </a:r>
            <a:r>
              <a:rPr lang="en-US" dirty="0"/>
              <a:t>: pins 2 and 3. These pins can be configured to trigger an interrupt on a low value, a rising or falling edge, or a change in value.</a:t>
            </a:r>
          </a:p>
          <a:p>
            <a:r>
              <a:rPr lang="en-US" b="1" dirty="0">
                <a:hlinkClick r:id="rId4" tooltip="Pulse-width modulation"/>
              </a:rPr>
              <a:t>PWM</a:t>
            </a:r>
            <a:r>
              <a:rPr lang="en-US" dirty="0"/>
              <a:t> (pulse-width modulation): pins 3, 5, 6, 9, 10, and 11. Can provide 8-bit PWM output with the </a:t>
            </a:r>
            <a:r>
              <a:rPr lang="en-US" dirty="0" err="1"/>
              <a:t>analogWrite</a:t>
            </a:r>
            <a:r>
              <a:rPr lang="en-US" dirty="0"/>
              <a:t>() function.</a:t>
            </a:r>
          </a:p>
          <a:p>
            <a:r>
              <a:rPr lang="en-US" b="1" dirty="0">
                <a:hlinkClick r:id="rId5" tooltip="Serial Peripheral Interface"/>
              </a:rPr>
              <a:t>SPI</a:t>
            </a:r>
            <a:r>
              <a:rPr lang="en-US" dirty="0"/>
              <a:t> (Serial Peripheral Interface): pins 10 (SS), 11 (MOSI), 12 (MISO), and 13 (SCK). These pins support SPI communication using the SPI library.</a:t>
            </a:r>
          </a:p>
          <a:p>
            <a:endParaRPr lang="en-US" dirty="0"/>
          </a:p>
        </p:txBody>
      </p:sp>
      <p:sp>
        <p:nvSpPr>
          <p:cNvPr id="4" name="Footer Placeholder 3">
            <a:extLst>
              <a:ext uri="{FF2B5EF4-FFF2-40B4-BE49-F238E27FC236}">
                <a16:creationId xmlns:a16="http://schemas.microsoft.com/office/drawing/2014/main" id="{36C836FB-AC55-466D-A2E9-438E7334E1DB}"/>
              </a:ext>
            </a:extLst>
          </p:cNvPr>
          <p:cNvSpPr>
            <a:spLocks noGrp="1"/>
          </p:cNvSpPr>
          <p:nvPr>
            <p:ph type="ftr" sz="quarter" idx="11"/>
          </p:nvPr>
        </p:nvSpPr>
        <p:spPr/>
        <p:txBody>
          <a:bodyPr/>
          <a:lstStyle/>
          <a:p>
            <a:r>
              <a:rPr lang="en-US"/>
              <a:t>CSE461- Digital System Design</a:t>
            </a:r>
          </a:p>
        </p:txBody>
      </p:sp>
      <p:sp>
        <p:nvSpPr>
          <p:cNvPr id="5" name="Slide Number Placeholder 4">
            <a:extLst>
              <a:ext uri="{FF2B5EF4-FFF2-40B4-BE49-F238E27FC236}">
                <a16:creationId xmlns:a16="http://schemas.microsoft.com/office/drawing/2014/main" id="{B5F6EEB8-2AB3-43D9-A189-D305049CD46D}"/>
              </a:ext>
            </a:extLst>
          </p:cNvPr>
          <p:cNvSpPr>
            <a:spLocks noGrp="1"/>
          </p:cNvSpPr>
          <p:nvPr>
            <p:ph type="sldNum" sz="quarter" idx="12"/>
          </p:nvPr>
        </p:nvSpPr>
        <p:spPr/>
        <p:txBody>
          <a:bodyPr/>
          <a:lstStyle/>
          <a:p>
            <a:fld id="{D4ADF740-2EEB-49AB-8C0B-40283F398518}" type="slidenum">
              <a:rPr lang="en-US" smtClean="0"/>
              <a:t>8</a:t>
            </a:fld>
            <a:endParaRPr lang="en-US"/>
          </a:p>
        </p:txBody>
      </p:sp>
    </p:spTree>
    <p:extLst>
      <p:ext uri="{BB962C8B-B14F-4D97-AF65-F5344CB8AC3E}">
        <p14:creationId xmlns:p14="http://schemas.microsoft.com/office/powerpoint/2010/main" val="133460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1F7B-72CD-43D0-927D-1B85C0D53E2C}"/>
              </a:ext>
            </a:extLst>
          </p:cNvPr>
          <p:cNvSpPr>
            <a:spLocks noGrp="1"/>
          </p:cNvSpPr>
          <p:nvPr>
            <p:ph type="title"/>
          </p:nvPr>
        </p:nvSpPr>
        <p:spPr/>
        <p:txBody>
          <a:bodyPr/>
          <a:lstStyle/>
          <a:p>
            <a:r>
              <a:rPr lang="en-US" dirty="0"/>
              <a:t>System on a Chip (SoC)</a:t>
            </a:r>
          </a:p>
        </p:txBody>
      </p:sp>
      <p:sp>
        <p:nvSpPr>
          <p:cNvPr id="3" name="Content Placeholder 2">
            <a:extLst>
              <a:ext uri="{FF2B5EF4-FFF2-40B4-BE49-F238E27FC236}">
                <a16:creationId xmlns:a16="http://schemas.microsoft.com/office/drawing/2014/main" id="{F9864D67-5072-4182-8BEA-254DEC6040E9}"/>
              </a:ext>
            </a:extLst>
          </p:cNvPr>
          <p:cNvSpPr>
            <a:spLocks noGrp="1"/>
          </p:cNvSpPr>
          <p:nvPr>
            <p:ph idx="1"/>
          </p:nvPr>
        </p:nvSpPr>
        <p:spPr/>
        <p:txBody>
          <a:bodyPr/>
          <a:lstStyle/>
          <a:p>
            <a:r>
              <a:rPr lang="en-US" dirty="0"/>
              <a:t>A system on a chip is an integrated circuit that integrates all or most components of a computer or other electronic system. </a:t>
            </a:r>
          </a:p>
          <a:p>
            <a:r>
              <a:rPr lang="en-US" dirty="0"/>
              <a:t>These components almost always include a central processing unit, memory, input/output ports and secondary storage – all on a single substrate or microchip, the size of a coin.</a:t>
            </a:r>
          </a:p>
          <a:p>
            <a:r>
              <a:rPr lang="en-US" dirty="0"/>
              <a:t>These chip has better and more powerful processing capabilities than traditional microcontroller.</a:t>
            </a:r>
          </a:p>
          <a:p>
            <a:r>
              <a:rPr lang="en-US" dirty="0"/>
              <a:t>They are also small enough to implement in embedded devices. Can also be interfaced with keyboards, </a:t>
            </a:r>
            <a:r>
              <a:rPr lang="en-US" dirty="0" err="1"/>
              <a:t>mouses</a:t>
            </a:r>
            <a:r>
              <a:rPr lang="en-US" dirty="0"/>
              <a:t>, displays to function as an actual PC.</a:t>
            </a:r>
          </a:p>
          <a:p>
            <a:r>
              <a:rPr lang="en-US" dirty="0"/>
              <a:t>For example, Raspberry Pi, Nvidia Jetson they implement SoCs in the development board.</a:t>
            </a:r>
          </a:p>
        </p:txBody>
      </p:sp>
      <p:sp>
        <p:nvSpPr>
          <p:cNvPr id="4" name="Footer Placeholder 3">
            <a:extLst>
              <a:ext uri="{FF2B5EF4-FFF2-40B4-BE49-F238E27FC236}">
                <a16:creationId xmlns:a16="http://schemas.microsoft.com/office/drawing/2014/main" id="{3CCD5D8C-0501-49FA-BE9A-574E820F9469}"/>
              </a:ext>
            </a:extLst>
          </p:cNvPr>
          <p:cNvSpPr>
            <a:spLocks noGrp="1"/>
          </p:cNvSpPr>
          <p:nvPr>
            <p:ph type="ftr" sz="quarter" idx="11"/>
          </p:nvPr>
        </p:nvSpPr>
        <p:spPr/>
        <p:txBody>
          <a:bodyPr/>
          <a:lstStyle/>
          <a:p>
            <a:r>
              <a:rPr lang="en-US"/>
              <a:t>CSE461- Digital System Design</a:t>
            </a:r>
            <a:endParaRPr lang="en-US" dirty="0"/>
          </a:p>
        </p:txBody>
      </p:sp>
      <p:sp>
        <p:nvSpPr>
          <p:cNvPr id="5" name="Slide Number Placeholder 4">
            <a:extLst>
              <a:ext uri="{FF2B5EF4-FFF2-40B4-BE49-F238E27FC236}">
                <a16:creationId xmlns:a16="http://schemas.microsoft.com/office/drawing/2014/main" id="{4F6C261B-0129-415B-A047-4DF3984FC5C9}"/>
              </a:ext>
            </a:extLst>
          </p:cNvPr>
          <p:cNvSpPr>
            <a:spLocks noGrp="1"/>
          </p:cNvSpPr>
          <p:nvPr>
            <p:ph type="sldNum" sz="quarter" idx="12"/>
          </p:nvPr>
        </p:nvSpPr>
        <p:spPr/>
        <p:txBody>
          <a:bodyPr/>
          <a:lstStyle/>
          <a:p>
            <a:fld id="{D4ADF740-2EEB-49AB-8C0B-40283F398518}" type="slidenum">
              <a:rPr lang="en-US" smtClean="0"/>
              <a:t>9</a:t>
            </a:fld>
            <a:endParaRPr lang="en-US"/>
          </a:p>
        </p:txBody>
      </p:sp>
    </p:spTree>
    <p:extLst>
      <p:ext uri="{BB962C8B-B14F-4D97-AF65-F5344CB8AC3E}">
        <p14:creationId xmlns:p14="http://schemas.microsoft.com/office/powerpoint/2010/main" val="1100290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cU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BracU Theme" id="{A57720A8-14EA-4766-B4F8-52B66393AFC7}" vid="{DB61BA0A-F1C2-4145-948F-248CBEBC5F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BracU Theme</Template>
  <TotalTime>332</TotalTime>
  <Words>1785</Words>
  <Application>Microsoft Office PowerPoint</Application>
  <PresentationFormat>Widescreen</PresentationFormat>
  <Paragraphs>196</Paragraphs>
  <Slides>24</Slides>
  <Notes>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Rubik</vt:lpstr>
      <vt:lpstr>BracU Theme</vt:lpstr>
      <vt:lpstr>Processing Devices</vt:lpstr>
      <vt:lpstr>Contents</vt:lpstr>
      <vt:lpstr>Microcontrollers</vt:lpstr>
      <vt:lpstr>Microcontrollers (Contd.)</vt:lpstr>
      <vt:lpstr>Arduino Uno Specifications</vt:lpstr>
      <vt:lpstr>Arduino Uno (Contd.)</vt:lpstr>
      <vt:lpstr>General pin functions of Arduino Uno</vt:lpstr>
      <vt:lpstr>Special pin functions</vt:lpstr>
      <vt:lpstr>System on a Chip (SoC)</vt:lpstr>
      <vt:lpstr>SoC Example-1 (Broadcom BCM2711)</vt:lpstr>
      <vt:lpstr>SoC Example-2 (Nvidia Tegra)</vt:lpstr>
      <vt:lpstr>SoC Example-3 (Apple A14 Bionic)</vt:lpstr>
      <vt:lpstr>Microprocessors</vt:lpstr>
      <vt:lpstr>Microprocessors ( Contd.)</vt:lpstr>
      <vt:lpstr>Microprocessors vs Microcontrollers</vt:lpstr>
      <vt:lpstr>PLA (Programmable Logic Array)</vt:lpstr>
      <vt:lpstr>PLA (Programmable Logic Array) (Contd.)</vt:lpstr>
      <vt:lpstr>PLC (Programmable Logic Controller)</vt:lpstr>
      <vt:lpstr>PLC (Contd.)</vt:lpstr>
      <vt:lpstr>FPGA (Field Programmable Gate Array)</vt:lpstr>
      <vt:lpstr>FPGA Internal Structure</vt:lpstr>
      <vt:lpstr>Use of FPGA</vt:lpstr>
      <vt:lpstr>Difference between PLC and FPGA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Devices</dc:title>
  <dc:creator>Mirza Farhan</dc:creator>
  <cp:lastModifiedBy>Mirza Farhan</cp:lastModifiedBy>
  <cp:revision>90</cp:revision>
  <dcterms:created xsi:type="dcterms:W3CDTF">2020-11-25T05:19:51Z</dcterms:created>
  <dcterms:modified xsi:type="dcterms:W3CDTF">2021-02-28T14:12:12Z</dcterms:modified>
</cp:coreProperties>
</file>