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9" r:id="rId1"/>
  </p:sldMasterIdLst>
  <p:notesMasterIdLst>
    <p:notesMasterId r:id="rId19"/>
  </p:notesMasterIdLst>
  <p:sldIdLst>
    <p:sldId id="256" r:id="rId2"/>
    <p:sldId id="258" r:id="rId3"/>
    <p:sldId id="261" r:id="rId4"/>
    <p:sldId id="259" r:id="rId5"/>
    <p:sldId id="257" r:id="rId6"/>
    <p:sldId id="260" r:id="rId7"/>
    <p:sldId id="264" r:id="rId8"/>
    <p:sldId id="267" r:id="rId9"/>
    <p:sldId id="268" r:id="rId10"/>
    <p:sldId id="269" r:id="rId11"/>
    <p:sldId id="270" r:id="rId12"/>
    <p:sldId id="265" r:id="rId13"/>
    <p:sldId id="275" r:id="rId14"/>
    <p:sldId id="276" r:id="rId15"/>
    <p:sldId id="277" r:id="rId16"/>
    <p:sldId id="262"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0A16F-03C7-4790-A902-0BCCD70E6E7D}" type="datetimeFigureOut">
              <a:rPr lang="en-US" smtClean="0"/>
              <a:pPr/>
              <a:t>6/30/2022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7BFE0-01B9-4270-8673-0CB9A342C09B}" type="slidenum">
              <a:rPr lang="en-US" smtClean="0"/>
              <a:pPr/>
              <a:t>‹#›</a:t>
            </a:fld>
            <a:endParaRPr lang="en-US"/>
          </a:p>
        </p:txBody>
      </p:sp>
    </p:spTree>
    <p:extLst>
      <p:ext uri="{BB962C8B-B14F-4D97-AF65-F5344CB8AC3E}">
        <p14:creationId xmlns:p14="http://schemas.microsoft.com/office/powerpoint/2010/main" val="207492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57BFE0-01B9-4270-8673-0CB9A342C09B}" type="slidenum">
              <a:rPr lang="en-US" smtClean="0"/>
              <a:pPr/>
              <a:t>17</a:t>
            </a:fld>
            <a:endParaRPr lang="en-US"/>
          </a:p>
        </p:txBody>
      </p:sp>
    </p:spTree>
    <p:extLst>
      <p:ext uri="{BB962C8B-B14F-4D97-AF65-F5344CB8AC3E}">
        <p14:creationId xmlns:p14="http://schemas.microsoft.com/office/powerpoint/2010/main" val="1621182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D9921F3-BFEB-40F7-85AA-7C74C067C470}" type="datetime1">
              <a:rPr lang="en-US" smtClean="0"/>
              <a:pPr/>
              <a:t>6/30/2022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89422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0EBA3-FDB5-4AC5-8044-D25D17EB89E3}" type="datetime1">
              <a:rPr lang="en-US" smtClean="0"/>
              <a:pPr/>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66857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04B418C-79A5-4C30-A804-5E001492851B}" type="datetime1">
              <a:rPr lang="en-US" smtClean="0"/>
              <a:pPr/>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118516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6E1992-5224-4018-859D-A7F6F930BD06}" type="datetime1">
              <a:rPr lang="en-US" smtClean="0"/>
              <a:pPr/>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39376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5995C-5127-43BE-BC99-5E99D5C0D4B7}" type="datetime1">
              <a:rPr lang="en-US" smtClean="0"/>
              <a:pPr/>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704613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0019CB-2E38-4902-9E6C-964612307CE3}" type="datetime1">
              <a:rPr lang="en-US" smtClean="0"/>
              <a:pPr/>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625326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4670F81-9F9A-47EF-9000-EB8DDD4E30ED}" type="datetime1">
              <a:rPr lang="en-US" smtClean="0"/>
              <a:pPr/>
              <a:t>6/30/2022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43638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93A0ED0-A915-476C-B91F-2F05C91B7089}" type="datetime1">
              <a:rPr lang="en-US" smtClean="0"/>
              <a:pPr/>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442279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A66FD13-AFD4-4961-B980-DECA4125C55F}" type="datetime1">
              <a:rPr lang="en-US" smtClean="0"/>
              <a:pPr/>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41257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B6EBB-6258-44E0-AC01-B13E132FF047}" type="datetime1">
              <a:rPr lang="en-US" smtClean="0"/>
              <a:pPr/>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474295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60D34-B8BC-4869-8453-94506A3E20EA}" type="datetime1">
              <a:rPr lang="en-US" smtClean="0"/>
              <a:pPr/>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631585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6742E9-1255-4CA8-A6BE-54284CD2C380}" type="datetime1">
              <a:rPr lang="en-US" smtClean="0"/>
              <a:pPr/>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49244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7328C9-DAFE-47CC-AC14-E017EE40F069}" type="datetime1">
              <a:rPr lang="en-US" smtClean="0"/>
              <a:pPr/>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1088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72332-5230-461A-B9A1-762B81FCF771}" type="datetime1">
              <a:rPr lang="en-US" smtClean="0"/>
              <a:pPr/>
              <a:t>6/30/2022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039764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E05ED-E9A6-409D-8DD6-408BCE86304A}" type="datetime1">
              <a:rPr lang="en-US" smtClean="0"/>
              <a:pPr/>
              <a:t>6/30/2022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16125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564A2-3BB0-49E3-A41C-CFF0EDC5ACA3}" type="datetime1">
              <a:rPr lang="en-US" smtClean="0"/>
              <a:pPr/>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1098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B0ADF6-7CC6-425E-B280-3E4563AB88C5}" type="datetime1">
              <a:rPr lang="en-US" smtClean="0"/>
              <a:pPr/>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728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25AC215-2F56-462B-960B-9BBDF934F5E4}" type="datetime1">
              <a:rPr lang="en-US" smtClean="0"/>
              <a:pPr/>
              <a:t>6/30/2022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236015017"/>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Testing</a:t>
            </a:r>
          </a:p>
        </p:txBody>
      </p:sp>
      <p:sp>
        <p:nvSpPr>
          <p:cNvPr id="3" name="Subtitle 2"/>
          <p:cNvSpPr>
            <a:spLocks noGrp="1"/>
          </p:cNvSpPr>
          <p:nvPr>
            <p:ph type="subTitle" idx="1"/>
          </p:nvPr>
        </p:nvSpPr>
        <p:spPr/>
        <p:txBody>
          <a:bodyPr/>
          <a:lstStyle/>
          <a:p>
            <a:r>
              <a:rPr lang="en-US" dirty="0"/>
              <a:t>Introduction</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a:t>
            </a:fld>
            <a:endParaRPr lang="en-US" dirty="0"/>
          </a:p>
        </p:txBody>
      </p:sp>
      <p:pic>
        <p:nvPicPr>
          <p:cNvPr id="5" name="Picture 4" descr="brac.png"/>
          <p:cNvPicPr>
            <a:picLocks noChangeAspect="1"/>
          </p:cNvPicPr>
          <p:nvPr/>
        </p:nvPicPr>
        <p:blipFill>
          <a:blip r:embed="rId2" cstate="print"/>
          <a:stretch>
            <a:fillRect/>
          </a:stretch>
        </p:blipFill>
        <p:spPr>
          <a:xfrm>
            <a:off x="10932368" y="5448584"/>
            <a:ext cx="1259632" cy="1124744"/>
          </a:xfrm>
          <a:prstGeom prst="rect">
            <a:avLst/>
          </a:prstGeom>
        </p:spPr>
      </p:pic>
    </p:spTree>
    <p:extLst>
      <p:ext uri="{BB962C8B-B14F-4D97-AF65-F5344CB8AC3E}">
        <p14:creationId xmlns:p14="http://schemas.microsoft.com/office/powerpoint/2010/main" val="3920843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Myths (3)</a:t>
            </a:r>
          </a:p>
        </p:txBody>
      </p:sp>
      <p:sp>
        <p:nvSpPr>
          <p:cNvPr id="3" name="Content Placeholder 2"/>
          <p:cNvSpPr>
            <a:spLocks noGrp="1"/>
          </p:cNvSpPr>
          <p:nvPr>
            <p:ph idx="1"/>
          </p:nvPr>
        </p:nvSpPr>
        <p:spPr>
          <a:xfrm>
            <a:off x="1154954" y="2603500"/>
            <a:ext cx="10152697" cy="4029120"/>
          </a:xfrm>
        </p:spPr>
        <p:txBody>
          <a:bodyPr>
            <a:normAutofit/>
          </a:bodyPr>
          <a:lstStyle/>
          <a:p>
            <a:pPr algn="just"/>
            <a:r>
              <a:rPr lang="en-US" b="1" dirty="0"/>
              <a:t>Myth: </a:t>
            </a:r>
            <a:r>
              <a:rPr lang="en-US" dirty="0"/>
              <a:t>Missed defects are due to Testers. </a:t>
            </a:r>
          </a:p>
          <a:p>
            <a:pPr algn="just"/>
            <a:r>
              <a:rPr lang="en-US" b="1" dirty="0"/>
              <a:t>Reality: </a:t>
            </a:r>
            <a:r>
              <a:rPr lang="en-US" dirty="0"/>
              <a:t>It is not a correct approach to blame testers for bugs that remain in the application even after testing has been performed. This myth relates to Time, Cost, and Requirements changing Constraints. However the test strategy may also result in bugs being missed by the testing team. </a:t>
            </a:r>
          </a:p>
          <a:p>
            <a:pPr algn="just"/>
            <a:r>
              <a:rPr lang="en-US" b="1" dirty="0"/>
              <a:t>Myth: </a:t>
            </a:r>
            <a:r>
              <a:rPr lang="en-US" dirty="0"/>
              <a:t>Testers should be responsible for the quality of a product. </a:t>
            </a:r>
          </a:p>
          <a:p>
            <a:pPr algn="just"/>
            <a:r>
              <a:rPr lang="en-US" b="1" dirty="0"/>
              <a:t>Reality: </a:t>
            </a:r>
            <a:r>
              <a:rPr lang="en-US" dirty="0"/>
              <a:t>It is a very common misinterpretation that only testers or the testing team should be responsible for product quality. Tester’s responsibilities include the identification of bugs to the stakeholders and then it is their decision whether they will fix the bug or release the software. Releasing the software at the time puts more pressure on the testers as they will be blamed for any error. </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10</a:t>
            </a:fld>
            <a:endParaRPr lang="en-US" dirty="0"/>
          </a:p>
        </p:txBody>
      </p:sp>
      <p:pic>
        <p:nvPicPr>
          <p:cNvPr id="5" name="Picture 4" descr="brac.png"/>
          <p:cNvPicPr>
            <a:picLocks noChangeAspect="1"/>
          </p:cNvPicPr>
          <p:nvPr/>
        </p:nvPicPr>
        <p:blipFill>
          <a:blip r:embed="rId2" cstate="print"/>
          <a:stretch>
            <a:fillRect/>
          </a:stretch>
        </p:blipFill>
        <p:spPr>
          <a:xfrm>
            <a:off x="10653447" y="1359664"/>
            <a:ext cx="1259632" cy="1124744"/>
          </a:xfrm>
          <a:prstGeom prst="rect">
            <a:avLst/>
          </a:prstGeom>
        </p:spPr>
      </p:pic>
    </p:spTree>
    <p:extLst>
      <p:ext uri="{BB962C8B-B14F-4D97-AF65-F5344CB8AC3E}">
        <p14:creationId xmlns:p14="http://schemas.microsoft.com/office/powerpoint/2010/main" val="185360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Myths (4)</a:t>
            </a:r>
          </a:p>
        </p:txBody>
      </p:sp>
      <p:sp>
        <p:nvSpPr>
          <p:cNvPr id="3" name="Content Placeholder 2"/>
          <p:cNvSpPr>
            <a:spLocks noGrp="1"/>
          </p:cNvSpPr>
          <p:nvPr>
            <p:ph idx="1"/>
          </p:nvPr>
        </p:nvSpPr>
        <p:spPr>
          <a:xfrm>
            <a:off x="1154954" y="2603500"/>
            <a:ext cx="10139818" cy="4029120"/>
          </a:xfrm>
        </p:spPr>
        <p:txBody>
          <a:bodyPr>
            <a:normAutofit/>
          </a:bodyPr>
          <a:lstStyle/>
          <a:p>
            <a:pPr algn="just"/>
            <a:r>
              <a:rPr lang="en-US" b="1" dirty="0"/>
              <a:t>Myth: </a:t>
            </a:r>
            <a:r>
              <a:rPr lang="en-US" dirty="0"/>
              <a:t>Test Automation should be used wherever it is possible to use it and to reduce time. </a:t>
            </a:r>
          </a:p>
          <a:p>
            <a:pPr algn="just"/>
            <a:r>
              <a:rPr lang="en-US" b="1" dirty="0"/>
              <a:t>Reality: </a:t>
            </a:r>
            <a:r>
              <a:rPr lang="en-US" dirty="0"/>
              <a:t>Yes it is true that Test Automation reduces the testing time but it is not possible to start Test Automation at any time during Software development. Test Automaton should be started when the software has been manually tested and is stable to some extent. Moreover, Test Automation can never be used if requirements keep changing. </a:t>
            </a:r>
          </a:p>
          <a:p>
            <a:pPr algn="just"/>
            <a:r>
              <a:rPr lang="en-US" b="1" dirty="0"/>
              <a:t>Myth: </a:t>
            </a:r>
            <a:r>
              <a:rPr lang="en-US" dirty="0"/>
              <a:t>Any one can test a Software application. </a:t>
            </a:r>
          </a:p>
          <a:p>
            <a:pPr algn="just"/>
            <a:r>
              <a:rPr lang="en-US" b="1" dirty="0"/>
              <a:t>Reality: </a:t>
            </a:r>
            <a:r>
              <a:rPr lang="en-US" dirty="0"/>
              <a:t>People outside the IT industry think and even believe that any one can test the software and testing is not a creative job. However testers know very well that this is myth. Thinking alternatives scenarios, try to crash the Software with the intent to explore potential bugs is not possible for the person who developed it. </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11</a:t>
            </a:fld>
            <a:endParaRPr lang="en-US" dirty="0"/>
          </a:p>
        </p:txBody>
      </p:sp>
      <p:pic>
        <p:nvPicPr>
          <p:cNvPr id="5" name="Picture 4" descr="brac.png"/>
          <p:cNvPicPr>
            <a:picLocks noChangeAspect="1"/>
          </p:cNvPicPr>
          <p:nvPr/>
        </p:nvPicPr>
        <p:blipFill>
          <a:blip r:embed="rId2" cstate="print"/>
          <a:stretch>
            <a:fillRect/>
          </a:stretch>
        </p:blipFill>
        <p:spPr>
          <a:xfrm>
            <a:off x="10739711" y="1316531"/>
            <a:ext cx="1259632" cy="1124744"/>
          </a:xfrm>
          <a:prstGeom prst="rect">
            <a:avLst/>
          </a:prstGeom>
        </p:spPr>
      </p:pic>
    </p:spTree>
    <p:extLst>
      <p:ext uri="{BB962C8B-B14F-4D97-AF65-F5344CB8AC3E}">
        <p14:creationId xmlns:p14="http://schemas.microsoft.com/office/powerpoint/2010/main" val="17020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of testing</a:t>
            </a:r>
          </a:p>
        </p:txBody>
      </p:sp>
      <p:sp>
        <p:nvSpPr>
          <p:cNvPr id="3" name="Content Placeholder 2"/>
          <p:cNvSpPr>
            <a:spLocks noGrp="1"/>
          </p:cNvSpPr>
          <p:nvPr>
            <p:ph idx="1"/>
          </p:nvPr>
        </p:nvSpPr>
        <p:spPr>
          <a:xfrm>
            <a:off x="1979279" y="2502862"/>
            <a:ext cx="3417046" cy="3701603"/>
          </a:xfrm>
        </p:spPr>
        <p:txBody>
          <a:bodyPr>
            <a:normAutofit/>
          </a:bodyPr>
          <a:lstStyle/>
          <a:p>
            <a:r>
              <a:rPr lang="en-US" dirty="0"/>
              <a:t>Functional Testing</a:t>
            </a:r>
          </a:p>
          <a:p>
            <a:pPr lvl="1"/>
            <a:r>
              <a:rPr lang="en-US" dirty="0"/>
              <a:t>Unit Testing</a:t>
            </a:r>
          </a:p>
          <a:p>
            <a:pPr lvl="1"/>
            <a:r>
              <a:rPr lang="en-US" dirty="0"/>
              <a:t>Integration Testing</a:t>
            </a:r>
          </a:p>
          <a:p>
            <a:pPr lvl="1"/>
            <a:r>
              <a:rPr lang="en-US" dirty="0"/>
              <a:t>System Testing</a:t>
            </a:r>
          </a:p>
          <a:p>
            <a:pPr lvl="1"/>
            <a:r>
              <a:rPr lang="en-US" dirty="0"/>
              <a:t>Regression Testing</a:t>
            </a:r>
          </a:p>
          <a:p>
            <a:pPr lvl="1"/>
            <a:r>
              <a:rPr lang="en-US" dirty="0"/>
              <a:t>Acceptance Testing</a:t>
            </a:r>
          </a:p>
          <a:p>
            <a:pPr lvl="1"/>
            <a:r>
              <a:rPr lang="en-US" dirty="0"/>
              <a:t>Alpha testing</a:t>
            </a:r>
          </a:p>
          <a:p>
            <a:pPr lvl="1"/>
            <a:r>
              <a:rPr lang="en-US" dirty="0"/>
              <a:t>Beta Testing</a:t>
            </a:r>
          </a:p>
        </p:txBody>
      </p:sp>
      <p:sp>
        <p:nvSpPr>
          <p:cNvPr id="5" name="Content Placeholder 2"/>
          <p:cNvSpPr txBox="1">
            <a:spLocks/>
          </p:cNvSpPr>
          <p:nvPr/>
        </p:nvSpPr>
        <p:spPr>
          <a:xfrm>
            <a:off x="6111175" y="2502862"/>
            <a:ext cx="3417046" cy="37016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Non-Functional Testing</a:t>
            </a:r>
          </a:p>
          <a:p>
            <a:pPr lvl="1"/>
            <a:r>
              <a:rPr lang="en-US" dirty="0"/>
              <a:t>Performance Testing (Load and Stress)</a:t>
            </a:r>
          </a:p>
          <a:p>
            <a:pPr lvl="1"/>
            <a:r>
              <a:rPr lang="en-US" dirty="0"/>
              <a:t>Usability Testing (Usability </a:t>
            </a:r>
            <a:r>
              <a:rPr lang="en-US" dirty="0" err="1"/>
              <a:t>vs</a:t>
            </a:r>
            <a:r>
              <a:rPr lang="en-US" dirty="0"/>
              <a:t> UI testing)</a:t>
            </a:r>
          </a:p>
          <a:p>
            <a:pPr lvl="1"/>
            <a:r>
              <a:rPr lang="en-US" dirty="0"/>
              <a:t>Security Testing</a:t>
            </a:r>
          </a:p>
          <a:p>
            <a:pPr lvl="1"/>
            <a:r>
              <a:rPr lang="en-US" dirty="0"/>
              <a:t>Portability Testing</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12</a:t>
            </a:fld>
            <a:endParaRPr lang="en-US" dirty="0"/>
          </a:p>
        </p:txBody>
      </p:sp>
      <p:pic>
        <p:nvPicPr>
          <p:cNvPr id="6" name="Picture 5" descr="brac.png"/>
          <p:cNvPicPr>
            <a:picLocks noChangeAspect="1"/>
          </p:cNvPicPr>
          <p:nvPr/>
        </p:nvPicPr>
        <p:blipFill>
          <a:blip r:embed="rId2" cstate="print"/>
          <a:stretch>
            <a:fillRect/>
          </a:stretch>
        </p:blipFill>
        <p:spPr>
          <a:xfrm>
            <a:off x="10601689" y="5232923"/>
            <a:ext cx="1259632" cy="1124744"/>
          </a:xfrm>
          <a:prstGeom prst="rect">
            <a:avLst/>
          </a:prstGeom>
        </p:spPr>
      </p:pic>
    </p:spTree>
    <p:extLst>
      <p:ext uri="{BB962C8B-B14F-4D97-AF65-F5344CB8AC3E}">
        <p14:creationId xmlns:p14="http://schemas.microsoft.com/office/powerpoint/2010/main" val="48071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Testing</a:t>
            </a:r>
          </a:p>
        </p:txBody>
      </p:sp>
      <p:sp>
        <p:nvSpPr>
          <p:cNvPr id="3" name="Content Placeholder 2"/>
          <p:cNvSpPr>
            <a:spLocks noGrp="1"/>
          </p:cNvSpPr>
          <p:nvPr>
            <p:ph idx="1"/>
          </p:nvPr>
        </p:nvSpPr>
        <p:spPr>
          <a:xfrm>
            <a:off x="360608" y="2202287"/>
            <a:ext cx="11616744" cy="4559121"/>
          </a:xfrm>
        </p:spPr>
        <p:txBody>
          <a:bodyPr>
            <a:normAutofit fontScale="85000" lnSpcReduction="20000"/>
          </a:bodyPr>
          <a:lstStyle/>
          <a:p>
            <a:pPr algn="just"/>
            <a:r>
              <a:rPr lang="en-US" b="1" dirty="0"/>
              <a:t>Unit Testing </a:t>
            </a:r>
            <a:endParaRPr lang="en-US" dirty="0"/>
          </a:p>
          <a:p>
            <a:pPr lvl="1" algn="just"/>
            <a:r>
              <a:rPr lang="en-US" dirty="0"/>
              <a:t>This type of testing is performed by the developers before the setup is handed over to the testing team to formally execute the test cases. Unit testing is performed by the respective developers on the individual units of source code assigned areas. The developers use test data that is separate from the test data of the quality assurance team. </a:t>
            </a:r>
          </a:p>
          <a:p>
            <a:pPr lvl="1" algn="just"/>
            <a:r>
              <a:rPr lang="en-US" dirty="0"/>
              <a:t>The goal of unit testing is to isolate each part of the program and show that individual parts are correct in terms of requirements and functionality. </a:t>
            </a:r>
          </a:p>
          <a:p>
            <a:pPr algn="just"/>
            <a:r>
              <a:rPr lang="en-US" b="1" dirty="0"/>
              <a:t>Integration Testing </a:t>
            </a:r>
            <a:endParaRPr lang="en-US" dirty="0"/>
          </a:p>
          <a:p>
            <a:pPr lvl="1" algn="just"/>
            <a:r>
              <a:rPr lang="en-US" dirty="0"/>
              <a:t>The testing of combined parts of an application to determine if they function correctly together is Integration testing. There are two methods of doing Integration Testing Bottom-up Integration testing and Top Down Integration testing. </a:t>
            </a:r>
          </a:p>
          <a:p>
            <a:pPr lvl="1" algn="just"/>
            <a:r>
              <a:rPr lang="en-US" b="1" dirty="0"/>
              <a:t>Bottom-up integration </a:t>
            </a:r>
            <a:r>
              <a:rPr lang="en-US" dirty="0"/>
              <a:t>testing begins with unit testing, followed by tests of progressively higher-level combinations of units called modules or builds. </a:t>
            </a:r>
          </a:p>
          <a:p>
            <a:pPr lvl="1" algn="just"/>
            <a:r>
              <a:rPr lang="en-US" b="1" dirty="0"/>
              <a:t>Top-Down integration </a:t>
            </a:r>
            <a:r>
              <a:rPr lang="en-US" dirty="0"/>
              <a:t>testing, the highest-level modules are tested first and progressively lower-level modules are tested after that. In a comprehensive software development environment, bottom-up testing is usually done first, followed by top-down testing.</a:t>
            </a:r>
          </a:p>
          <a:p>
            <a:pPr algn="just"/>
            <a:r>
              <a:rPr lang="en-US" b="1" dirty="0"/>
              <a:t>System Testing </a:t>
            </a:r>
            <a:endParaRPr lang="en-US" dirty="0"/>
          </a:p>
          <a:p>
            <a:pPr lvl="1" algn="just"/>
            <a:r>
              <a:rPr lang="en-US" dirty="0"/>
              <a:t>This is the next level in the testing and tests the system as a whole. Once all the components are integrated, the application as a whole is tested rigorously to see that it meets Quality Standards. This type of testing is performed by a specialized testing team. </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13</a:t>
            </a:fld>
            <a:endParaRPr lang="en-US" dirty="0"/>
          </a:p>
        </p:txBody>
      </p:sp>
      <p:pic>
        <p:nvPicPr>
          <p:cNvPr id="5" name="Picture 4" descr="brac.png"/>
          <p:cNvPicPr>
            <a:picLocks noChangeAspect="1"/>
          </p:cNvPicPr>
          <p:nvPr/>
        </p:nvPicPr>
        <p:blipFill>
          <a:blip r:embed="rId2" cstate="print"/>
          <a:stretch>
            <a:fillRect/>
          </a:stretch>
        </p:blipFill>
        <p:spPr>
          <a:xfrm>
            <a:off x="10601689" y="1152629"/>
            <a:ext cx="1259632" cy="1124744"/>
          </a:xfrm>
          <a:prstGeom prst="rect">
            <a:avLst/>
          </a:prstGeom>
        </p:spPr>
      </p:pic>
    </p:spTree>
    <p:extLst>
      <p:ext uri="{BB962C8B-B14F-4D97-AF65-F5344CB8AC3E}">
        <p14:creationId xmlns:p14="http://schemas.microsoft.com/office/powerpoint/2010/main" val="2874561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Testing</a:t>
            </a:r>
          </a:p>
        </p:txBody>
      </p:sp>
      <p:sp>
        <p:nvSpPr>
          <p:cNvPr id="3" name="Content Placeholder 2"/>
          <p:cNvSpPr>
            <a:spLocks noGrp="1"/>
          </p:cNvSpPr>
          <p:nvPr>
            <p:ph idx="1"/>
          </p:nvPr>
        </p:nvSpPr>
        <p:spPr>
          <a:xfrm>
            <a:off x="1154954" y="2382592"/>
            <a:ext cx="9804967" cy="4340180"/>
          </a:xfrm>
        </p:spPr>
        <p:txBody>
          <a:bodyPr>
            <a:normAutofit fontScale="92500" lnSpcReduction="10000"/>
          </a:bodyPr>
          <a:lstStyle/>
          <a:p>
            <a:r>
              <a:rPr lang="en-US" b="1" dirty="0"/>
              <a:t>Performance Testing</a:t>
            </a:r>
          </a:p>
          <a:p>
            <a:pPr lvl="1">
              <a:lnSpc>
                <a:spcPct val="120000"/>
              </a:lnSpc>
              <a:spcBef>
                <a:spcPts val="0"/>
              </a:spcBef>
            </a:pPr>
            <a:r>
              <a:rPr lang="en-US" dirty="0"/>
              <a:t>It is mostly used to identify any bottlenecks or performance issues rather than finding the bugs in software. There are different causes which contribute in lowering the performance of software:</a:t>
            </a:r>
          </a:p>
          <a:p>
            <a:pPr lvl="2">
              <a:lnSpc>
                <a:spcPct val="120000"/>
              </a:lnSpc>
              <a:spcBef>
                <a:spcPts val="0"/>
              </a:spcBef>
            </a:pPr>
            <a:r>
              <a:rPr lang="en-US" dirty="0"/>
              <a:t>Network delay.</a:t>
            </a:r>
          </a:p>
          <a:p>
            <a:pPr lvl="2">
              <a:lnSpc>
                <a:spcPct val="120000"/>
              </a:lnSpc>
              <a:spcBef>
                <a:spcPts val="0"/>
              </a:spcBef>
            </a:pPr>
            <a:r>
              <a:rPr lang="en-US" dirty="0"/>
              <a:t>Client side processing.</a:t>
            </a:r>
          </a:p>
          <a:p>
            <a:pPr lvl="2">
              <a:lnSpc>
                <a:spcPct val="120000"/>
              </a:lnSpc>
              <a:spcBef>
                <a:spcPts val="0"/>
              </a:spcBef>
            </a:pPr>
            <a:r>
              <a:rPr lang="en-US" dirty="0"/>
              <a:t>Database transaction processing.</a:t>
            </a:r>
          </a:p>
          <a:p>
            <a:pPr lvl="2">
              <a:lnSpc>
                <a:spcPct val="120000"/>
              </a:lnSpc>
              <a:spcBef>
                <a:spcPts val="0"/>
              </a:spcBef>
            </a:pPr>
            <a:r>
              <a:rPr lang="en-US" dirty="0"/>
              <a:t>Load balancing between servers.</a:t>
            </a:r>
          </a:p>
          <a:p>
            <a:pPr lvl="2">
              <a:lnSpc>
                <a:spcPct val="120000"/>
              </a:lnSpc>
              <a:spcBef>
                <a:spcPts val="0"/>
              </a:spcBef>
            </a:pPr>
            <a:r>
              <a:rPr lang="en-US" dirty="0"/>
              <a:t>Data rendering.</a:t>
            </a:r>
          </a:p>
          <a:p>
            <a:r>
              <a:rPr lang="en-US" dirty="0"/>
              <a:t>Performance testing is considered as one of the important and mandatory testing type in terms of following aspects:</a:t>
            </a:r>
          </a:p>
          <a:p>
            <a:pPr lvl="1">
              <a:lnSpc>
                <a:spcPct val="120000"/>
              </a:lnSpc>
              <a:spcBef>
                <a:spcPts val="0"/>
              </a:spcBef>
            </a:pPr>
            <a:r>
              <a:rPr lang="en-US" dirty="0"/>
              <a:t>Speed (i.e. Response Time, data rendering and accessing)</a:t>
            </a:r>
          </a:p>
          <a:p>
            <a:pPr lvl="1">
              <a:lnSpc>
                <a:spcPct val="120000"/>
              </a:lnSpc>
              <a:spcBef>
                <a:spcPts val="0"/>
              </a:spcBef>
            </a:pPr>
            <a:r>
              <a:rPr lang="en-US" dirty="0"/>
              <a:t>Capacity</a:t>
            </a:r>
          </a:p>
          <a:p>
            <a:pPr lvl="1">
              <a:lnSpc>
                <a:spcPct val="120000"/>
              </a:lnSpc>
              <a:spcBef>
                <a:spcPts val="0"/>
              </a:spcBef>
            </a:pPr>
            <a:r>
              <a:rPr lang="en-US" dirty="0"/>
              <a:t>Stability</a:t>
            </a:r>
          </a:p>
          <a:p>
            <a:pPr lvl="1">
              <a:lnSpc>
                <a:spcPct val="120000"/>
              </a:lnSpc>
              <a:spcBef>
                <a:spcPts val="0"/>
              </a:spcBef>
            </a:pPr>
            <a:r>
              <a:rPr lang="en-US" dirty="0"/>
              <a:t>Scalability</a:t>
            </a:r>
          </a:p>
          <a:p>
            <a:r>
              <a:rPr lang="en-US" dirty="0"/>
              <a:t>It can be either qualitative or quantitative testing activity and can be divided into different sub types such as Load testing and Stress testing.</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14</a:t>
            </a:fld>
            <a:endParaRPr lang="en-US" dirty="0"/>
          </a:p>
        </p:txBody>
      </p:sp>
      <p:pic>
        <p:nvPicPr>
          <p:cNvPr id="5" name="Picture 4" descr="brac.png"/>
          <p:cNvPicPr>
            <a:picLocks noChangeAspect="1"/>
          </p:cNvPicPr>
          <p:nvPr/>
        </p:nvPicPr>
        <p:blipFill>
          <a:blip r:embed="rId2" cstate="print"/>
          <a:stretch>
            <a:fillRect/>
          </a:stretch>
        </p:blipFill>
        <p:spPr>
          <a:xfrm>
            <a:off x="10627568" y="5224298"/>
            <a:ext cx="1259632" cy="1124744"/>
          </a:xfrm>
          <a:prstGeom prst="rect">
            <a:avLst/>
          </a:prstGeom>
        </p:spPr>
      </p:pic>
    </p:spTree>
    <p:extLst>
      <p:ext uri="{BB962C8B-B14F-4D97-AF65-F5344CB8AC3E}">
        <p14:creationId xmlns:p14="http://schemas.microsoft.com/office/powerpoint/2010/main" val="317676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Testing</a:t>
            </a:r>
          </a:p>
        </p:txBody>
      </p:sp>
      <p:sp>
        <p:nvSpPr>
          <p:cNvPr id="3" name="Content Placeholder 2"/>
          <p:cNvSpPr>
            <a:spLocks noGrp="1"/>
          </p:cNvSpPr>
          <p:nvPr>
            <p:ph idx="1"/>
          </p:nvPr>
        </p:nvSpPr>
        <p:spPr>
          <a:xfrm>
            <a:off x="412124" y="2382592"/>
            <a:ext cx="11475076" cy="4340180"/>
          </a:xfrm>
        </p:spPr>
        <p:txBody>
          <a:bodyPr>
            <a:noAutofit/>
          </a:bodyPr>
          <a:lstStyle/>
          <a:p>
            <a:pPr algn="just"/>
            <a:r>
              <a:rPr lang="en-US" sz="1500" b="1" dirty="0"/>
              <a:t>Load Testing </a:t>
            </a:r>
            <a:endParaRPr lang="en-US" sz="1500" dirty="0"/>
          </a:p>
          <a:p>
            <a:pPr lvl="1" algn="just"/>
            <a:r>
              <a:rPr lang="en-US" sz="1500" dirty="0"/>
              <a:t>A process of testing the behavior of the Software by applying maximum load in terms of Software accessing and manipulating large input data. It can be done at both normal and peak load conditions. This type of testing identifies the maximum capacity of Software and its behavior at peak time. </a:t>
            </a:r>
          </a:p>
          <a:p>
            <a:pPr lvl="1" algn="just"/>
            <a:r>
              <a:rPr lang="en-US" sz="1500" dirty="0"/>
              <a:t>Most of the time, Load testing is performed with the help of automated tools such as Load Runner, </a:t>
            </a:r>
            <a:r>
              <a:rPr lang="en-US" sz="1500" dirty="0" err="1"/>
              <a:t>AppLoader</a:t>
            </a:r>
            <a:r>
              <a:rPr lang="en-US" sz="1500" dirty="0"/>
              <a:t>, IBM Rational Performance Tester, Apache </a:t>
            </a:r>
            <a:r>
              <a:rPr lang="en-US" sz="1500" dirty="0" err="1"/>
              <a:t>JMeter</a:t>
            </a:r>
            <a:r>
              <a:rPr lang="en-US" sz="1500" dirty="0"/>
              <a:t>, Silk Performer, Visual Studio Load Test etc. </a:t>
            </a:r>
          </a:p>
          <a:p>
            <a:pPr algn="just"/>
            <a:r>
              <a:rPr lang="en-US" sz="1500" b="1" dirty="0"/>
              <a:t>Stress Testing </a:t>
            </a:r>
            <a:endParaRPr lang="en-US" sz="1500" dirty="0"/>
          </a:p>
          <a:p>
            <a:pPr lvl="1" algn="just"/>
            <a:r>
              <a:rPr lang="en-US" sz="1500" dirty="0"/>
              <a:t>This testing type includes the testing of Software behavior under abnormal conditions. Taking away the resources, applying load beyond the actual load limit is Stress testing. </a:t>
            </a:r>
          </a:p>
          <a:p>
            <a:pPr lvl="1" algn="just"/>
            <a:r>
              <a:rPr lang="en-US" sz="1500" dirty="0"/>
              <a:t>The main intent is to test the Software by applying the load to the system and taking over the resources used by the Software to identify the breaking point. This testing can be performed by testing different scenarios such as: </a:t>
            </a:r>
          </a:p>
          <a:p>
            <a:pPr lvl="1" algn="just"/>
            <a:r>
              <a:rPr lang="en-US" sz="1500" dirty="0"/>
              <a:t>Shutdown or restart of Network ports randomly. </a:t>
            </a:r>
          </a:p>
          <a:p>
            <a:pPr lvl="1" algn="just"/>
            <a:r>
              <a:rPr lang="en-US" sz="1500" dirty="0"/>
              <a:t>Turning the database on or off. </a:t>
            </a:r>
          </a:p>
          <a:p>
            <a:pPr lvl="1" algn="just"/>
            <a:r>
              <a:rPr lang="en-US" sz="1500" dirty="0"/>
              <a:t>Running different processes that consume resources such as CPU, Memory, server etc. </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15</a:t>
            </a:fld>
            <a:endParaRPr lang="en-US" dirty="0"/>
          </a:p>
        </p:txBody>
      </p:sp>
      <p:pic>
        <p:nvPicPr>
          <p:cNvPr id="5" name="Picture 4" descr="brac.png"/>
          <p:cNvPicPr>
            <a:picLocks noChangeAspect="1"/>
          </p:cNvPicPr>
          <p:nvPr/>
        </p:nvPicPr>
        <p:blipFill>
          <a:blip r:embed="rId2" cstate="print"/>
          <a:stretch>
            <a:fillRect/>
          </a:stretch>
        </p:blipFill>
        <p:spPr>
          <a:xfrm>
            <a:off x="10932368" y="5733256"/>
            <a:ext cx="1259632" cy="1124744"/>
          </a:xfrm>
          <a:prstGeom prst="rect">
            <a:avLst/>
          </a:prstGeom>
        </p:spPr>
      </p:pic>
    </p:spTree>
    <p:extLst>
      <p:ext uri="{BB962C8B-B14F-4D97-AF65-F5344CB8AC3E}">
        <p14:creationId xmlns:p14="http://schemas.microsoft.com/office/powerpoint/2010/main" val="1729916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(TDD)</a:t>
            </a:r>
          </a:p>
        </p:txBody>
      </p:sp>
      <p:sp>
        <p:nvSpPr>
          <p:cNvPr id="3" name="Content Placeholder 2"/>
          <p:cNvSpPr>
            <a:spLocks noGrp="1"/>
          </p:cNvSpPr>
          <p:nvPr>
            <p:ph idx="1"/>
          </p:nvPr>
        </p:nvSpPr>
        <p:spPr>
          <a:xfrm>
            <a:off x="1154954" y="2603499"/>
            <a:ext cx="8825659" cy="3926089"/>
          </a:xfrm>
        </p:spPr>
        <p:txBody>
          <a:bodyPr>
            <a:normAutofit fontScale="92500" lnSpcReduction="20000"/>
          </a:bodyPr>
          <a:lstStyle/>
          <a:p>
            <a:r>
              <a:rPr lang="en-US" dirty="0"/>
              <a:t>First write the tests, then do the design/implementation</a:t>
            </a:r>
          </a:p>
          <a:p>
            <a:r>
              <a:rPr lang="en-US" dirty="0"/>
              <a:t>Part of agile approaches like XP</a:t>
            </a:r>
          </a:p>
          <a:p>
            <a:r>
              <a:rPr lang="en-US" dirty="0"/>
              <a:t>Supported by tools, </a:t>
            </a:r>
            <a:r>
              <a:rPr lang="en-US" dirty="0" err="1"/>
              <a:t>eg</a:t>
            </a:r>
            <a:r>
              <a:rPr lang="en-US" dirty="0"/>
              <a:t>. </a:t>
            </a:r>
            <a:r>
              <a:rPr lang="en-US" dirty="0" err="1"/>
              <a:t>JUnit</a:t>
            </a:r>
            <a:endParaRPr lang="en-US" dirty="0"/>
          </a:p>
          <a:p>
            <a:r>
              <a:rPr lang="en-US" dirty="0"/>
              <a:t>Is more than a mere test technique; it subsumes part of the design work</a:t>
            </a:r>
          </a:p>
          <a:p>
            <a:endParaRPr lang="en-US" dirty="0"/>
          </a:p>
          <a:p>
            <a:pPr marL="0" indent="0">
              <a:buNone/>
            </a:pPr>
            <a:r>
              <a:rPr lang="en-US" b="1" u="sng" dirty="0"/>
              <a:t>Steps of TDD</a:t>
            </a:r>
          </a:p>
          <a:p>
            <a:pPr>
              <a:buFont typeface="+mj-lt"/>
              <a:buAutoNum type="arabicPeriod"/>
            </a:pPr>
            <a:r>
              <a:rPr lang="en-US" dirty="0"/>
              <a:t>Add a test</a:t>
            </a:r>
          </a:p>
          <a:p>
            <a:pPr>
              <a:buFont typeface="+mj-lt"/>
              <a:buAutoNum type="arabicPeriod"/>
            </a:pPr>
            <a:r>
              <a:rPr lang="en-US" dirty="0"/>
              <a:t>Run all tests, and see that the system fails</a:t>
            </a:r>
          </a:p>
          <a:p>
            <a:pPr>
              <a:buFont typeface="+mj-lt"/>
              <a:buAutoNum type="arabicPeriod"/>
            </a:pPr>
            <a:r>
              <a:rPr lang="en-US" dirty="0"/>
              <a:t>Make a small change to make the test work</a:t>
            </a:r>
          </a:p>
          <a:p>
            <a:pPr>
              <a:buFont typeface="+mj-lt"/>
              <a:buAutoNum type="arabicPeriod"/>
            </a:pPr>
            <a:r>
              <a:rPr lang="en-US" dirty="0"/>
              <a:t>Run all tests again, and see they all run properly</a:t>
            </a:r>
          </a:p>
          <a:p>
            <a:pPr>
              <a:buFont typeface="+mj-lt"/>
              <a:buAutoNum type="arabicPeriod"/>
            </a:pPr>
            <a:r>
              <a:rPr lang="en-US" dirty="0"/>
              <a:t>Refactor the system to improve its design and remove redundancies</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16</a:t>
            </a:fld>
            <a:endParaRPr lang="en-US" dirty="0"/>
          </a:p>
        </p:txBody>
      </p:sp>
      <p:pic>
        <p:nvPicPr>
          <p:cNvPr id="5" name="Picture 4" descr="brac.png"/>
          <p:cNvPicPr>
            <a:picLocks noChangeAspect="1"/>
          </p:cNvPicPr>
          <p:nvPr/>
        </p:nvPicPr>
        <p:blipFill>
          <a:blip r:embed="rId2" cstate="print"/>
          <a:stretch>
            <a:fillRect/>
          </a:stretch>
        </p:blipFill>
        <p:spPr>
          <a:xfrm>
            <a:off x="10722458" y="5448584"/>
            <a:ext cx="1259632" cy="1124744"/>
          </a:xfrm>
          <a:prstGeom prst="rect">
            <a:avLst/>
          </a:prstGeom>
        </p:spPr>
      </p:pic>
    </p:spTree>
    <p:extLst>
      <p:ext uri="{BB962C8B-B14F-4D97-AF65-F5344CB8AC3E}">
        <p14:creationId xmlns:p14="http://schemas.microsoft.com/office/powerpoint/2010/main" val="34156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04487" y="2967335"/>
            <a:ext cx="3583032"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p>
        </p:txBody>
      </p:sp>
      <p:sp>
        <p:nvSpPr>
          <p:cNvPr id="5" name="Slide Number Placeholder 4"/>
          <p:cNvSpPr>
            <a:spLocks noGrp="1"/>
          </p:cNvSpPr>
          <p:nvPr>
            <p:ph type="sldNum" sz="quarter" idx="12"/>
          </p:nvPr>
        </p:nvSpPr>
        <p:spPr/>
        <p:txBody>
          <a:bodyPr/>
          <a:lstStyle/>
          <a:p>
            <a:fld id="{D57F1E4F-1CFF-5643-939E-02111984F565}" type="slidenum">
              <a:rPr lang="en-US" smtClean="0"/>
              <a:pPr/>
              <a:t>17</a:t>
            </a:fld>
            <a:endParaRPr lang="en-US" dirty="0"/>
          </a:p>
        </p:txBody>
      </p:sp>
      <p:pic>
        <p:nvPicPr>
          <p:cNvPr id="6" name="Picture 5" descr="brac.png"/>
          <p:cNvPicPr>
            <a:picLocks noChangeAspect="1"/>
          </p:cNvPicPr>
          <p:nvPr/>
        </p:nvPicPr>
        <p:blipFill>
          <a:blip r:embed="rId3" cstate="print"/>
          <a:stretch>
            <a:fillRect/>
          </a:stretch>
        </p:blipFill>
        <p:spPr>
          <a:xfrm>
            <a:off x="10670700" y="5258804"/>
            <a:ext cx="1259632" cy="1124744"/>
          </a:xfrm>
          <a:prstGeom prst="rect">
            <a:avLst/>
          </a:prstGeom>
        </p:spPr>
      </p:pic>
    </p:spTree>
    <p:extLst>
      <p:ext uri="{BB962C8B-B14F-4D97-AF65-F5344CB8AC3E}">
        <p14:creationId xmlns:p14="http://schemas.microsoft.com/office/powerpoint/2010/main" val="333212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a:t>
            </a:r>
          </a:p>
        </p:txBody>
      </p:sp>
      <p:sp>
        <p:nvSpPr>
          <p:cNvPr id="3" name="Content Placeholder 2"/>
          <p:cNvSpPr>
            <a:spLocks noGrp="1"/>
          </p:cNvSpPr>
          <p:nvPr>
            <p:ph idx="1"/>
          </p:nvPr>
        </p:nvSpPr>
        <p:spPr/>
        <p:txBody>
          <a:bodyPr>
            <a:normAutofit/>
          </a:bodyPr>
          <a:lstStyle/>
          <a:p>
            <a:pPr algn="just"/>
            <a:r>
              <a:rPr lang="en-US" sz="2400" dirty="0"/>
              <a:t>Suppose you are being asked to lead the team to test the software that controls a new X-ray machine. Would you take that job?</a:t>
            </a:r>
          </a:p>
          <a:p>
            <a:pPr algn="just"/>
            <a:r>
              <a:rPr lang="en-US" sz="2400" dirty="0"/>
              <a:t>What if the contract says you’ll be charged with murder in case a patient dies because of a mal-functioning of the software?</a:t>
            </a:r>
          </a:p>
          <a:p>
            <a:pPr algn="just"/>
            <a:endParaRPr lang="en-US" sz="20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a:t>
            </a:fld>
            <a:endParaRPr lang="en-US" dirty="0"/>
          </a:p>
        </p:txBody>
      </p:sp>
      <p:pic>
        <p:nvPicPr>
          <p:cNvPr id="5" name="Picture 4" descr="brac.png"/>
          <p:cNvPicPr>
            <a:picLocks noChangeAspect="1"/>
          </p:cNvPicPr>
          <p:nvPr/>
        </p:nvPicPr>
        <p:blipFill>
          <a:blip r:embed="rId2" cstate="print"/>
          <a:stretch>
            <a:fillRect/>
          </a:stretch>
        </p:blipFill>
        <p:spPr>
          <a:xfrm>
            <a:off x="10722459" y="5258803"/>
            <a:ext cx="1259632" cy="1124744"/>
          </a:xfrm>
          <a:prstGeom prst="rect">
            <a:avLst/>
          </a:prstGeom>
        </p:spPr>
      </p:pic>
    </p:spTree>
    <p:extLst>
      <p:ext uri="{BB962C8B-B14F-4D97-AF65-F5344CB8AC3E}">
        <p14:creationId xmlns:p14="http://schemas.microsoft.com/office/powerpoint/2010/main" val="229232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State-of-the-Art</a:t>
            </a:r>
          </a:p>
        </p:txBody>
      </p:sp>
      <p:sp>
        <p:nvSpPr>
          <p:cNvPr id="3" name="Content Placeholder 2"/>
          <p:cNvSpPr>
            <a:spLocks noGrp="1"/>
          </p:cNvSpPr>
          <p:nvPr>
            <p:ph idx="1"/>
          </p:nvPr>
        </p:nvSpPr>
        <p:spPr>
          <a:xfrm>
            <a:off x="1154955" y="2603500"/>
            <a:ext cx="9225418" cy="4029120"/>
          </a:xfrm>
        </p:spPr>
        <p:txBody>
          <a:bodyPr>
            <a:normAutofit/>
          </a:bodyPr>
          <a:lstStyle/>
          <a:p>
            <a:pPr algn="just"/>
            <a:r>
              <a:rPr lang="en-US" sz="2400" dirty="0"/>
              <a:t>30-85 errors are made per 1000 lines of source code.</a:t>
            </a:r>
          </a:p>
          <a:p>
            <a:pPr algn="just"/>
            <a:r>
              <a:rPr lang="en-US" sz="2400" dirty="0"/>
              <a:t>extensively tested software contains 0.5-3 errors per 1000 lines of source code.</a:t>
            </a:r>
          </a:p>
          <a:p>
            <a:pPr algn="just"/>
            <a:r>
              <a:rPr lang="en-US" sz="2400" dirty="0"/>
              <a:t>testing is postponed, as a consequence: the later an error is discovered, the more it costs to fix it.</a:t>
            </a:r>
          </a:p>
          <a:p>
            <a:pPr algn="just"/>
            <a:r>
              <a:rPr lang="en-US" sz="2400" dirty="0"/>
              <a:t>error distribution: 60% design, 40% implementation. 66% of the design errors are not discovered until the software has become operational.</a:t>
            </a:r>
          </a:p>
          <a:p>
            <a:pPr algn="just"/>
            <a:endParaRPr lang="en-US" sz="24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a:t>
            </a:fld>
            <a:endParaRPr lang="en-US" dirty="0"/>
          </a:p>
        </p:txBody>
      </p:sp>
      <p:pic>
        <p:nvPicPr>
          <p:cNvPr id="5" name="Picture 4" descr="brac.png"/>
          <p:cNvPicPr>
            <a:picLocks noChangeAspect="1"/>
          </p:cNvPicPr>
          <p:nvPr/>
        </p:nvPicPr>
        <p:blipFill>
          <a:blip r:embed="rId2" cstate="print"/>
          <a:stretch>
            <a:fillRect/>
          </a:stretch>
        </p:blipFill>
        <p:spPr>
          <a:xfrm>
            <a:off x="10768466" y="5569354"/>
            <a:ext cx="1259632" cy="1124744"/>
          </a:xfrm>
          <a:prstGeom prst="rect">
            <a:avLst/>
          </a:prstGeom>
        </p:spPr>
      </p:pic>
    </p:spTree>
    <p:extLst>
      <p:ext uri="{BB962C8B-B14F-4D97-AF65-F5344CB8AC3E}">
        <p14:creationId xmlns:p14="http://schemas.microsoft.com/office/powerpoint/2010/main" val="758306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p>
        </p:txBody>
      </p:sp>
      <p:sp>
        <p:nvSpPr>
          <p:cNvPr id="3" name="Content Placeholder 2"/>
          <p:cNvSpPr>
            <a:spLocks noGrp="1"/>
          </p:cNvSpPr>
          <p:nvPr>
            <p:ph idx="1"/>
          </p:nvPr>
        </p:nvSpPr>
        <p:spPr>
          <a:xfrm>
            <a:off x="1154954" y="2410316"/>
            <a:ext cx="9212539" cy="4312455"/>
          </a:xfrm>
        </p:spPr>
        <p:txBody>
          <a:bodyPr>
            <a:noAutofit/>
          </a:bodyPr>
          <a:lstStyle/>
          <a:p>
            <a:pPr algn="just"/>
            <a:r>
              <a:rPr lang="en-US" sz="2400" dirty="0"/>
              <a:t>Check software correctness.</a:t>
            </a:r>
          </a:p>
          <a:p>
            <a:pPr algn="just"/>
            <a:r>
              <a:rPr lang="en-US" sz="2400" dirty="0"/>
              <a:t>Testing is the process of evaluating a system or its component(s) with the intent to find that whether it satisfies the specified requirements or not.</a:t>
            </a:r>
          </a:p>
          <a:p>
            <a:pPr algn="just"/>
            <a:r>
              <a:rPr lang="en-US" sz="2400" dirty="0"/>
              <a:t>Who does testing?</a:t>
            </a:r>
          </a:p>
          <a:p>
            <a:pPr lvl="1" algn="just"/>
            <a:r>
              <a:rPr lang="en-US" sz="2000" dirty="0"/>
              <a:t>Software Tester</a:t>
            </a:r>
          </a:p>
          <a:p>
            <a:pPr lvl="1" algn="just"/>
            <a:r>
              <a:rPr lang="en-US" sz="2000" dirty="0"/>
              <a:t>Software Developer</a:t>
            </a:r>
          </a:p>
          <a:p>
            <a:pPr lvl="1" algn="just"/>
            <a:r>
              <a:rPr lang="en-US" sz="2000" dirty="0"/>
              <a:t>Project Lead/Manager</a:t>
            </a:r>
          </a:p>
          <a:p>
            <a:pPr lvl="1" algn="just"/>
            <a:r>
              <a:rPr lang="en-US" sz="2000" dirty="0"/>
              <a:t>End User</a:t>
            </a:r>
          </a:p>
        </p:txBody>
      </p:sp>
      <p:sp>
        <p:nvSpPr>
          <p:cNvPr id="4" name="Slide Number Placeholder 3"/>
          <p:cNvSpPr>
            <a:spLocks noGrp="1"/>
          </p:cNvSpPr>
          <p:nvPr>
            <p:ph type="sldNum" sz="quarter" idx="12"/>
          </p:nvPr>
        </p:nvSpPr>
        <p:spPr/>
        <p:txBody>
          <a:bodyPr/>
          <a:lstStyle/>
          <a:p>
            <a:fld id="{D57F1E4F-1CFF-5643-939E-02111984F565}" type="slidenum">
              <a:rPr lang="en-US" smtClean="0"/>
              <a:pPr/>
              <a:t>4</a:t>
            </a:fld>
            <a:endParaRPr lang="en-US" dirty="0"/>
          </a:p>
        </p:txBody>
      </p:sp>
      <p:pic>
        <p:nvPicPr>
          <p:cNvPr id="5" name="Picture 4" descr="brac.png"/>
          <p:cNvPicPr>
            <a:picLocks noChangeAspect="1"/>
          </p:cNvPicPr>
          <p:nvPr/>
        </p:nvPicPr>
        <p:blipFill>
          <a:blip r:embed="rId2" cstate="print"/>
          <a:stretch>
            <a:fillRect/>
          </a:stretch>
        </p:blipFill>
        <p:spPr>
          <a:xfrm>
            <a:off x="10808723" y="5465837"/>
            <a:ext cx="1259632" cy="1124744"/>
          </a:xfrm>
          <a:prstGeom prst="rect">
            <a:avLst/>
          </a:prstGeom>
        </p:spPr>
      </p:pic>
    </p:spTree>
    <p:extLst>
      <p:ext uri="{BB962C8B-B14F-4D97-AF65-F5344CB8AC3E}">
        <p14:creationId xmlns:p14="http://schemas.microsoft.com/office/powerpoint/2010/main" val="403051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fault, failure</a:t>
            </a:r>
          </a:p>
        </p:txBody>
      </p:sp>
      <p:sp>
        <p:nvSpPr>
          <p:cNvPr id="3" name="Content Placeholder 2"/>
          <p:cNvSpPr>
            <a:spLocks noGrp="1"/>
          </p:cNvSpPr>
          <p:nvPr>
            <p:ph idx="1"/>
          </p:nvPr>
        </p:nvSpPr>
        <p:spPr/>
        <p:txBody>
          <a:bodyPr>
            <a:normAutofit fontScale="92500" lnSpcReduction="20000"/>
          </a:bodyPr>
          <a:lstStyle/>
          <a:p>
            <a:r>
              <a:rPr lang="en-US" sz="2600" dirty="0"/>
              <a:t>An </a:t>
            </a:r>
            <a:r>
              <a:rPr lang="en-US" sz="2600" b="1" dirty="0"/>
              <a:t>error</a:t>
            </a:r>
            <a:r>
              <a:rPr lang="en-US" sz="2600" dirty="0"/>
              <a:t> is a human activity resulting in software containing a fault</a:t>
            </a:r>
          </a:p>
          <a:p>
            <a:endParaRPr lang="en-US" sz="2600" dirty="0"/>
          </a:p>
          <a:p>
            <a:r>
              <a:rPr lang="en-US" sz="2600" dirty="0"/>
              <a:t>A </a:t>
            </a:r>
            <a:r>
              <a:rPr lang="en-US" sz="2600" b="1" dirty="0"/>
              <a:t>fault</a:t>
            </a:r>
            <a:r>
              <a:rPr lang="en-US" sz="2600" dirty="0"/>
              <a:t> is the manifestation of an error</a:t>
            </a:r>
          </a:p>
          <a:p>
            <a:endParaRPr lang="en-US" sz="2600" dirty="0"/>
          </a:p>
          <a:p>
            <a:r>
              <a:rPr lang="en-US" sz="2600" dirty="0"/>
              <a:t>A fault may result in a </a:t>
            </a:r>
            <a:r>
              <a:rPr lang="en-US" sz="2600" b="1" dirty="0"/>
              <a:t>failure</a:t>
            </a:r>
          </a:p>
          <a:p>
            <a:endParaRPr lang="en-US" sz="2600" dirty="0"/>
          </a:p>
          <a:p>
            <a:r>
              <a:rPr lang="en-US" sz="2600" dirty="0"/>
              <a:t>Error </a:t>
            </a:r>
            <a:r>
              <a:rPr lang="en-US" sz="2600"/>
              <a:t>→Fault </a:t>
            </a:r>
            <a:r>
              <a:rPr lang="en-US" sz="2600" dirty="0"/>
              <a:t>→ Failure </a:t>
            </a:r>
          </a:p>
          <a:p>
            <a:endParaRPr lang="en-US" sz="20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5</a:t>
            </a:fld>
            <a:endParaRPr lang="en-US" dirty="0"/>
          </a:p>
        </p:txBody>
      </p:sp>
      <p:pic>
        <p:nvPicPr>
          <p:cNvPr id="5" name="Picture 4" descr="brac.png"/>
          <p:cNvPicPr>
            <a:picLocks noChangeAspect="1"/>
          </p:cNvPicPr>
          <p:nvPr/>
        </p:nvPicPr>
        <p:blipFill>
          <a:blip r:embed="rId2" cstate="print"/>
          <a:stretch>
            <a:fillRect/>
          </a:stretch>
        </p:blipFill>
        <p:spPr>
          <a:xfrm>
            <a:off x="10618942" y="5362320"/>
            <a:ext cx="1259632" cy="1124744"/>
          </a:xfrm>
          <a:prstGeom prst="rect">
            <a:avLst/>
          </a:prstGeom>
        </p:spPr>
      </p:pic>
    </p:spTree>
    <p:extLst>
      <p:ext uri="{BB962C8B-B14F-4D97-AF65-F5344CB8AC3E}">
        <p14:creationId xmlns:p14="http://schemas.microsoft.com/office/powerpoint/2010/main" val="340757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testing techniques</a:t>
            </a:r>
          </a:p>
        </p:txBody>
      </p:sp>
      <p:sp>
        <p:nvSpPr>
          <p:cNvPr id="3" name="Content Placeholder 2"/>
          <p:cNvSpPr>
            <a:spLocks noGrp="1"/>
          </p:cNvSpPr>
          <p:nvPr>
            <p:ph idx="1"/>
          </p:nvPr>
        </p:nvSpPr>
        <p:spPr>
          <a:xfrm>
            <a:off x="1111822" y="2712970"/>
            <a:ext cx="10035785" cy="4145030"/>
          </a:xfrm>
        </p:spPr>
        <p:txBody>
          <a:bodyPr>
            <a:normAutofit lnSpcReduction="10000"/>
          </a:bodyPr>
          <a:lstStyle/>
          <a:p>
            <a:pPr algn="just"/>
            <a:r>
              <a:rPr lang="en-US" sz="2400" dirty="0">
                <a:latin typeface="Calibri" panose="020F0502020204030204" pitchFamily="34" charset="0"/>
                <a:cs typeface="Calibri" panose="020F0502020204030204" pitchFamily="34" charset="0"/>
              </a:rPr>
              <a:t>Classification based on the criterion to measure the adequacy of a set of test cases:</a:t>
            </a:r>
          </a:p>
          <a:p>
            <a:pPr lvl="1" algn="just"/>
            <a:r>
              <a:rPr lang="en-US" sz="2000" dirty="0">
                <a:latin typeface="Calibri" panose="020F0502020204030204" pitchFamily="34" charset="0"/>
                <a:cs typeface="Calibri" panose="020F0502020204030204" pitchFamily="34" charset="0"/>
              </a:rPr>
              <a:t>coverage-based testing: which parts of a program are executed when running the test suite.</a:t>
            </a:r>
          </a:p>
          <a:p>
            <a:pPr lvl="1"/>
            <a:r>
              <a:rPr lang="en-US" sz="2000" dirty="0">
                <a:latin typeface="Calibri" panose="020F0502020204030204" pitchFamily="34" charset="0"/>
                <a:cs typeface="Calibri" panose="020F0502020204030204" pitchFamily="34" charset="0"/>
              </a:rPr>
              <a:t>fault-based testing: try to select test data that will expose faults at that statement.</a:t>
            </a:r>
          </a:p>
          <a:p>
            <a:pPr lvl="1" algn="just"/>
            <a:r>
              <a:rPr lang="en-US" sz="2000" dirty="0">
                <a:latin typeface="Calibri" panose="020F0502020204030204" pitchFamily="34" charset="0"/>
                <a:cs typeface="Calibri" panose="020F0502020204030204" pitchFamily="34" charset="0"/>
              </a:rPr>
              <a:t>error-based testing: test the error-prone regions of a software.</a:t>
            </a:r>
          </a:p>
          <a:p>
            <a:pPr algn="just"/>
            <a:r>
              <a:rPr lang="en-US" sz="2400" dirty="0">
                <a:latin typeface="Calibri" panose="020F0502020204030204" pitchFamily="34" charset="0"/>
                <a:cs typeface="Calibri" panose="020F0502020204030204" pitchFamily="34" charset="0"/>
              </a:rPr>
              <a:t>Classification based on the source of information to derive test cases:</a:t>
            </a:r>
          </a:p>
          <a:p>
            <a:pPr lvl="1" algn="just"/>
            <a:r>
              <a:rPr lang="en-US" sz="2000" dirty="0">
                <a:latin typeface="Calibri" panose="020F0502020204030204" pitchFamily="34" charset="0"/>
                <a:cs typeface="Calibri" panose="020F0502020204030204" pitchFamily="34" charset="0"/>
              </a:rPr>
              <a:t>black-box testing (functional, specification-based)</a:t>
            </a:r>
          </a:p>
          <a:p>
            <a:pPr lvl="1" algn="just"/>
            <a:r>
              <a:rPr lang="en-US" sz="2000" dirty="0">
                <a:latin typeface="Calibri" panose="020F0502020204030204" pitchFamily="34" charset="0"/>
                <a:cs typeface="Calibri" panose="020F0502020204030204" pitchFamily="34" charset="0"/>
              </a:rPr>
              <a:t>white-box testing (structural, program-based)</a:t>
            </a:r>
          </a:p>
          <a:p>
            <a:pPr lvl="1" algn="just"/>
            <a:r>
              <a:rPr lang="en-US" sz="2000" dirty="0">
                <a:latin typeface="Calibri" panose="020F0502020204030204" pitchFamily="34" charset="0"/>
                <a:cs typeface="Calibri" panose="020F0502020204030204" pitchFamily="34" charset="0"/>
              </a:rPr>
              <a:t>Grey-box testing</a:t>
            </a:r>
          </a:p>
          <a:p>
            <a:pPr algn="just"/>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pPr/>
              <a:t>6</a:t>
            </a:fld>
            <a:endParaRPr lang="en-US" dirty="0"/>
          </a:p>
        </p:txBody>
      </p:sp>
      <p:pic>
        <p:nvPicPr>
          <p:cNvPr id="5" name="Picture 4" descr="brac.png"/>
          <p:cNvPicPr>
            <a:picLocks noChangeAspect="1"/>
          </p:cNvPicPr>
          <p:nvPr/>
        </p:nvPicPr>
        <p:blipFill>
          <a:blip r:embed="rId2" cstate="print"/>
          <a:stretch>
            <a:fillRect/>
          </a:stretch>
        </p:blipFill>
        <p:spPr>
          <a:xfrm>
            <a:off x="10932368" y="5577980"/>
            <a:ext cx="1259632" cy="1124744"/>
          </a:xfrm>
          <a:prstGeom prst="rect">
            <a:avLst/>
          </a:prstGeom>
        </p:spPr>
      </p:pic>
    </p:spTree>
    <p:extLst>
      <p:ext uri="{BB962C8B-B14F-4D97-AF65-F5344CB8AC3E}">
        <p14:creationId xmlns:p14="http://schemas.microsoft.com/office/powerpoint/2010/main" val="3846897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522" y="539588"/>
            <a:ext cx="7813087" cy="6318412"/>
          </a:xfrm>
        </p:spPr>
      </p:pic>
      <p:sp>
        <p:nvSpPr>
          <p:cNvPr id="6" name="Rectangle 5"/>
          <p:cNvSpPr/>
          <p:nvPr/>
        </p:nvSpPr>
        <p:spPr>
          <a:xfrm rot="16200000">
            <a:off x="-1158485" y="4008876"/>
            <a:ext cx="3999813" cy="830997"/>
          </a:xfrm>
          <a:prstGeom prst="rect">
            <a:avLst/>
          </a:prstGeom>
        </p:spPr>
        <p:txBody>
          <a:bodyPr wrap="none">
            <a:spAutoFit/>
          </a:bodyPr>
          <a:lstStyle/>
          <a:p>
            <a:r>
              <a:rPr lang="en-US" sz="4800" dirty="0"/>
              <a:t>Comparison </a:t>
            </a:r>
          </a:p>
        </p:txBody>
      </p:sp>
      <p:sp>
        <p:nvSpPr>
          <p:cNvPr id="2" name="Slide Number Placeholder 1"/>
          <p:cNvSpPr>
            <a:spLocks noGrp="1"/>
          </p:cNvSpPr>
          <p:nvPr>
            <p:ph type="sldNum" sz="quarter" idx="12"/>
          </p:nvPr>
        </p:nvSpPr>
        <p:spPr/>
        <p:txBody>
          <a:bodyPr/>
          <a:lstStyle/>
          <a:p>
            <a:fld id="{D57F1E4F-1CFF-5643-939E-02111984F565}" type="slidenum">
              <a:rPr lang="en-US" smtClean="0"/>
              <a:pPr/>
              <a:t>7</a:t>
            </a:fld>
            <a:endParaRPr lang="en-US" dirty="0"/>
          </a:p>
        </p:txBody>
      </p:sp>
      <p:pic>
        <p:nvPicPr>
          <p:cNvPr id="5" name="Picture 4" descr="brac.png"/>
          <p:cNvPicPr>
            <a:picLocks noChangeAspect="1"/>
          </p:cNvPicPr>
          <p:nvPr/>
        </p:nvPicPr>
        <p:blipFill>
          <a:blip r:embed="rId3" cstate="print"/>
          <a:stretch>
            <a:fillRect/>
          </a:stretch>
        </p:blipFill>
        <p:spPr>
          <a:xfrm>
            <a:off x="10549931" y="5543475"/>
            <a:ext cx="1259632" cy="1124744"/>
          </a:xfrm>
          <a:prstGeom prst="rect">
            <a:avLst/>
          </a:prstGeom>
        </p:spPr>
      </p:pic>
    </p:spTree>
    <p:extLst>
      <p:ext uri="{BB962C8B-B14F-4D97-AF65-F5344CB8AC3E}">
        <p14:creationId xmlns:p14="http://schemas.microsoft.com/office/powerpoint/2010/main" val="3950153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Myths</a:t>
            </a:r>
          </a:p>
        </p:txBody>
      </p:sp>
      <p:sp>
        <p:nvSpPr>
          <p:cNvPr id="3" name="Content Placeholder 2"/>
          <p:cNvSpPr>
            <a:spLocks noGrp="1"/>
          </p:cNvSpPr>
          <p:nvPr>
            <p:ph idx="1"/>
          </p:nvPr>
        </p:nvSpPr>
        <p:spPr>
          <a:xfrm>
            <a:off x="1154954" y="2356834"/>
            <a:ext cx="10191333" cy="4353059"/>
          </a:xfrm>
        </p:spPr>
        <p:txBody>
          <a:bodyPr>
            <a:normAutofit fontScale="92500" lnSpcReduction="10000"/>
          </a:bodyPr>
          <a:lstStyle/>
          <a:p>
            <a:pPr algn="just"/>
            <a:r>
              <a:rPr lang="en-US" b="1" dirty="0"/>
              <a:t>Myth: </a:t>
            </a:r>
            <a:r>
              <a:rPr lang="en-US" dirty="0"/>
              <a:t>Testing is too expensive. </a:t>
            </a:r>
          </a:p>
          <a:p>
            <a:pPr algn="just"/>
            <a:r>
              <a:rPr lang="en-US" b="1" dirty="0"/>
              <a:t>Reality: </a:t>
            </a:r>
            <a:r>
              <a:rPr lang="en-US" dirty="0"/>
              <a:t>There is a saying, pay less for testing during software development or pay more for maintenance or correction later. Early testing saves both time and cost in many aspects however, reducing the cost without testing may result in the improper design of a software application rendering the product useless. </a:t>
            </a:r>
          </a:p>
          <a:p>
            <a:pPr algn="just"/>
            <a:r>
              <a:rPr lang="en-US" b="1" dirty="0"/>
              <a:t>Myth: </a:t>
            </a:r>
            <a:r>
              <a:rPr lang="en-US" dirty="0"/>
              <a:t>Testing is time consuming. </a:t>
            </a:r>
          </a:p>
          <a:p>
            <a:pPr algn="just"/>
            <a:r>
              <a:rPr lang="en-US" b="1" dirty="0"/>
              <a:t>Reality: </a:t>
            </a:r>
            <a:r>
              <a:rPr lang="en-US" dirty="0"/>
              <a:t>During the SDLC phases testing is never a time consuming process. However diagnosing and fixing the error which is identified during proper testing is a time consuming but productive activity. </a:t>
            </a:r>
          </a:p>
          <a:p>
            <a:pPr algn="just"/>
            <a:r>
              <a:rPr lang="en-US" b="1" dirty="0"/>
              <a:t>Myth: </a:t>
            </a:r>
            <a:r>
              <a:rPr lang="en-US" dirty="0"/>
              <a:t>Testing cannot be started if the product is not fully developed. </a:t>
            </a:r>
          </a:p>
          <a:p>
            <a:pPr algn="just"/>
            <a:r>
              <a:rPr lang="en-US" b="1" dirty="0"/>
              <a:t>Reality: </a:t>
            </a:r>
            <a:r>
              <a:rPr lang="en-US" dirty="0"/>
              <a:t>No doubt, testing depends on the source code but reviewing requirements and developing test cases is independent from the developed code. However iterative or incremental approach as a development life cycle model may reduce the dependency of testing on the fully developed software. </a:t>
            </a:r>
          </a:p>
        </p:txBody>
      </p:sp>
      <p:sp>
        <p:nvSpPr>
          <p:cNvPr id="4" name="Slide Number Placeholder 3"/>
          <p:cNvSpPr>
            <a:spLocks noGrp="1"/>
          </p:cNvSpPr>
          <p:nvPr>
            <p:ph type="sldNum" sz="quarter" idx="12"/>
          </p:nvPr>
        </p:nvSpPr>
        <p:spPr/>
        <p:txBody>
          <a:bodyPr/>
          <a:lstStyle/>
          <a:p>
            <a:fld id="{D57F1E4F-1CFF-5643-939E-02111984F565}" type="slidenum">
              <a:rPr lang="en-US" smtClean="0"/>
              <a:pPr/>
              <a:t>8</a:t>
            </a:fld>
            <a:endParaRPr lang="en-US" dirty="0"/>
          </a:p>
        </p:txBody>
      </p:sp>
      <p:pic>
        <p:nvPicPr>
          <p:cNvPr id="5" name="Picture 4" descr="brac.png"/>
          <p:cNvPicPr>
            <a:picLocks noChangeAspect="1"/>
          </p:cNvPicPr>
          <p:nvPr/>
        </p:nvPicPr>
        <p:blipFill>
          <a:blip r:embed="rId2" cstate="print"/>
          <a:stretch>
            <a:fillRect/>
          </a:stretch>
        </p:blipFill>
        <p:spPr>
          <a:xfrm>
            <a:off x="10756964" y="1325158"/>
            <a:ext cx="1259632" cy="1124744"/>
          </a:xfrm>
          <a:prstGeom prst="rect">
            <a:avLst/>
          </a:prstGeom>
        </p:spPr>
      </p:pic>
    </p:spTree>
    <p:extLst>
      <p:ext uri="{BB962C8B-B14F-4D97-AF65-F5344CB8AC3E}">
        <p14:creationId xmlns:p14="http://schemas.microsoft.com/office/powerpoint/2010/main" val="388353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Myths (2)</a:t>
            </a:r>
          </a:p>
        </p:txBody>
      </p:sp>
      <p:sp>
        <p:nvSpPr>
          <p:cNvPr id="3" name="Content Placeholder 2"/>
          <p:cNvSpPr>
            <a:spLocks noGrp="1"/>
          </p:cNvSpPr>
          <p:nvPr>
            <p:ph idx="1"/>
          </p:nvPr>
        </p:nvSpPr>
        <p:spPr>
          <a:xfrm>
            <a:off x="1154954" y="2603500"/>
            <a:ext cx="10023908" cy="4029120"/>
          </a:xfrm>
        </p:spPr>
        <p:txBody>
          <a:bodyPr>
            <a:normAutofit/>
          </a:bodyPr>
          <a:lstStyle/>
          <a:p>
            <a:pPr algn="just"/>
            <a:r>
              <a:rPr lang="en-US" b="1" dirty="0"/>
              <a:t>Myth: </a:t>
            </a:r>
            <a:r>
              <a:rPr lang="en-US" dirty="0"/>
              <a:t>Complete Testing is Possible. </a:t>
            </a:r>
          </a:p>
          <a:p>
            <a:pPr algn="just"/>
            <a:r>
              <a:rPr lang="en-US" b="1" dirty="0"/>
              <a:t>Reality: </a:t>
            </a:r>
            <a:r>
              <a:rPr lang="en-US" dirty="0"/>
              <a:t>It becomes an issue when a client or tester thinks that complete testing is possible. It is possible that all paths have been tested by the team but occurrence of complete testing is never possible. There might be some scenarios that are never executed by the test team or the client during the software development life cycle and may be executed once the project has been deployed </a:t>
            </a:r>
          </a:p>
          <a:p>
            <a:pPr algn="just"/>
            <a:r>
              <a:rPr lang="en-US" b="1" dirty="0"/>
              <a:t>Myth: </a:t>
            </a:r>
            <a:r>
              <a:rPr lang="en-US" dirty="0"/>
              <a:t>If the software is tested then it must be bug free. </a:t>
            </a:r>
          </a:p>
          <a:p>
            <a:pPr algn="just"/>
            <a:r>
              <a:rPr lang="en-US" b="1" dirty="0"/>
              <a:t>Reality: </a:t>
            </a:r>
            <a:r>
              <a:rPr lang="en-US" dirty="0"/>
              <a:t>This is a very common myth which clients, Project Managers and the management team believe in. No one can say with absolute certainty that a software application is 100% bug free even if a tester with superb testing skills has tested the application. </a:t>
            </a:r>
          </a:p>
        </p:txBody>
      </p:sp>
      <p:sp>
        <p:nvSpPr>
          <p:cNvPr id="4" name="Slide Number Placeholder 3"/>
          <p:cNvSpPr>
            <a:spLocks noGrp="1"/>
          </p:cNvSpPr>
          <p:nvPr>
            <p:ph type="sldNum" sz="quarter" idx="12"/>
          </p:nvPr>
        </p:nvSpPr>
        <p:spPr/>
        <p:txBody>
          <a:bodyPr/>
          <a:lstStyle/>
          <a:p>
            <a:fld id="{D57F1E4F-1CFF-5643-939E-02111984F565}" type="slidenum">
              <a:rPr lang="en-US" smtClean="0"/>
              <a:pPr/>
              <a:t>9</a:t>
            </a:fld>
            <a:endParaRPr lang="en-US" dirty="0"/>
          </a:p>
        </p:txBody>
      </p:sp>
      <p:pic>
        <p:nvPicPr>
          <p:cNvPr id="5" name="Picture 4" descr="brac.png"/>
          <p:cNvPicPr>
            <a:picLocks noChangeAspect="1"/>
          </p:cNvPicPr>
          <p:nvPr/>
        </p:nvPicPr>
        <p:blipFill>
          <a:blip r:embed="rId2" cstate="print"/>
          <a:stretch>
            <a:fillRect/>
          </a:stretch>
        </p:blipFill>
        <p:spPr>
          <a:xfrm>
            <a:off x="10524051" y="1523566"/>
            <a:ext cx="1259632" cy="1124744"/>
          </a:xfrm>
          <a:prstGeom prst="rect">
            <a:avLst/>
          </a:prstGeom>
        </p:spPr>
      </p:pic>
    </p:spTree>
    <p:extLst>
      <p:ext uri="{BB962C8B-B14F-4D97-AF65-F5344CB8AC3E}">
        <p14:creationId xmlns:p14="http://schemas.microsoft.com/office/powerpoint/2010/main" val="91715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766</TotalTime>
  <Words>1636</Words>
  <Application>Microsoft Office PowerPoint</Application>
  <PresentationFormat>Widescreen</PresentationFormat>
  <Paragraphs>137</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 Boardroom</vt:lpstr>
      <vt:lpstr>Software Testing</vt:lpstr>
      <vt:lpstr>Intro</vt:lpstr>
      <vt:lpstr>State-of-the-Art</vt:lpstr>
      <vt:lpstr>Software testing</vt:lpstr>
      <vt:lpstr>Error, fault, failure</vt:lpstr>
      <vt:lpstr>Classification of testing techniques</vt:lpstr>
      <vt:lpstr>PowerPoint Presentation</vt:lpstr>
      <vt:lpstr>Testing Myths</vt:lpstr>
      <vt:lpstr>Testing Myths (2)</vt:lpstr>
      <vt:lpstr>Testing Myths (3)</vt:lpstr>
      <vt:lpstr>Testing Myths (4)</vt:lpstr>
      <vt:lpstr>Level of testing</vt:lpstr>
      <vt:lpstr>Functional Testing</vt:lpstr>
      <vt:lpstr>Non-Functional Testing</vt:lpstr>
      <vt:lpstr>Non-Functional Testing</vt:lpstr>
      <vt:lpstr>Test-Driven Development (TDD)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Iqbal Hossain</dc:creator>
  <cp:lastModifiedBy>Rabeeb Ibrat</cp:lastModifiedBy>
  <cp:revision>23</cp:revision>
  <dcterms:created xsi:type="dcterms:W3CDTF">2018-11-20T06:37:20Z</dcterms:created>
  <dcterms:modified xsi:type="dcterms:W3CDTF">2022-06-30T03:23:03Z</dcterms:modified>
</cp:coreProperties>
</file>