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1"/>
  </p:notesMasterIdLst>
  <p:sldIdLst>
    <p:sldId id="256" r:id="rId2"/>
    <p:sldId id="260" r:id="rId3"/>
    <p:sldId id="261" r:id="rId4"/>
    <p:sldId id="262" r:id="rId5"/>
    <p:sldId id="267" r:id="rId6"/>
    <p:sldId id="269" r:id="rId7"/>
    <p:sldId id="268" r:id="rId8"/>
    <p:sldId id="270" r:id="rId9"/>
    <p:sldId id="272" r:id="rId10"/>
    <p:sldId id="273" r:id="rId11"/>
    <p:sldId id="274" r:id="rId12"/>
    <p:sldId id="275" r:id="rId13"/>
    <p:sldId id="276" r:id="rId14"/>
    <p:sldId id="277" r:id="rId15"/>
    <p:sldId id="278" r:id="rId16"/>
    <p:sldId id="279" r:id="rId17"/>
    <p:sldId id="280" r:id="rId18"/>
    <p:sldId id="281"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3" d="100"/>
          <a:sy n="83" d="100"/>
        </p:scale>
        <p:origin x="893"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B24FFF-5209-4408-969B-53AD82983515}" type="datetimeFigureOut">
              <a:rPr lang="en-US" smtClean="0"/>
              <a:pPr/>
              <a:t>6/2/2022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473D1-13D1-47C8-A1F2-E3F62DBDC24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4473D1-13D1-47C8-A1F2-E3F62DBDC24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AA8C70E-5612-4517-BBC6-BD2F6C1ABC86}" type="datetime1">
              <a:rPr lang="en-US" smtClean="0"/>
              <a:pPr/>
              <a:t>6/2/2022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9A133FA-4EFC-4CF4-804E-37598CAC01C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8DB16A-2006-40EF-896C-6139399747CF}" type="datetime1">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D68C60-3224-4CEE-9C5D-EA9D43D2A4D0}" type="datetime1">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6633A2-A6D4-482E-80AD-E08E37CC0AA7}" type="datetime1">
              <a:rPr lang="en-US" smtClean="0"/>
              <a:pPr/>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133FA-4EFC-4CF4-804E-37598CAC01C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B449E8B-2F2D-4CCF-9306-928B87F56F8E}" type="datetime1">
              <a:rPr lang="en-US" smtClean="0"/>
              <a:pPr/>
              <a:t>6/2/2022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9A133FA-4EFC-4CF4-804E-37598CAC01C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82E66FC-DB6F-4D8D-A00C-A82D4124E72B}" type="datetime1">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7C3B63D-34F3-4FFB-ABA8-631FE512516D}" type="datetime1">
              <a:rPr lang="en-US" smtClean="0"/>
              <a:pPr/>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133FA-4EFC-4CF4-804E-37598CAC01C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03194E9-82B2-4FAB-9FC8-6AB114D29224}" type="datetime1">
              <a:rPr lang="en-US" smtClean="0"/>
              <a:pPr/>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133FA-4EFC-4CF4-804E-37598CAC01C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9E5F3-624F-471A-8393-DD2BFF5468A3}" type="datetime1">
              <a:rPr lang="en-US" smtClean="0"/>
              <a:pPr/>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133FA-4EFC-4CF4-804E-37598CAC01C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3754955-B816-4730-B996-784FD64BB764}" type="datetime1">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591585C-DB83-4952-A4B1-BF641FFE87C9}" type="datetime1">
              <a:rPr lang="en-US" smtClean="0"/>
              <a:pPr/>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133FA-4EFC-4CF4-804E-37598CAC01C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CD0CA95-CD0B-4717-9AB0-31D6963CBEA0}" type="datetime1">
              <a:rPr lang="en-US" smtClean="0"/>
              <a:pPr/>
              <a:t>6/2/2022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9A133FA-4EFC-4CF4-804E-37598CAC01C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7.jpeg"/><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810000"/>
            <a:ext cx="6858000" cy="990600"/>
          </a:xfrm>
        </p:spPr>
        <p:txBody>
          <a:bodyPr>
            <a:noAutofit/>
          </a:bodyPr>
          <a:lstStyle/>
          <a:p>
            <a:r>
              <a:rPr lang="en-US" dirty="0"/>
              <a:t>CSE 470 – SDLC,</a:t>
            </a:r>
            <a:br>
              <a:rPr lang="en-US" dirty="0"/>
            </a:br>
            <a:r>
              <a:rPr lang="en-US" dirty="0"/>
              <a:t>Waterfall Model</a:t>
            </a:r>
          </a:p>
        </p:txBody>
      </p:sp>
      <p:sp>
        <p:nvSpPr>
          <p:cNvPr id="3" name="Subtitle 2"/>
          <p:cNvSpPr>
            <a:spLocks noGrp="1"/>
          </p:cNvSpPr>
          <p:nvPr>
            <p:ph type="subTitle" idx="1"/>
          </p:nvPr>
        </p:nvSpPr>
        <p:spPr>
          <a:xfrm>
            <a:off x="1219200" y="5410200"/>
            <a:ext cx="6858000" cy="533400"/>
          </a:xfrm>
        </p:spPr>
        <p:txBody>
          <a:bodyPr/>
          <a:lstStyle/>
          <a:p>
            <a:r>
              <a:rPr lang="en-US" dirty="0"/>
              <a:t>BRAC University</a:t>
            </a:r>
          </a:p>
        </p:txBody>
      </p:sp>
      <p:pic>
        <p:nvPicPr>
          <p:cNvPr id="6" name="Picture 5" descr="software-engineering-5b4daa8bab12ae7f4848c482.jpg"/>
          <p:cNvPicPr>
            <a:picLocks noChangeAspect="1"/>
          </p:cNvPicPr>
          <p:nvPr/>
        </p:nvPicPr>
        <p:blipFill>
          <a:blip r:embed="rId3" cstate="print"/>
          <a:stretch>
            <a:fillRect/>
          </a:stretch>
        </p:blipFill>
        <p:spPr>
          <a:xfrm>
            <a:off x="0" y="0"/>
            <a:ext cx="9144000" cy="3581400"/>
          </a:xfrm>
          <a:prstGeom prst="rect">
            <a:avLst/>
          </a:prstGeom>
        </p:spPr>
      </p:pic>
      <p:pic>
        <p:nvPicPr>
          <p:cNvPr id="5" name="Picture 4" descr="brac.png"/>
          <p:cNvPicPr>
            <a:picLocks noChangeAspect="1"/>
          </p:cNvPicPr>
          <p:nvPr/>
        </p:nvPicPr>
        <p:blipFill>
          <a:blip r:embed="rId4" cstate="print"/>
          <a:stretch>
            <a:fillRect/>
          </a:stretch>
        </p:blipFill>
        <p:spPr>
          <a:xfrm>
            <a:off x="8229600" y="6019800"/>
            <a:ext cx="914400" cy="838200"/>
          </a:xfrm>
          <a:prstGeom prst="rect">
            <a:avLst/>
          </a:prstGeom>
        </p:spPr>
      </p:pic>
    </p:spTree>
  </p:cSld>
  <p:clrMapOvr>
    <a:masterClrMapping/>
  </p:clrMapOvr>
  <p:transition advTm="29136">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GB" dirty="0"/>
              <a:t>Requirement Collection</a:t>
            </a:r>
          </a:p>
        </p:txBody>
      </p:sp>
      <p:grpSp>
        <p:nvGrpSpPr>
          <p:cNvPr id="11" name="Group 10"/>
          <p:cNvGrpSpPr/>
          <p:nvPr/>
        </p:nvGrpSpPr>
        <p:grpSpPr>
          <a:xfrm>
            <a:off x="304800" y="1339920"/>
            <a:ext cx="4419600" cy="3544724"/>
            <a:chOff x="304800" y="1339920"/>
            <a:chExt cx="4419600" cy="3544724"/>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339920"/>
              <a:ext cx="4419600" cy="3508918"/>
            </a:xfrm>
            <a:prstGeom prst="rect">
              <a:avLst/>
            </a:prstGeom>
          </p:spPr>
        </p:pic>
        <p:sp>
          <p:nvSpPr>
            <p:cNvPr id="9" name="TextBox 8"/>
            <p:cNvSpPr txBox="1"/>
            <p:nvPr/>
          </p:nvSpPr>
          <p:spPr>
            <a:xfrm>
              <a:off x="1447800" y="4515312"/>
              <a:ext cx="1560042" cy="369332"/>
            </a:xfrm>
            <a:prstGeom prst="rect">
              <a:avLst/>
            </a:prstGeom>
            <a:noFill/>
          </p:spPr>
          <p:txBody>
            <a:bodyPr wrap="none" rtlCol="0">
              <a:spAutoFit/>
            </a:bodyPr>
            <a:lstStyle/>
            <a:p>
              <a:r>
                <a:rPr lang="en-GB" dirty="0"/>
                <a:t>Client Meeting</a:t>
              </a:r>
            </a:p>
          </p:txBody>
        </p:sp>
      </p:grpSp>
      <p:sp>
        <p:nvSpPr>
          <p:cNvPr id="10" name="TextBox 9"/>
          <p:cNvSpPr txBox="1"/>
          <p:nvPr/>
        </p:nvSpPr>
        <p:spPr>
          <a:xfrm>
            <a:off x="4866362" y="1295400"/>
            <a:ext cx="3895308" cy="646331"/>
          </a:xfrm>
          <a:prstGeom prst="rect">
            <a:avLst/>
          </a:prstGeom>
          <a:noFill/>
        </p:spPr>
        <p:txBody>
          <a:bodyPr wrap="square" rtlCol="0">
            <a:spAutoFit/>
          </a:bodyPr>
          <a:lstStyle/>
          <a:p>
            <a:r>
              <a:rPr lang="en-GB" dirty="0"/>
              <a:t>It starts with the concept about what the customer wants to do.</a:t>
            </a:r>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5471072" y="2489362"/>
            <a:ext cx="2669634" cy="2745058"/>
          </a:xfrm>
        </p:spPr>
      </p:pic>
      <p:sp>
        <p:nvSpPr>
          <p:cNvPr id="12" name="TextBox 11"/>
          <p:cNvSpPr txBox="1"/>
          <p:nvPr/>
        </p:nvSpPr>
        <p:spPr>
          <a:xfrm>
            <a:off x="5699672" y="4848838"/>
            <a:ext cx="2228687" cy="369332"/>
          </a:xfrm>
          <a:prstGeom prst="rect">
            <a:avLst/>
          </a:prstGeom>
          <a:noFill/>
        </p:spPr>
        <p:txBody>
          <a:bodyPr wrap="none" rtlCol="0">
            <a:spAutoFit/>
          </a:bodyPr>
          <a:lstStyle/>
          <a:p>
            <a:r>
              <a:rPr lang="en-GB" dirty="0"/>
              <a:t>Collect Requirements</a:t>
            </a:r>
          </a:p>
        </p:txBody>
      </p:sp>
      <p:sp>
        <p:nvSpPr>
          <p:cNvPr id="13" name="Slide Number Placeholder 12"/>
          <p:cNvSpPr>
            <a:spLocks noGrp="1"/>
          </p:cNvSpPr>
          <p:nvPr>
            <p:ph type="sldNum" sz="quarter" idx="12"/>
          </p:nvPr>
        </p:nvSpPr>
        <p:spPr/>
        <p:txBody>
          <a:bodyPr/>
          <a:lstStyle/>
          <a:p>
            <a:fld id="{D9A133FA-4EFC-4CF4-804E-37598CAC01C8}" type="slidenum">
              <a:rPr lang="en-US" smtClean="0"/>
              <a:pPr/>
              <a:t>10</a:t>
            </a:fld>
            <a:endParaRPr lang="en-US"/>
          </a:p>
        </p:txBody>
      </p:sp>
      <p:pic>
        <p:nvPicPr>
          <p:cNvPr id="14" name="Picture 13" descr="brac.png"/>
          <p:cNvPicPr>
            <a:picLocks noChangeAspect="1"/>
          </p:cNvPicPr>
          <p:nvPr/>
        </p:nvPicPr>
        <p:blipFill>
          <a:blip r:embed="rId4" cstate="print"/>
          <a:stretch>
            <a:fillRect/>
          </a:stretch>
        </p:blipFill>
        <p:spPr>
          <a:xfrm>
            <a:off x="8229600" y="6019800"/>
            <a:ext cx="914400" cy="838200"/>
          </a:xfrm>
          <a:prstGeom prst="rect">
            <a:avLst/>
          </a:prstGeom>
        </p:spPr>
      </p:pic>
    </p:spTree>
    <p:extLst>
      <p:ext uri="{BB962C8B-B14F-4D97-AF65-F5344CB8AC3E}">
        <p14:creationId xmlns:p14="http://schemas.microsoft.com/office/powerpoint/2010/main" val="3467450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971800" y="304800"/>
            <a:ext cx="5943600" cy="4307937"/>
          </a:xfrm>
        </p:spPr>
      </p:pic>
      <p:pic>
        <p:nvPicPr>
          <p:cNvPr id="5" name="Content Placeholder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1143000"/>
            <a:ext cx="1597214" cy="3124200"/>
          </a:xfrm>
          <a:prstGeom prst="rect">
            <a:avLst/>
          </a:prstGeom>
        </p:spPr>
      </p:pic>
      <p:pic>
        <p:nvPicPr>
          <p:cNvPr id="6" name="Content Placeholder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0200" y="2286000"/>
            <a:ext cx="1334817" cy="1371599"/>
          </a:xfrm>
          <a:prstGeom prst="rect">
            <a:avLst/>
          </a:prstGeom>
          <a:ln w="44450">
            <a:solidFill>
              <a:schemeClr val="tx1"/>
            </a:solidFill>
          </a:ln>
        </p:spPr>
      </p:pic>
      <p:sp>
        <p:nvSpPr>
          <p:cNvPr id="7" name="TextBox 6"/>
          <p:cNvSpPr txBox="1"/>
          <p:nvPr/>
        </p:nvSpPr>
        <p:spPr>
          <a:xfrm>
            <a:off x="745024" y="4539641"/>
            <a:ext cx="6248400" cy="2031325"/>
          </a:xfrm>
          <a:prstGeom prst="rect">
            <a:avLst/>
          </a:prstGeom>
          <a:noFill/>
        </p:spPr>
        <p:txBody>
          <a:bodyPr wrap="square" rtlCol="0">
            <a:spAutoFit/>
          </a:bodyPr>
          <a:lstStyle/>
          <a:p>
            <a:pPr marL="342900" indent="-342900">
              <a:buAutoNum type="arabicPeriod"/>
            </a:pPr>
            <a:endParaRPr lang="en-GB" dirty="0"/>
          </a:p>
          <a:p>
            <a:pPr marL="342900" indent="-342900">
              <a:buAutoNum type="arabicPeriod"/>
            </a:pPr>
            <a:r>
              <a:rPr lang="en-GB" dirty="0"/>
              <a:t>Address the problem</a:t>
            </a:r>
          </a:p>
          <a:p>
            <a:pPr marL="342900" indent="-342900">
              <a:buFontTx/>
              <a:buAutoNum type="arabicPeriod"/>
            </a:pPr>
            <a:r>
              <a:rPr lang="en-GB" dirty="0"/>
              <a:t>Identify the feasible and non-feasible requirements</a:t>
            </a:r>
          </a:p>
          <a:p>
            <a:pPr marL="342900" indent="-342900">
              <a:buFontTx/>
              <a:buAutoNum type="arabicPeriod"/>
            </a:pPr>
            <a:r>
              <a:rPr lang="en-GB" dirty="0"/>
              <a:t>Identify how the software will meet the customer requirements</a:t>
            </a:r>
          </a:p>
          <a:p>
            <a:pPr marL="342900" indent="-342900">
              <a:buFontTx/>
              <a:buAutoNum type="arabicPeriod"/>
            </a:pPr>
            <a:endParaRPr lang="en-GB" dirty="0"/>
          </a:p>
          <a:p>
            <a:pPr marL="342900" indent="-342900">
              <a:buAutoNum type="arabicPeriod"/>
            </a:pPr>
            <a:endParaRPr lang="en-GB" dirty="0"/>
          </a:p>
        </p:txBody>
      </p:sp>
      <p:sp>
        <p:nvSpPr>
          <p:cNvPr id="10" name="TextBox 9"/>
          <p:cNvSpPr txBox="1"/>
          <p:nvPr/>
        </p:nvSpPr>
        <p:spPr>
          <a:xfrm rot="20188505">
            <a:off x="4727158" y="4952521"/>
            <a:ext cx="4811288" cy="1015663"/>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GB" sz="6000" b="1" spc="150" dirty="0">
                <a:ln w="11430"/>
                <a:solidFill>
                  <a:srgbClr val="00B050"/>
                </a:solidFill>
                <a:effectLst>
                  <a:outerShdw blurRad="25400" algn="tl" rotWithShape="0">
                    <a:srgbClr val="000000">
                      <a:alpha val="43000"/>
                    </a:srgbClr>
                  </a:outerShdw>
                </a:effectLst>
                <a:latin typeface="Algerian" panose="04020705040A02060702" pitchFamily="82" charset="0"/>
              </a:rPr>
              <a:t>APPROVED</a:t>
            </a:r>
          </a:p>
        </p:txBody>
      </p:sp>
      <p:sp>
        <p:nvSpPr>
          <p:cNvPr id="8" name="Slide Number Placeholder 7"/>
          <p:cNvSpPr>
            <a:spLocks noGrp="1"/>
          </p:cNvSpPr>
          <p:nvPr>
            <p:ph type="sldNum" sz="quarter" idx="12"/>
          </p:nvPr>
        </p:nvSpPr>
        <p:spPr/>
        <p:txBody>
          <a:bodyPr/>
          <a:lstStyle/>
          <a:p>
            <a:fld id="{D9A133FA-4EFC-4CF4-804E-37598CAC01C8}" type="slidenum">
              <a:rPr lang="en-US" smtClean="0"/>
              <a:pPr/>
              <a:t>11</a:t>
            </a:fld>
            <a:endParaRPr lang="en-US"/>
          </a:p>
        </p:txBody>
      </p:sp>
      <p:pic>
        <p:nvPicPr>
          <p:cNvPr id="9" name="Picture 8" descr="brac.png"/>
          <p:cNvPicPr>
            <a:picLocks noChangeAspect="1"/>
          </p:cNvPicPr>
          <p:nvPr/>
        </p:nvPicPr>
        <p:blipFill>
          <a:blip r:embed="rId5" cstate="print"/>
          <a:stretch>
            <a:fillRect/>
          </a:stretch>
        </p:blipFill>
        <p:spPr>
          <a:xfrm>
            <a:off x="8229600" y="6019800"/>
            <a:ext cx="914400" cy="838200"/>
          </a:xfrm>
          <a:prstGeom prst="rect">
            <a:avLst/>
          </a:prstGeom>
        </p:spPr>
      </p:pic>
    </p:spTree>
    <p:extLst>
      <p:ext uri="{BB962C8B-B14F-4D97-AF65-F5344CB8AC3E}">
        <p14:creationId xmlns:p14="http://schemas.microsoft.com/office/powerpoint/2010/main" val="3254089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a:t>
            </a:r>
          </a:p>
        </p:txBody>
      </p:sp>
      <p:pic>
        <p:nvPicPr>
          <p:cNvPr id="5" name="Content Placeholder 4"/>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914400" y="1524000"/>
            <a:ext cx="2981325" cy="2819400"/>
          </a:xfrm>
        </p:spPr>
      </p:pic>
      <p:sp>
        <p:nvSpPr>
          <p:cNvPr id="4" name="TextBox 3"/>
          <p:cNvSpPr txBox="1"/>
          <p:nvPr/>
        </p:nvSpPr>
        <p:spPr>
          <a:xfrm>
            <a:off x="4267200" y="1676400"/>
            <a:ext cx="4343400" cy="646331"/>
          </a:xfrm>
          <a:prstGeom prst="rect">
            <a:avLst/>
          </a:prstGeom>
          <a:noFill/>
        </p:spPr>
        <p:txBody>
          <a:bodyPr wrap="square" rtlCol="0">
            <a:spAutoFit/>
          </a:bodyPr>
          <a:lstStyle/>
          <a:p>
            <a:r>
              <a:rPr lang="en-GB" dirty="0"/>
              <a:t>Creates the logical and physical design of the software project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3623104"/>
            <a:ext cx="2133600" cy="1905000"/>
          </a:xfrm>
          <a:prstGeom prst="rect">
            <a:avLst/>
          </a:prstGeom>
        </p:spPr>
      </p:pic>
      <p:sp>
        <p:nvSpPr>
          <p:cNvPr id="7" name="TextBox 6"/>
          <p:cNvSpPr txBox="1"/>
          <p:nvPr/>
        </p:nvSpPr>
        <p:spPr>
          <a:xfrm rot="20188505">
            <a:off x="4329953" y="5032799"/>
            <a:ext cx="4811288" cy="1015663"/>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GB" sz="6000" b="1" spc="150" dirty="0">
                <a:ln w="11430"/>
                <a:solidFill>
                  <a:srgbClr val="00B050"/>
                </a:solidFill>
                <a:effectLst>
                  <a:outerShdw blurRad="25400" algn="tl" rotWithShape="0">
                    <a:srgbClr val="000000">
                      <a:alpha val="43000"/>
                    </a:srgbClr>
                  </a:outerShdw>
                </a:effectLst>
                <a:latin typeface="Algerian" panose="04020705040A02060702" pitchFamily="82" charset="0"/>
              </a:rPr>
              <a:t>APPROVED</a:t>
            </a:r>
          </a:p>
        </p:txBody>
      </p:sp>
      <p:sp>
        <p:nvSpPr>
          <p:cNvPr id="8" name="Slide Number Placeholder 7"/>
          <p:cNvSpPr>
            <a:spLocks noGrp="1"/>
          </p:cNvSpPr>
          <p:nvPr>
            <p:ph type="sldNum" sz="quarter" idx="12"/>
          </p:nvPr>
        </p:nvSpPr>
        <p:spPr/>
        <p:txBody>
          <a:bodyPr/>
          <a:lstStyle/>
          <a:p>
            <a:fld id="{D9A133FA-4EFC-4CF4-804E-37598CAC01C8}" type="slidenum">
              <a:rPr lang="en-US" smtClean="0"/>
              <a:pPr/>
              <a:t>12</a:t>
            </a:fld>
            <a:endParaRPr lang="en-US"/>
          </a:p>
        </p:txBody>
      </p:sp>
      <p:pic>
        <p:nvPicPr>
          <p:cNvPr id="9" name="Picture 8" descr="brac.png"/>
          <p:cNvPicPr>
            <a:picLocks noChangeAspect="1"/>
          </p:cNvPicPr>
          <p:nvPr/>
        </p:nvPicPr>
        <p:blipFill>
          <a:blip r:embed="rId4" cstate="print"/>
          <a:stretch>
            <a:fillRect/>
          </a:stretch>
        </p:blipFill>
        <p:spPr>
          <a:xfrm>
            <a:off x="8229600" y="6019800"/>
            <a:ext cx="914400" cy="838200"/>
          </a:xfrm>
          <a:prstGeom prst="rect">
            <a:avLst/>
          </a:prstGeom>
        </p:spPr>
      </p:pic>
    </p:spTree>
    <p:extLst>
      <p:ext uri="{BB962C8B-B14F-4D97-AF65-F5344CB8AC3E}">
        <p14:creationId xmlns:p14="http://schemas.microsoft.com/office/powerpoint/2010/main" val="1571906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4000"/>
            <a:lum/>
          </a:blip>
          <a:srcRect/>
          <a:stretch>
            <a:fillRect l="-10000" r="-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0400" y="1600200"/>
            <a:ext cx="3886200" cy="990600"/>
          </a:xfrm>
        </p:spPr>
        <p:txBody>
          <a:bodyPr/>
          <a:lstStyle/>
          <a:p>
            <a:r>
              <a:rPr lang="en-GB" b="1" dirty="0">
                <a:solidFill>
                  <a:schemeClr val="tx1"/>
                </a:solidFill>
              </a:rPr>
              <a:t>Coding</a:t>
            </a:r>
          </a:p>
        </p:txBody>
      </p:sp>
      <p:pic>
        <p:nvPicPr>
          <p:cNvPr id="6" name="Content Placeholder 5" descr="download.png"/>
          <p:cNvPicPr>
            <a:picLocks noGrp="1" noChangeAspect="1"/>
          </p:cNvPicPr>
          <p:nvPr>
            <p:ph sz="quarter" idx="1"/>
          </p:nvPr>
        </p:nvPicPr>
        <p:blipFill>
          <a:blip r:embed="rId3" cstate="print"/>
          <a:stretch>
            <a:fillRect/>
          </a:stretch>
        </p:blipFill>
        <p:spPr>
          <a:xfrm rot="21008050">
            <a:off x="6895773" y="2893926"/>
            <a:ext cx="1490834" cy="1399241"/>
          </a:xfrm>
        </p:spPr>
      </p:pic>
      <p:sp>
        <p:nvSpPr>
          <p:cNvPr id="5" name="TextBox 4"/>
          <p:cNvSpPr txBox="1"/>
          <p:nvPr/>
        </p:nvSpPr>
        <p:spPr>
          <a:xfrm>
            <a:off x="2209800" y="2743200"/>
            <a:ext cx="4495800" cy="2308324"/>
          </a:xfrm>
          <a:prstGeom prst="rect">
            <a:avLst/>
          </a:prstGeom>
          <a:noFill/>
        </p:spPr>
        <p:txBody>
          <a:bodyPr wrap="square" rtlCol="0">
            <a:spAutoFit/>
          </a:bodyPr>
          <a:lstStyle/>
          <a:p>
            <a:pPr marL="342900" indent="-342900">
              <a:buAutoNum type="arabicPeriod"/>
            </a:pPr>
            <a:r>
              <a:rPr lang="en-GB" dirty="0"/>
              <a:t>We need to build it</a:t>
            </a:r>
          </a:p>
          <a:p>
            <a:pPr marL="342900" indent="-342900">
              <a:buAutoNum type="arabicPeriod"/>
            </a:pPr>
            <a:r>
              <a:rPr lang="en-GB" dirty="0"/>
              <a:t>Coding can not start until design is fixed properly</a:t>
            </a:r>
          </a:p>
          <a:p>
            <a:pPr marL="342900" indent="-342900">
              <a:buAutoNum type="arabicPeriod"/>
            </a:pPr>
            <a:r>
              <a:rPr lang="en-GB" dirty="0"/>
              <a:t>Starts with converting the design in actual running software. </a:t>
            </a:r>
          </a:p>
          <a:p>
            <a:pPr marL="342900" indent="-342900">
              <a:buAutoNum type="arabicPeriod"/>
            </a:pPr>
            <a:r>
              <a:rPr lang="en-GB" dirty="0"/>
              <a:t>The design is spilt into blocks, and blocks are converted to code modules on after another.</a:t>
            </a:r>
          </a:p>
        </p:txBody>
      </p:sp>
      <p:sp>
        <p:nvSpPr>
          <p:cNvPr id="7" name="TextBox 6"/>
          <p:cNvSpPr txBox="1"/>
          <p:nvPr/>
        </p:nvSpPr>
        <p:spPr>
          <a:xfrm rot="20188505">
            <a:off x="4329953" y="4924336"/>
            <a:ext cx="4811288" cy="1015663"/>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GB" sz="6000" b="1" spc="150" dirty="0">
                <a:ln w="11430"/>
                <a:solidFill>
                  <a:srgbClr val="00B050"/>
                </a:solidFill>
                <a:effectLst>
                  <a:outerShdw blurRad="25400" algn="tl" rotWithShape="0">
                    <a:srgbClr val="000000">
                      <a:alpha val="43000"/>
                    </a:srgbClr>
                  </a:outerShdw>
                </a:effectLst>
                <a:latin typeface="Algerian" panose="04020705040A02060702" pitchFamily="82" charset="0"/>
              </a:rPr>
              <a:t>APPROVED</a:t>
            </a:r>
          </a:p>
        </p:txBody>
      </p:sp>
      <p:sp>
        <p:nvSpPr>
          <p:cNvPr id="8" name="Slide Number Placeholder 7"/>
          <p:cNvSpPr>
            <a:spLocks noGrp="1"/>
          </p:cNvSpPr>
          <p:nvPr>
            <p:ph type="sldNum" sz="quarter" idx="12"/>
          </p:nvPr>
        </p:nvSpPr>
        <p:spPr/>
        <p:txBody>
          <a:bodyPr/>
          <a:lstStyle/>
          <a:p>
            <a:fld id="{D9A133FA-4EFC-4CF4-804E-37598CAC01C8}" type="slidenum">
              <a:rPr lang="en-US" smtClean="0"/>
              <a:pPr/>
              <a:t>13</a:t>
            </a:fld>
            <a:endParaRPr lang="en-US"/>
          </a:p>
        </p:txBody>
      </p:sp>
      <p:pic>
        <p:nvPicPr>
          <p:cNvPr id="9" name="Picture 8" descr="brac.png"/>
          <p:cNvPicPr>
            <a:picLocks noChangeAspect="1"/>
          </p:cNvPicPr>
          <p:nvPr/>
        </p:nvPicPr>
        <p:blipFill>
          <a:blip r:embed="rId4" cstate="print"/>
          <a:stretch>
            <a:fillRect/>
          </a:stretch>
        </p:blipFill>
        <p:spPr>
          <a:xfrm>
            <a:off x="8229600" y="6019800"/>
            <a:ext cx="914400" cy="838200"/>
          </a:xfrm>
          <a:prstGeom prst="rect">
            <a:avLst/>
          </a:prstGeom>
        </p:spPr>
      </p:pic>
    </p:spTree>
    <p:extLst>
      <p:ext uri="{BB962C8B-B14F-4D97-AF65-F5344CB8AC3E}">
        <p14:creationId xmlns:p14="http://schemas.microsoft.com/office/powerpoint/2010/main" val="8313534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ppt_x"/>
                                          </p:val>
                                        </p:tav>
                                        <p:tav tm="100000">
                                          <p:val>
                                            <p:strVal val="#ppt_x"/>
                                          </p:val>
                                        </p:tav>
                                      </p:tavLst>
                                    </p:anim>
                                    <p:anim calcmode="lin" valueType="num">
                                      <p:cBhvr additive="base">
                                        <p:cTn id="13"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990600"/>
          </a:xfrm>
        </p:spPr>
        <p:txBody>
          <a:bodyPr/>
          <a:lstStyle/>
          <a:p>
            <a:r>
              <a:rPr lang="en-US" dirty="0"/>
              <a:t>Testing</a:t>
            </a:r>
          </a:p>
        </p:txBody>
      </p:sp>
      <p:sp>
        <p:nvSpPr>
          <p:cNvPr id="5" name="TextBox 4"/>
          <p:cNvSpPr txBox="1"/>
          <p:nvPr/>
        </p:nvSpPr>
        <p:spPr>
          <a:xfrm>
            <a:off x="3886200" y="1600200"/>
            <a:ext cx="4495800" cy="1477328"/>
          </a:xfrm>
          <a:prstGeom prst="rect">
            <a:avLst/>
          </a:prstGeom>
          <a:noFill/>
        </p:spPr>
        <p:txBody>
          <a:bodyPr wrap="square" rtlCol="0">
            <a:spAutoFit/>
          </a:bodyPr>
          <a:lstStyle/>
          <a:p>
            <a:pPr marL="342900" indent="-342900">
              <a:buAutoNum type="arabicPeriod"/>
            </a:pPr>
            <a:r>
              <a:rPr lang="en-GB" dirty="0"/>
              <a:t>Check the software against the requirements set at Requirement Analysis Phase.</a:t>
            </a:r>
          </a:p>
          <a:p>
            <a:pPr marL="342900" indent="-342900">
              <a:buAutoNum type="arabicPeriod"/>
            </a:pPr>
            <a:r>
              <a:rPr lang="en-GB" dirty="0"/>
              <a:t>In case of any problem, that problem is fixed in the code.</a:t>
            </a:r>
          </a:p>
        </p:txBody>
      </p:sp>
      <p:pic>
        <p:nvPicPr>
          <p:cNvPr id="6"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52400" y="3352800"/>
            <a:ext cx="4953000" cy="3019425"/>
          </a:xfrm>
        </p:spPr>
      </p:pic>
      <p:grpSp>
        <p:nvGrpSpPr>
          <p:cNvPr id="7" name="Group 6"/>
          <p:cNvGrpSpPr/>
          <p:nvPr/>
        </p:nvGrpSpPr>
        <p:grpSpPr>
          <a:xfrm>
            <a:off x="4343400" y="3124200"/>
            <a:ext cx="1794264" cy="1777187"/>
            <a:chOff x="6858000" y="900696"/>
            <a:chExt cx="1794264" cy="1959011"/>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900696"/>
              <a:ext cx="1794264" cy="1959011"/>
            </a:xfrm>
            <a:prstGeom prst="rect">
              <a:avLst/>
            </a:prstGeom>
          </p:spPr>
        </p:pic>
        <p:sp>
          <p:nvSpPr>
            <p:cNvPr id="9" name="TextBox 8"/>
            <p:cNvSpPr txBox="1"/>
            <p:nvPr/>
          </p:nvSpPr>
          <p:spPr>
            <a:xfrm>
              <a:off x="6858000" y="1320676"/>
              <a:ext cx="1752600" cy="646331"/>
            </a:xfrm>
            <a:prstGeom prst="rect">
              <a:avLst/>
            </a:prstGeom>
            <a:noFill/>
          </p:spPr>
          <p:txBody>
            <a:bodyPr wrap="square" rtlCol="0">
              <a:spAutoFit/>
            </a:bodyPr>
            <a:lstStyle/>
            <a:p>
              <a:pPr algn="ctr"/>
              <a:r>
                <a:rPr lang="en-GB" dirty="0">
                  <a:solidFill>
                    <a:srgbClr val="FF0000"/>
                  </a:solidFill>
                </a:rPr>
                <a:t>That does not work !!</a:t>
              </a:r>
            </a:p>
          </p:txBody>
        </p:sp>
      </p:grpSp>
      <p:grpSp>
        <p:nvGrpSpPr>
          <p:cNvPr id="10" name="Group 9"/>
          <p:cNvGrpSpPr/>
          <p:nvPr/>
        </p:nvGrpSpPr>
        <p:grpSpPr>
          <a:xfrm>
            <a:off x="381000" y="2209800"/>
            <a:ext cx="2209800" cy="1688123"/>
            <a:chOff x="2286000" y="1171584"/>
            <a:chExt cx="2209800" cy="1688123"/>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1171584"/>
              <a:ext cx="2209800" cy="1688123"/>
            </a:xfrm>
            <a:prstGeom prst="rect">
              <a:avLst/>
            </a:prstGeom>
          </p:spPr>
        </p:pic>
        <p:sp>
          <p:nvSpPr>
            <p:cNvPr id="12" name="TextBox 11"/>
            <p:cNvSpPr txBox="1"/>
            <p:nvPr/>
          </p:nvSpPr>
          <p:spPr>
            <a:xfrm>
              <a:off x="2743200" y="1493107"/>
              <a:ext cx="1600200" cy="646331"/>
            </a:xfrm>
            <a:prstGeom prst="rect">
              <a:avLst/>
            </a:prstGeom>
            <a:noFill/>
          </p:spPr>
          <p:txBody>
            <a:bodyPr wrap="square" rtlCol="0">
              <a:spAutoFit/>
            </a:bodyPr>
            <a:lstStyle/>
            <a:p>
              <a:r>
                <a:rPr lang="en-GB" dirty="0">
                  <a:solidFill>
                    <a:srgbClr val="0070C0"/>
                  </a:solidFill>
                </a:rPr>
                <a:t>It works perfectly !!</a:t>
              </a:r>
            </a:p>
          </p:txBody>
        </p:sp>
      </p:grpSp>
      <p:sp>
        <p:nvSpPr>
          <p:cNvPr id="13" name="TextBox 12"/>
          <p:cNvSpPr txBox="1"/>
          <p:nvPr/>
        </p:nvSpPr>
        <p:spPr>
          <a:xfrm rot="20188505">
            <a:off x="4818236" y="4995785"/>
            <a:ext cx="4453284" cy="1015663"/>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GB" sz="6000" b="1" spc="150" dirty="0">
                <a:ln w="11430"/>
                <a:solidFill>
                  <a:srgbClr val="00B050"/>
                </a:solidFill>
                <a:effectLst>
                  <a:outerShdw blurRad="25400" algn="tl" rotWithShape="0">
                    <a:srgbClr val="000000">
                      <a:alpha val="43000"/>
                    </a:srgbClr>
                  </a:outerShdw>
                </a:effectLst>
                <a:latin typeface="Algerian" panose="04020705040A02060702" pitchFamily="82" charset="0"/>
              </a:rPr>
              <a:t>APPROVED</a:t>
            </a:r>
          </a:p>
        </p:txBody>
      </p:sp>
      <p:sp>
        <p:nvSpPr>
          <p:cNvPr id="14" name="Slide Number Placeholder 13"/>
          <p:cNvSpPr>
            <a:spLocks noGrp="1"/>
          </p:cNvSpPr>
          <p:nvPr>
            <p:ph type="sldNum" sz="quarter" idx="12"/>
          </p:nvPr>
        </p:nvSpPr>
        <p:spPr/>
        <p:txBody>
          <a:bodyPr/>
          <a:lstStyle/>
          <a:p>
            <a:fld id="{D9A133FA-4EFC-4CF4-804E-37598CAC01C8}" type="slidenum">
              <a:rPr lang="en-US" smtClean="0"/>
              <a:pPr/>
              <a:t>14</a:t>
            </a:fld>
            <a:endParaRPr lang="en-US"/>
          </a:p>
        </p:txBody>
      </p:sp>
      <p:pic>
        <p:nvPicPr>
          <p:cNvPr id="15" name="Picture 14" descr="brac.png"/>
          <p:cNvPicPr>
            <a:picLocks noChangeAspect="1"/>
          </p:cNvPicPr>
          <p:nvPr/>
        </p:nvPicPr>
        <p:blipFill>
          <a:blip r:embed="rId5" cstate="print"/>
          <a:stretch>
            <a:fillRect/>
          </a:stretch>
        </p:blipFill>
        <p:spPr>
          <a:xfrm>
            <a:off x="8229600" y="6019800"/>
            <a:ext cx="914400" cy="8382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1000" fill="hold"/>
                                        <p:tgtEl>
                                          <p:spTgt spid="6"/>
                                        </p:tgtEl>
                                        <p:attrNameLst>
                                          <p:attrName>ppt_x</p:attrName>
                                        </p:attrNameLst>
                                      </p:cBhvr>
                                      <p:tavLst>
                                        <p:tav tm="0">
                                          <p:val>
                                            <p:strVal val="#ppt_x"/>
                                          </p:val>
                                        </p:tav>
                                        <p:tav tm="100000">
                                          <p:val>
                                            <p:strVal val="#ppt_x"/>
                                          </p:val>
                                        </p:tav>
                                      </p:tavLst>
                                    </p:anim>
                                    <p:anim calcmode="lin" valueType="num">
                                      <p:cBhvr additive="base">
                                        <p:cTn id="15" dur="1000" fill="hold"/>
                                        <p:tgtEl>
                                          <p:spTgt spid="6"/>
                                        </p:tgtEl>
                                        <p:attrNameLst>
                                          <p:attrName>ppt_y</p:attrName>
                                        </p:attrNameLst>
                                      </p:cBhvr>
                                      <p:tavLst>
                                        <p:tav tm="0">
                                          <p:val>
                                            <p:strVal val="1+#ppt_h/2"/>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and Maintenance</a:t>
            </a:r>
          </a:p>
        </p:txBody>
      </p:sp>
      <p:pic>
        <p:nvPicPr>
          <p:cNvPr id="6" name="Content Placeholder 5" descr="unnamed (2).png"/>
          <p:cNvPicPr>
            <a:picLocks noGrp="1" noChangeAspect="1"/>
          </p:cNvPicPr>
          <p:nvPr>
            <p:ph sz="quarter" idx="1"/>
          </p:nvPr>
        </p:nvPicPr>
        <p:blipFill>
          <a:blip r:embed="rId2" cstate="print"/>
          <a:stretch>
            <a:fillRect/>
          </a:stretch>
        </p:blipFill>
        <p:spPr>
          <a:xfrm>
            <a:off x="609600" y="1524000"/>
            <a:ext cx="1676400" cy="1706562"/>
          </a:xfrm>
        </p:spPr>
      </p:pic>
      <p:sp>
        <p:nvSpPr>
          <p:cNvPr id="5" name="TextBox 4"/>
          <p:cNvSpPr txBox="1"/>
          <p:nvPr/>
        </p:nvSpPr>
        <p:spPr>
          <a:xfrm>
            <a:off x="4114800" y="1524000"/>
            <a:ext cx="4495800" cy="2308324"/>
          </a:xfrm>
          <a:prstGeom prst="rect">
            <a:avLst/>
          </a:prstGeom>
          <a:noFill/>
        </p:spPr>
        <p:txBody>
          <a:bodyPr wrap="square" rtlCol="0">
            <a:spAutoFit/>
          </a:bodyPr>
          <a:lstStyle/>
          <a:p>
            <a:pPr marL="342900" indent="-342900">
              <a:buAutoNum type="arabicPeriod"/>
            </a:pPr>
            <a:r>
              <a:rPr lang="en-GB" dirty="0"/>
              <a:t>The software is made available in actual information technology environment, specially goes to user environment.</a:t>
            </a:r>
          </a:p>
          <a:p>
            <a:pPr marL="342900" indent="-342900">
              <a:buAutoNum type="arabicPeriod"/>
            </a:pPr>
            <a:r>
              <a:rPr lang="en-GB" dirty="0"/>
              <a:t>Step by step deployment and maintenance performed</a:t>
            </a:r>
          </a:p>
          <a:p>
            <a:pPr marL="342900" indent="-342900">
              <a:buAutoNum type="arabicPeriod"/>
            </a:pPr>
            <a:r>
              <a:rPr lang="en-GB" dirty="0"/>
              <a:t>If anything goes wrong here, it will be maintained and resolved by the team.</a:t>
            </a:r>
          </a:p>
          <a:p>
            <a:pPr marL="342900" indent="-342900">
              <a:buAutoNum type="arabicPeriod"/>
            </a:pPr>
            <a:r>
              <a:rPr lang="en-GB" dirty="0"/>
              <a:t>Feedback may also be collected</a:t>
            </a:r>
          </a:p>
        </p:txBody>
      </p:sp>
      <p:pic>
        <p:nvPicPr>
          <p:cNvPr id="7" name="Content Placeholder 5" descr="unnamed (2).png"/>
          <p:cNvPicPr>
            <a:picLocks noChangeAspect="1"/>
          </p:cNvPicPr>
          <p:nvPr/>
        </p:nvPicPr>
        <p:blipFill>
          <a:blip r:embed="rId2" cstate="print"/>
          <a:stretch>
            <a:fillRect/>
          </a:stretch>
        </p:blipFill>
        <p:spPr>
          <a:xfrm>
            <a:off x="609600" y="3810000"/>
            <a:ext cx="1676400" cy="1706562"/>
          </a:xfrm>
          <a:prstGeom prst="rect">
            <a:avLst/>
          </a:prstGeom>
        </p:spPr>
      </p:pic>
      <p:pic>
        <p:nvPicPr>
          <p:cNvPr id="8" name="Content Placeholder 5" descr="unnamed (2).png"/>
          <p:cNvPicPr>
            <a:picLocks noChangeAspect="1"/>
          </p:cNvPicPr>
          <p:nvPr/>
        </p:nvPicPr>
        <p:blipFill>
          <a:blip r:embed="rId2" cstate="print"/>
          <a:stretch>
            <a:fillRect/>
          </a:stretch>
        </p:blipFill>
        <p:spPr>
          <a:xfrm>
            <a:off x="3048000" y="3810000"/>
            <a:ext cx="1676400" cy="1706562"/>
          </a:xfrm>
          <a:prstGeom prst="rect">
            <a:avLst/>
          </a:prstGeom>
        </p:spPr>
      </p:pic>
      <p:pic>
        <p:nvPicPr>
          <p:cNvPr id="9" name="Content Placeholder 5" descr="unnamed (2).png"/>
          <p:cNvPicPr>
            <a:picLocks noChangeAspect="1"/>
          </p:cNvPicPr>
          <p:nvPr/>
        </p:nvPicPr>
        <p:blipFill>
          <a:blip r:embed="rId2" cstate="print"/>
          <a:stretch>
            <a:fillRect/>
          </a:stretch>
        </p:blipFill>
        <p:spPr>
          <a:xfrm>
            <a:off x="5410200" y="3810000"/>
            <a:ext cx="1676400" cy="1706562"/>
          </a:xfrm>
          <a:prstGeom prst="rect">
            <a:avLst/>
          </a:prstGeom>
        </p:spPr>
      </p:pic>
      <p:sp>
        <p:nvSpPr>
          <p:cNvPr id="10" name="TextBox 9"/>
          <p:cNvSpPr txBox="1"/>
          <p:nvPr/>
        </p:nvSpPr>
        <p:spPr>
          <a:xfrm>
            <a:off x="838200" y="1905000"/>
            <a:ext cx="1189108" cy="369332"/>
          </a:xfrm>
          <a:prstGeom prst="rect">
            <a:avLst/>
          </a:prstGeom>
          <a:noFill/>
        </p:spPr>
        <p:txBody>
          <a:bodyPr wrap="none" rtlCol="0">
            <a:spAutoFit/>
          </a:bodyPr>
          <a:lstStyle/>
          <a:p>
            <a:r>
              <a:rPr lang="en-US" dirty="0"/>
              <a:t>Location A</a:t>
            </a:r>
          </a:p>
        </p:txBody>
      </p:sp>
      <p:sp>
        <p:nvSpPr>
          <p:cNvPr id="11" name="TextBox 10"/>
          <p:cNvSpPr txBox="1"/>
          <p:nvPr/>
        </p:nvSpPr>
        <p:spPr>
          <a:xfrm>
            <a:off x="838200" y="4191000"/>
            <a:ext cx="1188146" cy="369332"/>
          </a:xfrm>
          <a:prstGeom prst="rect">
            <a:avLst/>
          </a:prstGeom>
          <a:noFill/>
        </p:spPr>
        <p:txBody>
          <a:bodyPr wrap="none" rtlCol="0">
            <a:spAutoFit/>
          </a:bodyPr>
          <a:lstStyle/>
          <a:p>
            <a:r>
              <a:rPr lang="en-US" dirty="0"/>
              <a:t>Location B</a:t>
            </a:r>
          </a:p>
        </p:txBody>
      </p:sp>
      <p:sp>
        <p:nvSpPr>
          <p:cNvPr id="12" name="TextBox 11"/>
          <p:cNvSpPr txBox="1"/>
          <p:nvPr/>
        </p:nvSpPr>
        <p:spPr>
          <a:xfrm>
            <a:off x="3276600" y="4191000"/>
            <a:ext cx="1221809" cy="369332"/>
          </a:xfrm>
          <a:prstGeom prst="rect">
            <a:avLst/>
          </a:prstGeom>
          <a:noFill/>
        </p:spPr>
        <p:txBody>
          <a:bodyPr wrap="none" rtlCol="0">
            <a:spAutoFit/>
          </a:bodyPr>
          <a:lstStyle/>
          <a:p>
            <a:r>
              <a:rPr lang="en-US" dirty="0"/>
              <a:t>Location C</a:t>
            </a:r>
          </a:p>
        </p:txBody>
      </p:sp>
      <p:sp>
        <p:nvSpPr>
          <p:cNvPr id="13" name="TextBox 12"/>
          <p:cNvSpPr txBox="1"/>
          <p:nvPr/>
        </p:nvSpPr>
        <p:spPr>
          <a:xfrm>
            <a:off x="5638800" y="4191000"/>
            <a:ext cx="1231427" cy="369332"/>
          </a:xfrm>
          <a:prstGeom prst="rect">
            <a:avLst/>
          </a:prstGeom>
          <a:noFill/>
        </p:spPr>
        <p:txBody>
          <a:bodyPr wrap="none" rtlCol="0">
            <a:spAutoFit/>
          </a:bodyPr>
          <a:lstStyle/>
          <a:p>
            <a:r>
              <a:rPr lang="en-US" dirty="0"/>
              <a:t>Location D</a:t>
            </a:r>
          </a:p>
        </p:txBody>
      </p:sp>
      <p:cxnSp>
        <p:nvCxnSpPr>
          <p:cNvPr id="15" name="Straight Arrow Connector 14"/>
          <p:cNvCxnSpPr>
            <a:stCxn id="6" idx="2"/>
          </p:cNvCxnSpPr>
          <p:nvPr/>
        </p:nvCxnSpPr>
        <p:spPr>
          <a:xfrm>
            <a:off x="1447800" y="3230562"/>
            <a:ext cx="0" cy="503238"/>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38400" y="4495800"/>
            <a:ext cx="533400" cy="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00600" y="4495800"/>
            <a:ext cx="533400" cy="0"/>
          </a:xfrm>
          <a:prstGeom prst="straightConnector1">
            <a:avLst/>
          </a:prstGeom>
          <a:ln w="571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D9A133FA-4EFC-4CF4-804E-37598CAC01C8}" type="slidenum">
              <a:rPr lang="en-US" smtClean="0"/>
              <a:pPr/>
              <a:t>15</a:t>
            </a:fld>
            <a:endParaRPr lang="en-US"/>
          </a:p>
        </p:txBody>
      </p:sp>
      <p:pic>
        <p:nvPicPr>
          <p:cNvPr id="18" name="Picture 17" descr="brac.png"/>
          <p:cNvPicPr>
            <a:picLocks noChangeAspect="1"/>
          </p:cNvPicPr>
          <p:nvPr/>
        </p:nvPicPr>
        <p:blipFill>
          <a:blip r:embed="rId3" cstate="print"/>
          <a:stretch>
            <a:fillRect/>
          </a:stretch>
        </p:blipFill>
        <p:spPr>
          <a:xfrm>
            <a:off x="8229600" y="6019800"/>
            <a:ext cx="914400" cy="8382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choose Waterfall Model</a:t>
            </a:r>
          </a:p>
        </p:txBody>
      </p:sp>
      <p:pic>
        <p:nvPicPr>
          <p:cNvPr id="5" name="Picture 4" descr="wrench-nuts-and-bolt-icon-vector-1979345.jpg"/>
          <p:cNvPicPr>
            <a:picLocks noChangeAspect="1"/>
          </p:cNvPicPr>
          <p:nvPr/>
        </p:nvPicPr>
        <p:blipFill>
          <a:blip r:embed="rId2" cstate="print"/>
          <a:stretch>
            <a:fillRect/>
          </a:stretch>
        </p:blipFill>
        <p:spPr>
          <a:xfrm>
            <a:off x="2590800" y="5105400"/>
            <a:ext cx="914400" cy="838200"/>
          </a:xfrm>
          <a:prstGeom prst="rect">
            <a:avLst/>
          </a:prstGeom>
        </p:spPr>
      </p:pic>
      <p:pic>
        <p:nvPicPr>
          <p:cNvPr id="6" name="Picture 5" descr="Happy_Man_Human_Resource__Life_Style_62-512.png"/>
          <p:cNvPicPr>
            <a:picLocks noChangeAspect="1"/>
          </p:cNvPicPr>
          <p:nvPr/>
        </p:nvPicPr>
        <p:blipFill>
          <a:blip r:embed="rId3" cstate="print"/>
          <a:stretch>
            <a:fillRect/>
          </a:stretch>
        </p:blipFill>
        <p:spPr>
          <a:xfrm>
            <a:off x="2514600" y="3886200"/>
            <a:ext cx="990600" cy="990600"/>
          </a:xfrm>
          <a:prstGeom prst="rect">
            <a:avLst/>
          </a:prstGeom>
        </p:spPr>
      </p:pic>
      <p:pic>
        <p:nvPicPr>
          <p:cNvPr id="7" name="Picture 6" descr="fixed-round-grunge-stamp-fixed-sign-fixed-fixed-stamp-136894795.jpg"/>
          <p:cNvPicPr>
            <a:picLocks noChangeAspect="1"/>
          </p:cNvPicPr>
          <p:nvPr/>
        </p:nvPicPr>
        <p:blipFill>
          <a:blip r:embed="rId4" cstate="print"/>
          <a:stretch>
            <a:fillRect/>
          </a:stretch>
        </p:blipFill>
        <p:spPr>
          <a:xfrm>
            <a:off x="2514600" y="2743200"/>
            <a:ext cx="990600" cy="909828"/>
          </a:xfrm>
          <a:prstGeom prst="rect">
            <a:avLst/>
          </a:prstGeom>
        </p:spPr>
      </p:pic>
      <p:pic>
        <p:nvPicPr>
          <p:cNvPr id="8" name="Picture 7" descr="time-icon-vector-png_125592.jpg"/>
          <p:cNvPicPr>
            <a:picLocks noChangeAspect="1"/>
          </p:cNvPicPr>
          <p:nvPr/>
        </p:nvPicPr>
        <p:blipFill>
          <a:blip r:embed="rId5" cstate="print"/>
          <a:stretch>
            <a:fillRect/>
          </a:stretch>
        </p:blipFill>
        <p:spPr>
          <a:xfrm>
            <a:off x="2514600" y="1524000"/>
            <a:ext cx="990600" cy="990600"/>
          </a:xfrm>
          <a:prstGeom prst="rect">
            <a:avLst/>
          </a:prstGeom>
        </p:spPr>
      </p:pic>
      <p:sp>
        <p:nvSpPr>
          <p:cNvPr id="10" name="TextBox 9"/>
          <p:cNvSpPr txBox="1"/>
          <p:nvPr/>
        </p:nvSpPr>
        <p:spPr>
          <a:xfrm>
            <a:off x="3733800" y="1752600"/>
            <a:ext cx="2978636" cy="646331"/>
          </a:xfrm>
          <a:prstGeom prst="rect">
            <a:avLst/>
          </a:prstGeom>
          <a:noFill/>
        </p:spPr>
        <p:txBody>
          <a:bodyPr wrap="none" rtlCol="0">
            <a:spAutoFit/>
          </a:bodyPr>
          <a:lstStyle/>
          <a:p>
            <a:r>
              <a:rPr lang="en-US" dirty="0"/>
              <a:t>Requirements are well known</a:t>
            </a:r>
          </a:p>
          <a:p>
            <a:endParaRPr lang="en-US" dirty="0"/>
          </a:p>
        </p:txBody>
      </p:sp>
      <p:sp>
        <p:nvSpPr>
          <p:cNvPr id="11" name="TextBox 10"/>
          <p:cNvSpPr txBox="1"/>
          <p:nvPr/>
        </p:nvSpPr>
        <p:spPr>
          <a:xfrm>
            <a:off x="3733800" y="2895600"/>
            <a:ext cx="3395930" cy="646331"/>
          </a:xfrm>
          <a:prstGeom prst="rect">
            <a:avLst/>
          </a:prstGeom>
          <a:noFill/>
        </p:spPr>
        <p:txBody>
          <a:bodyPr wrap="none" rtlCol="0">
            <a:spAutoFit/>
          </a:bodyPr>
          <a:lstStyle/>
          <a:p>
            <a:r>
              <a:rPr lang="en-US" dirty="0"/>
              <a:t>Small scale and short term project</a:t>
            </a:r>
          </a:p>
          <a:p>
            <a:endParaRPr lang="en-US" dirty="0"/>
          </a:p>
        </p:txBody>
      </p:sp>
      <p:sp>
        <p:nvSpPr>
          <p:cNvPr id="12" name="TextBox 11"/>
          <p:cNvSpPr txBox="1"/>
          <p:nvPr/>
        </p:nvSpPr>
        <p:spPr>
          <a:xfrm>
            <a:off x="3810000" y="4038600"/>
            <a:ext cx="3458704" cy="646331"/>
          </a:xfrm>
          <a:prstGeom prst="rect">
            <a:avLst/>
          </a:prstGeom>
          <a:noFill/>
        </p:spPr>
        <p:txBody>
          <a:bodyPr wrap="none" rtlCol="0">
            <a:spAutoFit/>
          </a:bodyPr>
          <a:lstStyle/>
          <a:p>
            <a:r>
              <a:rPr lang="en-US" dirty="0"/>
              <a:t>Resources are available and trained</a:t>
            </a:r>
          </a:p>
          <a:p>
            <a:endParaRPr lang="en-US" dirty="0"/>
          </a:p>
        </p:txBody>
      </p:sp>
      <p:sp>
        <p:nvSpPr>
          <p:cNvPr id="13" name="TextBox 12"/>
          <p:cNvSpPr txBox="1"/>
          <p:nvPr/>
        </p:nvSpPr>
        <p:spPr>
          <a:xfrm>
            <a:off x="3886200" y="5181600"/>
            <a:ext cx="3639197" cy="923330"/>
          </a:xfrm>
          <a:prstGeom prst="rect">
            <a:avLst/>
          </a:prstGeom>
          <a:noFill/>
        </p:spPr>
        <p:txBody>
          <a:bodyPr wrap="square" rtlCol="0">
            <a:spAutoFit/>
          </a:bodyPr>
          <a:lstStyle/>
          <a:p>
            <a:r>
              <a:rPr lang="en-US" dirty="0"/>
              <a:t>Technological tools required are not dynamic, instead are stable</a:t>
            </a:r>
          </a:p>
          <a:p>
            <a:endParaRPr lang="en-US" dirty="0"/>
          </a:p>
        </p:txBody>
      </p:sp>
      <p:sp>
        <p:nvSpPr>
          <p:cNvPr id="14" name="Content Placeholder 13"/>
          <p:cNvSpPr>
            <a:spLocks noGrp="1"/>
          </p:cNvSpPr>
          <p:nvPr>
            <p:ph sz="quarter" idx="1"/>
          </p:nvPr>
        </p:nvSpPr>
        <p:spPr>
          <a:xfrm flipV="1">
            <a:off x="457200" y="6156960"/>
            <a:ext cx="8229600" cy="243840"/>
          </a:xfrm>
        </p:spPr>
        <p:txBody>
          <a:bodyPr>
            <a:normAutofit fontScale="47500" lnSpcReduction="20000"/>
          </a:bodyPr>
          <a:lstStyle/>
          <a:p>
            <a:endParaRPr lang="en-US" dirty="0"/>
          </a:p>
        </p:txBody>
      </p:sp>
      <p:sp>
        <p:nvSpPr>
          <p:cNvPr id="15" name="Slide Number Placeholder 14"/>
          <p:cNvSpPr>
            <a:spLocks noGrp="1"/>
          </p:cNvSpPr>
          <p:nvPr>
            <p:ph type="sldNum" sz="quarter" idx="12"/>
          </p:nvPr>
        </p:nvSpPr>
        <p:spPr/>
        <p:txBody>
          <a:bodyPr/>
          <a:lstStyle/>
          <a:p>
            <a:fld id="{D9A133FA-4EFC-4CF4-804E-37598CAC01C8}" type="slidenum">
              <a:rPr lang="en-US" smtClean="0"/>
              <a:pPr/>
              <a:t>16</a:t>
            </a:fld>
            <a:endParaRPr lang="en-US"/>
          </a:p>
        </p:txBody>
      </p:sp>
      <p:pic>
        <p:nvPicPr>
          <p:cNvPr id="16" name="Picture 15" descr="brac.png"/>
          <p:cNvPicPr>
            <a:picLocks noChangeAspect="1"/>
          </p:cNvPicPr>
          <p:nvPr/>
        </p:nvPicPr>
        <p:blipFill>
          <a:blip r:embed="rId6" cstate="print"/>
          <a:stretch>
            <a:fillRect/>
          </a:stretch>
        </p:blipFill>
        <p:spPr>
          <a:xfrm>
            <a:off x="8229600" y="6019800"/>
            <a:ext cx="914400" cy="8382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brac.png"/>
          <p:cNvPicPr>
            <a:picLocks noChangeAspect="1"/>
          </p:cNvPicPr>
          <p:nvPr/>
        </p:nvPicPr>
        <p:blipFill>
          <a:blip r:embed="rId2" cstate="print"/>
          <a:stretch>
            <a:fillRect/>
          </a:stretch>
        </p:blipFill>
        <p:spPr>
          <a:xfrm>
            <a:off x="8229600" y="6056745"/>
            <a:ext cx="914400" cy="838200"/>
          </a:xfrm>
          <a:prstGeom prst="rect">
            <a:avLst/>
          </a:prstGeom>
        </p:spPr>
      </p:pic>
      <p:sp>
        <p:nvSpPr>
          <p:cNvPr id="2" name="Title 1"/>
          <p:cNvSpPr>
            <a:spLocks noGrp="1"/>
          </p:cNvSpPr>
          <p:nvPr>
            <p:ph type="title"/>
          </p:nvPr>
        </p:nvSpPr>
        <p:spPr/>
        <p:txBody>
          <a:bodyPr/>
          <a:lstStyle/>
          <a:p>
            <a:r>
              <a:rPr lang="en-US" dirty="0"/>
              <a:t>Advantages &amp; Disadvantages</a:t>
            </a:r>
          </a:p>
        </p:txBody>
      </p:sp>
      <p:pic>
        <p:nvPicPr>
          <p:cNvPr id="1026" name="Picture 2" descr="Library of svg library advantages and disadvantages png files ..."/>
          <p:cNvPicPr>
            <a:picLocks noChangeAspect="1" noChangeArrowheads="1"/>
          </p:cNvPicPr>
          <p:nvPr/>
        </p:nvPicPr>
        <p:blipFill rotWithShape="1">
          <a:blip r:embed="rId3" cstate="print"/>
          <a:srcRect r="47875"/>
          <a:stretch/>
        </p:blipFill>
        <p:spPr bwMode="auto">
          <a:xfrm>
            <a:off x="1409637" y="1524000"/>
            <a:ext cx="1908174" cy="1752600"/>
          </a:xfrm>
          <a:prstGeom prst="rect">
            <a:avLst/>
          </a:prstGeom>
          <a:noFill/>
        </p:spPr>
      </p:pic>
      <p:sp>
        <p:nvSpPr>
          <p:cNvPr id="8" name="TextBox 7"/>
          <p:cNvSpPr txBox="1"/>
          <p:nvPr/>
        </p:nvSpPr>
        <p:spPr>
          <a:xfrm>
            <a:off x="4648200" y="3822771"/>
            <a:ext cx="4419600" cy="2585323"/>
          </a:xfrm>
          <a:prstGeom prst="rect">
            <a:avLst/>
          </a:prstGeom>
          <a:noFill/>
        </p:spPr>
        <p:txBody>
          <a:bodyPr wrap="square" rtlCol="0">
            <a:spAutoFit/>
          </a:bodyPr>
          <a:lstStyle/>
          <a:p>
            <a:pPr marL="342900" indent="-342900">
              <a:buAutoNum type="arabicPeriod"/>
            </a:pPr>
            <a:r>
              <a:rPr lang="en-US" dirty="0"/>
              <a:t>Not suitable for complex projects, where requirements change frequently</a:t>
            </a:r>
          </a:p>
          <a:p>
            <a:pPr marL="342900" indent="-342900">
              <a:buAutoNum type="arabicPeriod"/>
            </a:pPr>
            <a:r>
              <a:rPr lang="en-US" dirty="0"/>
              <a:t>Testing period comes quite late in the developmental process</a:t>
            </a:r>
          </a:p>
          <a:p>
            <a:pPr marL="342900" indent="-342900">
              <a:buAutoNum type="arabicPeriod"/>
            </a:pPr>
            <a:r>
              <a:rPr lang="en-US" dirty="0"/>
              <a:t>Once in testing phase, no more features can be added</a:t>
            </a:r>
          </a:p>
          <a:p>
            <a:pPr marL="342900" indent="-342900">
              <a:buAutoNum type="arabicPeriod"/>
            </a:pPr>
            <a:r>
              <a:rPr lang="en-US" dirty="0"/>
              <a:t>Clients valuable feedback cannot be included during the development phase</a:t>
            </a:r>
          </a:p>
          <a:p>
            <a:pPr marL="342900" indent="-342900">
              <a:buAutoNum type="arabicPeriod"/>
            </a:pPr>
            <a:endParaRPr lang="en-US" dirty="0"/>
          </a:p>
        </p:txBody>
      </p:sp>
      <p:sp>
        <p:nvSpPr>
          <p:cNvPr id="4" name="TextBox 3"/>
          <p:cNvSpPr txBox="1"/>
          <p:nvPr/>
        </p:nvSpPr>
        <p:spPr>
          <a:xfrm>
            <a:off x="384048" y="3822771"/>
            <a:ext cx="3959352" cy="2031325"/>
          </a:xfrm>
          <a:prstGeom prst="rect">
            <a:avLst/>
          </a:prstGeom>
          <a:noFill/>
        </p:spPr>
        <p:txBody>
          <a:bodyPr wrap="square" rtlCol="0">
            <a:spAutoFit/>
          </a:bodyPr>
          <a:lstStyle/>
          <a:p>
            <a:pPr marL="342900" indent="-342900">
              <a:buAutoNum type="arabicPeriod"/>
            </a:pPr>
            <a:r>
              <a:rPr lang="en-US" dirty="0"/>
              <a:t>Simple to Use and Easy</a:t>
            </a:r>
          </a:p>
          <a:p>
            <a:pPr marL="342900" indent="-342900">
              <a:buAutoNum type="arabicPeriod"/>
            </a:pPr>
            <a:r>
              <a:rPr lang="en-US" dirty="0"/>
              <a:t>Stages go one by one, so there is no sudden change to create confusions</a:t>
            </a:r>
          </a:p>
          <a:p>
            <a:pPr marL="342900" indent="-342900">
              <a:buAutoNum type="arabicPeriod"/>
            </a:pPr>
            <a:r>
              <a:rPr lang="en-US" dirty="0"/>
              <a:t>Project is completely dependent on project team with minimum client intervention</a:t>
            </a:r>
          </a:p>
          <a:p>
            <a:pPr marL="342900" indent="-342900">
              <a:buAutoNum type="arabicPeriod"/>
            </a:pPr>
            <a:endParaRPr lang="en-US" dirty="0"/>
          </a:p>
        </p:txBody>
      </p:sp>
      <p:sp>
        <p:nvSpPr>
          <p:cNvPr id="9" name="Slide Number Placeholder 8"/>
          <p:cNvSpPr>
            <a:spLocks noGrp="1"/>
          </p:cNvSpPr>
          <p:nvPr>
            <p:ph type="sldNum" sz="quarter" idx="12"/>
          </p:nvPr>
        </p:nvSpPr>
        <p:spPr/>
        <p:txBody>
          <a:bodyPr/>
          <a:lstStyle/>
          <a:p>
            <a:fld id="{D9A133FA-4EFC-4CF4-804E-37598CAC01C8}" type="slidenum">
              <a:rPr lang="en-US" smtClean="0"/>
              <a:pPr/>
              <a:t>17</a:t>
            </a:fld>
            <a:endParaRPr lang="en-US"/>
          </a:p>
        </p:txBody>
      </p:sp>
      <p:pic>
        <p:nvPicPr>
          <p:cNvPr id="11" name="Picture 2" descr="Library of svg library advantages and disadvantages png files ...">
            <a:extLst>
              <a:ext uri="{FF2B5EF4-FFF2-40B4-BE49-F238E27FC236}">
                <a16:creationId xmlns:a16="http://schemas.microsoft.com/office/drawing/2014/main" id="{3FEEAEDE-1CAA-E609-D6E3-E0C794A64775}"/>
              </a:ext>
            </a:extLst>
          </p:cNvPr>
          <p:cNvPicPr>
            <a:picLocks noChangeAspect="1" noChangeArrowheads="1"/>
          </p:cNvPicPr>
          <p:nvPr/>
        </p:nvPicPr>
        <p:blipFill rotWithShape="1">
          <a:blip r:embed="rId3" cstate="print"/>
          <a:srcRect l="47875"/>
          <a:stretch/>
        </p:blipFill>
        <p:spPr bwMode="auto">
          <a:xfrm>
            <a:off x="5711826" y="1524000"/>
            <a:ext cx="1908174" cy="17526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3000"/>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Case</a:t>
            </a:r>
          </a:p>
        </p:txBody>
      </p:sp>
      <p:sp>
        <p:nvSpPr>
          <p:cNvPr id="3" name="Content Placeholder 2"/>
          <p:cNvSpPr>
            <a:spLocks noGrp="1"/>
          </p:cNvSpPr>
          <p:nvPr>
            <p:ph sz="quarter" idx="1"/>
          </p:nvPr>
        </p:nvSpPr>
        <p:spPr>
          <a:xfrm>
            <a:off x="457200" y="1219200"/>
            <a:ext cx="8229600" cy="4800600"/>
          </a:xfrm>
        </p:spPr>
        <p:txBody>
          <a:bodyPr/>
          <a:lstStyle/>
          <a:p>
            <a:pPr marL="514350" indent="-514350">
              <a:buClr>
                <a:schemeClr val="tx1"/>
              </a:buClr>
              <a:buFont typeface="+mj-lt"/>
              <a:buAutoNum type="arabicPeriod"/>
            </a:pPr>
            <a:r>
              <a:rPr lang="en-US" dirty="0"/>
              <a:t>One of your uncle requested you to develop an accounting calculator for his local shop.</a:t>
            </a:r>
          </a:p>
          <a:p>
            <a:pPr marL="514350" indent="-514350">
              <a:buClrTx/>
              <a:buFont typeface="+mj-lt"/>
              <a:buAutoNum type="arabicPeriod"/>
            </a:pPr>
            <a:r>
              <a:rPr lang="en-US" dirty="0"/>
              <a:t>Your start-up company wants to develop an accounting calculator for super shops.</a:t>
            </a:r>
          </a:p>
        </p:txBody>
      </p:sp>
      <p:sp>
        <p:nvSpPr>
          <p:cNvPr id="4" name="Slide Number Placeholder 3"/>
          <p:cNvSpPr>
            <a:spLocks noGrp="1"/>
          </p:cNvSpPr>
          <p:nvPr>
            <p:ph type="sldNum" sz="quarter" idx="12"/>
          </p:nvPr>
        </p:nvSpPr>
        <p:spPr/>
        <p:txBody>
          <a:bodyPr/>
          <a:lstStyle/>
          <a:p>
            <a:fld id="{D9A133FA-4EFC-4CF4-804E-37598CAC01C8}" type="slidenum">
              <a:rPr lang="en-US" smtClean="0"/>
              <a:pPr/>
              <a:t>18</a:t>
            </a:fld>
            <a:endParaRPr lang="en-US"/>
          </a:p>
        </p:txBody>
      </p:sp>
      <p:pic>
        <p:nvPicPr>
          <p:cNvPr id="5" name="Picture 4" descr="brac.png"/>
          <p:cNvPicPr>
            <a:picLocks noChangeAspect="1"/>
          </p:cNvPicPr>
          <p:nvPr/>
        </p:nvPicPr>
        <p:blipFill>
          <a:blip r:embed="rId3" cstate="print"/>
          <a:stretch>
            <a:fillRect/>
          </a:stretch>
        </p:blipFill>
        <p:spPr>
          <a:xfrm>
            <a:off x="8229600" y="6019800"/>
            <a:ext cx="914400" cy="838200"/>
          </a:xfrm>
          <a:prstGeom prst="rect">
            <a:avLst/>
          </a:prstGeom>
        </p:spPr>
      </p:pic>
      <p:sp>
        <p:nvSpPr>
          <p:cNvPr id="6" name="TextBox 5"/>
          <p:cNvSpPr txBox="1"/>
          <p:nvPr/>
        </p:nvSpPr>
        <p:spPr>
          <a:xfrm>
            <a:off x="1447800" y="4800600"/>
            <a:ext cx="5464829" cy="369332"/>
          </a:xfrm>
          <a:prstGeom prst="rect">
            <a:avLst/>
          </a:prstGeom>
          <a:noFill/>
        </p:spPr>
        <p:txBody>
          <a:bodyPr wrap="none" rtlCol="0">
            <a:spAutoFit/>
          </a:bodyPr>
          <a:lstStyle/>
          <a:p>
            <a:r>
              <a:rPr lang="en-US" b="1" i="1" dirty="0"/>
              <a:t>Will you use Waterfall model for both Case 1 and 2 ?</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474612861_giphy (1).gif"/>
          <p:cNvPicPr>
            <a:picLocks noGrp="1" noChangeAspect="1"/>
          </p:cNvPicPr>
          <p:nvPr>
            <p:ph sz="quarter" idx="1"/>
          </p:nvPr>
        </p:nvPicPr>
        <p:blipFill>
          <a:blip r:embed="rId2" cstate="print"/>
          <a:stretch>
            <a:fillRect/>
          </a:stretch>
        </p:blipFill>
        <p:spPr>
          <a:xfrm>
            <a:off x="2438400" y="1447800"/>
            <a:ext cx="3886200" cy="3886200"/>
          </a:xfrm>
        </p:spPr>
      </p:pic>
      <p:sp>
        <p:nvSpPr>
          <p:cNvPr id="5" name="Slide Number Placeholder 4"/>
          <p:cNvSpPr>
            <a:spLocks noGrp="1"/>
          </p:cNvSpPr>
          <p:nvPr>
            <p:ph type="sldNum" sz="quarter" idx="12"/>
          </p:nvPr>
        </p:nvSpPr>
        <p:spPr/>
        <p:txBody>
          <a:bodyPr/>
          <a:lstStyle/>
          <a:p>
            <a:fld id="{D9A133FA-4EFC-4CF4-804E-37598CAC01C8}" type="slidenum">
              <a:rPr lang="en-US" smtClean="0"/>
              <a:pPr/>
              <a:t>19</a:t>
            </a:fld>
            <a:endParaRPr lang="en-US"/>
          </a:p>
        </p:txBody>
      </p:sp>
      <p:pic>
        <p:nvPicPr>
          <p:cNvPr id="6" name="Picture 5" descr="brac.png"/>
          <p:cNvPicPr>
            <a:picLocks noChangeAspect="1"/>
          </p:cNvPicPr>
          <p:nvPr/>
        </p:nvPicPr>
        <p:blipFill>
          <a:blip r:embed="rId3" cstate="print"/>
          <a:stretch>
            <a:fillRect/>
          </a:stretch>
        </p:blipFill>
        <p:spPr>
          <a:xfrm>
            <a:off x="8229600" y="6019800"/>
            <a:ext cx="914400" cy="838200"/>
          </a:xfrm>
          <a:prstGeom prst="rect">
            <a:avLst/>
          </a:prstGeom>
        </p:spPr>
      </p:pic>
    </p:spTree>
  </p:cSld>
  <p:clrMapOvr>
    <a:masterClrMapping/>
  </p:clrMapOvr>
  <p:transition advTm="1380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628650" y="1131094"/>
            <a:ext cx="7886700" cy="994172"/>
          </a:xfrm>
          <a:prstGeom prst="rect">
            <a:avLst/>
          </a:prstGeom>
          <a:noFill/>
          <a:ln>
            <a:noFill/>
          </a:ln>
        </p:spPr>
        <p:txBody>
          <a:bodyPr spcFirstLastPara="1" vert="horz" wrap="square" lIns="68569" tIns="34275" rIns="68569" bIns="34275" anchor="ctr" anchorCtr="0">
            <a:normAutofit/>
          </a:bodyPr>
          <a:lstStyle/>
          <a:p>
            <a:pPr>
              <a:lnSpc>
                <a:spcPct val="90000"/>
              </a:lnSpc>
              <a:spcBef>
                <a:spcPts val="0"/>
              </a:spcBef>
              <a:buClr>
                <a:schemeClr val="dk1"/>
              </a:buClr>
              <a:buSzPts val="4400"/>
            </a:pPr>
            <a:r>
              <a:rPr lang="en-US"/>
              <a:t>Software Development life Cycle (SDLC)</a:t>
            </a:r>
            <a:endParaRPr/>
          </a:p>
        </p:txBody>
      </p:sp>
      <p:sp>
        <p:nvSpPr>
          <p:cNvPr id="118" name="Google Shape;118;p5"/>
          <p:cNvSpPr txBox="1">
            <a:spLocks noGrp="1"/>
          </p:cNvSpPr>
          <p:nvPr>
            <p:ph type="body" idx="1"/>
          </p:nvPr>
        </p:nvSpPr>
        <p:spPr>
          <a:xfrm>
            <a:off x="507304" y="2125267"/>
            <a:ext cx="6731696" cy="3760732"/>
          </a:xfrm>
          <a:prstGeom prst="rect">
            <a:avLst/>
          </a:prstGeom>
          <a:solidFill>
            <a:srgbClr val="548135"/>
          </a:solidFill>
          <a:ln>
            <a:noFill/>
          </a:ln>
        </p:spPr>
        <p:txBody>
          <a:bodyPr spcFirstLastPara="1" vert="horz" wrap="square" lIns="68569" tIns="34275" rIns="68569" bIns="34275" anchor="t" anchorCtr="0">
            <a:normAutofit/>
          </a:bodyPr>
          <a:lstStyle/>
          <a:p>
            <a:pPr marL="171450" indent="-58103">
              <a:lnSpc>
                <a:spcPct val="70000"/>
              </a:lnSpc>
              <a:spcBef>
                <a:spcPts val="0"/>
              </a:spcBef>
              <a:buClr>
                <a:schemeClr val="dk1"/>
              </a:buClr>
              <a:buSzPts val="2380"/>
              <a:buNone/>
            </a:pPr>
            <a:endParaRPr sz="1800" dirty="0">
              <a:solidFill>
                <a:schemeClr val="lt1"/>
              </a:solidFill>
            </a:endParaRPr>
          </a:p>
          <a:p>
            <a:pPr marL="514350" lvl="1" indent="-171450">
              <a:lnSpc>
                <a:spcPct val="70000"/>
              </a:lnSpc>
              <a:spcBef>
                <a:spcPts val="375"/>
              </a:spcBef>
              <a:buClr>
                <a:schemeClr val="lt1"/>
              </a:buClr>
              <a:buSzPts val="2040"/>
              <a:buChar char="•"/>
            </a:pPr>
            <a:r>
              <a:rPr lang="en-US" sz="1600" dirty="0">
                <a:solidFill>
                  <a:schemeClr val="lt1"/>
                </a:solidFill>
              </a:rPr>
              <a:t>What components of SDLC we need to learn:</a:t>
            </a:r>
            <a:endParaRPr sz="2400" dirty="0"/>
          </a:p>
          <a:p>
            <a:pPr marL="514350" lvl="1" indent="-171450">
              <a:lnSpc>
                <a:spcPct val="70000"/>
              </a:lnSpc>
              <a:spcBef>
                <a:spcPts val="375"/>
              </a:spcBef>
              <a:buClr>
                <a:schemeClr val="lt1"/>
              </a:buClr>
              <a:buSzPts val="2040"/>
              <a:buFont typeface="Noto Sans Symbols"/>
              <a:buChar char="⮚"/>
            </a:pPr>
            <a:r>
              <a:rPr lang="en-US" sz="1600" dirty="0">
                <a:solidFill>
                  <a:schemeClr val="lt1"/>
                </a:solidFill>
              </a:rPr>
              <a:t>Communication:</a:t>
            </a:r>
            <a:endParaRPr sz="2400" dirty="0"/>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 Here we do “</a:t>
            </a:r>
            <a:r>
              <a:rPr lang="en-US" sz="1400" b="1" dirty="0">
                <a:solidFill>
                  <a:schemeClr val="lt1"/>
                </a:solidFill>
              </a:rPr>
              <a:t>Requirement collection</a:t>
            </a:r>
            <a:r>
              <a:rPr lang="en-US" sz="1400" dirty="0">
                <a:solidFill>
                  <a:schemeClr val="lt1"/>
                </a:solidFill>
              </a:rPr>
              <a:t>”. That is knowing what will be in your software </a:t>
            </a:r>
            <a:endParaRPr sz="1400" dirty="0">
              <a:solidFill>
                <a:schemeClr val="lt1"/>
              </a:solidFill>
            </a:endParaRPr>
          </a:p>
          <a:p>
            <a:pPr marL="514350" lvl="1" indent="-171450">
              <a:lnSpc>
                <a:spcPct val="70000"/>
              </a:lnSpc>
              <a:spcBef>
                <a:spcPts val="375"/>
              </a:spcBef>
              <a:buClr>
                <a:schemeClr val="lt1"/>
              </a:buClr>
              <a:buSzPts val="2040"/>
              <a:buFont typeface="Noto Sans Symbols"/>
              <a:buChar char="⮚"/>
            </a:pPr>
            <a:r>
              <a:rPr lang="en-US" sz="1600" dirty="0">
                <a:solidFill>
                  <a:schemeClr val="lt1"/>
                </a:solidFill>
              </a:rPr>
              <a:t>Planning:</a:t>
            </a:r>
            <a:endParaRPr sz="2400" dirty="0"/>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Specification(We need to make a concrete documentation what we want to build. What features and functionalities will be there)</a:t>
            </a:r>
            <a:endParaRPr sz="1400" dirty="0">
              <a:solidFill>
                <a:schemeClr val="lt1"/>
              </a:solidFill>
            </a:endParaRPr>
          </a:p>
          <a:p>
            <a:pPr marL="514350" lvl="1" indent="-171450">
              <a:lnSpc>
                <a:spcPct val="70000"/>
              </a:lnSpc>
              <a:spcBef>
                <a:spcPts val="375"/>
              </a:spcBef>
              <a:buClr>
                <a:schemeClr val="lt1"/>
              </a:buClr>
              <a:buSzPts val="2040"/>
              <a:buFont typeface="Noto Sans Symbols"/>
              <a:buChar char="⮚"/>
            </a:pPr>
            <a:r>
              <a:rPr lang="en-US" sz="1600" dirty="0">
                <a:solidFill>
                  <a:schemeClr val="lt1"/>
                </a:solidFill>
              </a:rPr>
              <a:t>Modeling</a:t>
            </a:r>
            <a:endParaRPr sz="1600" dirty="0">
              <a:solidFill>
                <a:schemeClr val="lt1"/>
              </a:solidFill>
            </a:endParaRPr>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based on our requirements we do “Requirement Analysis” and “Design” a model</a:t>
            </a:r>
            <a:endParaRPr sz="1400" dirty="0">
              <a:solidFill>
                <a:schemeClr val="lt1"/>
              </a:solidFill>
            </a:endParaRPr>
          </a:p>
          <a:p>
            <a:pPr marL="514350" lvl="1" indent="-171450">
              <a:lnSpc>
                <a:spcPct val="70000"/>
              </a:lnSpc>
              <a:spcBef>
                <a:spcPts val="375"/>
              </a:spcBef>
              <a:buClr>
                <a:schemeClr val="lt1"/>
              </a:buClr>
              <a:buSzPts val="2040"/>
              <a:buFont typeface="Noto Sans Symbols"/>
              <a:buChar char="⮚"/>
            </a:pPr>
            <a:r>
              <a:rPr lang="en-US" sz="1600" dirty="0">
                <a:solidFill>
                  <a:schemeClr val="lt1"/>
                </a:solidFill>
              </a:rPr>
              <a:t>Construction</a:t>
            </a:r>
            <a:endParaRPr sz="1600" dirty="0">
              <a:solidFill>
                <a:schemeClr val="lt1"/>
              </a:solidFill>
            </a:endParaRPr>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Then we code, its called “</a:t>
            </a:r>
            <a:r>
              <a:rPr lang="en-US" sz="1400" b="1" dirty="0">
                <a:solidFill>
                  <a:schemeClr val="lt1"/>
                </a:solidFill>
              </a:rPr>
              <a:t>Code generation</a:t>
            </a:r>
            <a:r>
              <a:rPr lang="en-US" sz="1400" dirty="0">
                <a:solidFill>
                  <a:schemeClr val="lt1"/>
                </a:solidFill>
              </a:rPr>
              <a:t>” and do “</a:t>
            </a:r>
            <a:r>
              <a:rPr lang="en-US" sz="1400" b="1" dirty="0">
                <a:solidFill>
                  <a:schemeClr val="lt1"/>
                </a:solidFill>
              </a:rPr>
              <a:t>Testing</a:t>
            </a:r>
            <a:r>
              <a:rPr lang="en-US" sz="1400" dirty="0">
                <a:solidFill>
                  <a:schemeClr val="lt1"/>
                </a:solidFill>
              </a:rPr>
              <a:t>”</a:t>
            </a:r>
            <a:endParaRPr sz="1400" dirty="0">
              <a:solidFill>
                <a:schemeClr val="lt1"/>
              </a:solidFill>
            </a:endParaRPr>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Once coding is done we need to see how it works. If client wanted a rocket at least we have made an </a:t>
            </a:r>
            <a:r>
              <a:rPr lang="en-US" sz="1400" dirty="0" err="1">
                <a:solidFill>
                  <a:schemeClr val="lt1"/>
                </a:solidFill>
              </a:rPr>
              <a:t>aeroplane</a:t>
            </a:r>
            <a:r>
              <a:rPr lang="en-US" sz="1400" dirty="0">
                <a:solidFill>
                  <a:schemeClr val="lt1"/>
                </a:solidFill>
              </a:rPr>
              <a:t> which can fly.  </a:t>
            </a:r>
            <a:endParaRPr sz="1400" dirty="0">
              <a:solidFill>
                <a:schemeClr val="lt1"/>
              </a:solidFill>
            </a:endParaRPr>
          </a:p>
          <a:p>
            <a:pPr marL="514350" lvl="1" indent="-171450">
              <a:lnSpc>
                <a:spcPct val="70000"/>
              </a:lnSpc>
              <a:spcBef>
                <a:spcPts val="375"/>
              </a:spcBef>
              <a:buClr>
                <a:schemeClr val="lt1"/>
              </a:buClr>
              <a:buSzPts val="2040"/>
              <a:buFont typeface="Noto Sans Symbols"/>
              <a:buChar char="⮚"/>
            </a:pPr>
            <a:r>
              <a:rPr lang="en-US" sz="1600" dirty="0">
                <a:solidFill>
                  <a:schemeClr val="lt1"/>
                </a:solidFill>
              </a:rPr>
              <a:t>Deployment</a:t>
            </a:r>
            <a:endParaRPr sz="1600" dirty="0">
              <a:solidFill>
                <a:schemeClr val="lt1"/>
              </a:solidFill>
            </a:endParaRPr>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We need to make it work in real battle field. So we “Release” versions of it and systematically upgrade to reach our goal to make the spaceship. So don’t forget we need proper “Maintenance”</a:t>
            </a:r>
            <a:endParaRPr sz="1400" dirty="0">
              <a:solidFill>
                <a:schemeClr val="lt1"/>
              </a:solidFill>
            </a:endParaRPr>
          </a:p>
        </p:txBody>
      </p:sp>
      <p:pic>
        <p:nvPicPr>
          <p:cNvPr id="119" name="Google Shape;119;p5"/>
          <p:cNvPicPr preferRelativeResize="0"/>
          <p:nvPr/>
        </p:nvPicPr>
        <p:blipFill rotWithShape="1">
          <a:blip r:embed="rId3">
            <a:alphaModFix/>
          </a:blip>
          <a:srcRect/>
          <a:stretch/>
        </p:blipFill>
        <p:spPr>
          <a:xfrm>
            <a:off x="7104460" y="3518297"/>
            <a:ext cx="2039540" cy="2367702"/>
          </a:xfrm>
          <a:prstGeom prst="rect">
            <a:avLst/>
          </a:prstGeom>
          <a:noFill/>
          <a:ln>
            <a:noFill/>
          </a:ln>
        </p:spPr>
      </p:pic>
      <p:sp>
        <p:nvSpPr>
          <p:cNvPr id="5" name="Slide Number Placeholder 13">
            <a:extLst>
              <a:ext uri="{FF2B5EF4-FFF2-40B4-BE49-F238E27FC236}">
                <a16:creationId xmlns:a16="http://schemas.microsoft.com/office/drawing/2014/main" id="{E7A435FA-F546-72A4-C751-BE182732D20F}"/>
              </a:ext>
            </a:extLst>
          </p:cNvPr>
          <p:cNvSpPr>
            <a:spLocks noGrp="1"/>
          </p:cNvSpPr>
          <p:nvPr>
            <p:ph type="sldNum" sz="quarter" idx="12"/>
          </p:nvPr>
        </p:nvSpPr>
        <p:spPr>
          <a:xfrm>
            <a:off x="612648" y="6356350"/>
            <a:ext cx="1981200" cy="365760"/>
          </a:xfrm>
        </p:spPr>
        <p:txBody>
          <a:bodyPr/>
          <a:lstStyle/>
          <a:p>
            <a:fld id="{D9A133FA-4EFC-4CF4-804E-37598CAC01C8}" type="slidenum">
              <a:rPr lang="en-US" smtClean="0"/>
              <a:pPr/>
              <a:t>2</a:t>
            </a:fld>
            <a:endParaRPr lang="en-US"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628650" y="1131094"/>
            <a:ext cx="7886700" cy="994172"/>
          </a:xfrm>
          <a:prstGeom prst="rect">
            <a:avLst/>
          </a:prstGeom>
          <a:noFill/>
          <a:ln>
            <a:noFill/>
          </a:ln>
        </p:spPr>
        <p:txBody>
          <a:bodyPr spcFirstLastPara="1" vert="horz" wrap="square" lIns="68569" tIns="34275" rIns="68569" bIns="34275" anchor="ctr" anchorCtr="0">
            <a:normAutofit/>
          </a:bodyPr>
          <a:lstStyle/>
          <a:p>
            <a:pPr>
              <a:lnSpc>
                <a:spcPct val="90000"/>
              </a:lnSpc>
              <a:spcBef>
                <a:spcPts val="0"/>
              </a:spcBef>
              <a:buClr>
                <a:schemeClr val="dk1"/>
              </a:buClr>
              <a:buSzPts val="4400"/>
            </a:pPr>
            <a:r>
              <a:rPr lang="en-US"/>
              <a:t>Major Software Production tasks </a:t>
            </a:r>
            <a:endParaRPr/>
          </a:p>
        </p:txBody>
      </p:sp>
      <p:sp>
        <p:nvSpPr>
          <p:cNvPr id="125" name="Google Shape;125;p6"/>
          <p:cNvSpPr txBox="1">
            <a:spLocks noGrp="1"/>
          </p:cNvSpPr>
          <p:nvPr>
            <p:ph type="body" idx="1"/>
          </p:nvPr>
        </p:nvSpPr>
        <p:spPr>
          <a:xfrm>
            <a:off x="507304" y="2125267"/>
            <a:ext cx="6807896" cy="3760732"/>
          </a:xfrm>
          <a:prstGeom prst="rect">
            <a:avLst/>
          </a:prstGeom>
          <a:solidFill>
            <a:srgbClr val="548135"/>
          </a:solidFill>
          <a:ln>
            <a:noFill/>
          </a:ln>
        </p:spPr>
        <p:txBody>
          <a:bodyPr spcFirstLastPara="1" vert="horz" wrap="square" lIns="68569" tIns="34275" rIns="68569" bIns="34275" anchor="t" anchorCtr="0">
            <a:normAutofit/>
          </a:bodyPr>
          <a:lstStyle/>
          <a:p>
            <a:pPr marL="171450" indent="-58103">
              <a:lnSpc>
                <a:spcPct val="70000"/>
              </a:lnSpc>
              <a:spcBef>
                <a:spcPts val="0"/>
              </a:spcBef>
              <a:buClr>
                <a:schemeClr val="dk1"/>
              </a:buClr>
              <a:buSzPts val="2380"/>
              <a:buNone/>
            </a:pPr>
            <a:endParaRPr sz="1800" dirty="0">
              <a:solidFill>
                <a:schemeClr val="lt1"/>
              </a:solidFill>
            </a:endParaRPr>
          </a:p>
          <a:p>
            <a:pPr marL="514350" lvl="1" indent="-171450">
              <a:lnSpc>
                <a:spcPct val="70000"/>
              </a:lnSpc>
              <a:spcBef>
                <a:spcPts val="375"/>
              </a:spcBef>
              <a:buClr>
                <a:schemeClr val="lt1"/>
              </a:buClr>
              <a:buSzPts val="2040"/>
              <a:buFont typeface="Noto Sans Symbols"/>
              <a:buChar char="✔"/>
            </a:pPr>
            <a:r>
              <a:rPr lang="en-US" sz="1600" dirty="0">
                <a:solidFill>
                  <a:schemeClr val="lt1"/>
                </a:solidFill>
              </a:rPr>
              <a:t>Requirements analysis:</a:t>
            </a:r>
            <a:endParaRPr sz="1600" dirty="0">
              <a:solidFill>
                <a:schemeClr val="lt1"/>
              </a:solidFill>
            </a:endParaRPr>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Analyze software system requirements in detail</a:t>
            </a:r>
            <a:endParaRPr sz="1400" dirty="0">
              <a:solidFill>
                <a:schemeClr val="lt1"/>
              </a:solidFill>
            </a:endParaRPr>
          </a:p>
          <a:p>
            <a:pPr marL="514350" lvl="1" indent="-171450">
              <a:lnSpc>
                <a:spcPct val="70000"/>
              </a:lnSpc>
              <a:spcBef>
                <a:spcPts val="375"/>
              </a:spcBef>
              <a:buClr>
                <a:schemeClr val="lt1"/>
              </a:buClr>
              <a:buSzPts val="2040"/>
              <a:buFont typeface="Noto Sans Symbols"/>
              <a:buChar char="✔"/>
            </a:pPr>
            <a:r>
              <a:rPr lang="en-US" sz="1600" dirty="0">
                <a:solidFill>
                  <a:schemeClr val="lt1"/>
                </a:solidFill>
              </a:rPr>
              <a:t>Specification:</a:t>
            </a:r>
            <a:endParaRPr sz="1600" dirty="0">
              <a:solidFill>
                <a:schemeClr val="lt1"/>
              </a:solidFill>
            </a:endParaRPr>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Develop a detailed specification for the software</a:t>
            </a:r>
            <a:endParaRPr sz="1400" dirty="0">
              <a:solidFill>
                <a:schemeClr val="lt1"/>
              </a:solidFill>
            </a:endParaRPr>
          </a:p>
          <a:p>
            <a:pPr marL="514350" lvl="1" indent="-171450">
              <a:lnSpc>
                <a:spcPct val="70000"/>
              </a:lnSpc>
              <a:spcBef>
                <a:spcPts val="375"/>
              </a:spcBef>
              <a:buClr>
                <a:schemeClr val="lt1"/>
              </a:buClr>
              <a:buSzPts val="2040"/>
              <a:buFont typeface="Noto Sans Symbols"/>
              <a:buChar char="✔"/>
            </a:pPr>
            <a:r>
              <a:rPr lang="en-US" sz="1600" dirty="0">
                <a:solidFill>
                  <a:schemeClr val="lt1"/>
                </a:solidFill>
              </a:rPr>
              <a:t>Design:</a:t>
            </a:r>
            <a:endParaRPr sz="1600" dirty="0">
              <a:solidFill>
                <a:schemeClr val="lt1"/>
              </a:solidFill>
            </a:endParaRPr>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Develop detailed design for the software data structures, software</a:t>
            </a:r>
            <a:endParaRPr sz="1400" dirty="0">
              <a:solidFill>
                <a:schemeClr val="lt1"/>
              </a:solidFill>
            </a:endParaRPr>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architecture procedural detail, interfaces</a:t>
            </a:r>
            <a:endParaRPr sz="1400" dirty="0">
              <a:solidFill>
                <a:schemeClr val="lt1"/>
              </a:solidFill>
            </a:endParaRPr>
          </a:p>
          <a:p>
            <a:pPr marL="514350" lvl="1" indent="-171450">
              <a:lnSpc>
                <a:spcPct val="70000"/>
              </a:lnSpc>
              <a:spcBef>
                <a:spcPts val="375"/>
              </a:spcBef>
              <a:buClr>
                <a:schemeClr val="lt1"/>
              </a:buClr>
              <a:buSzPts val="2040"/>
              <a:buFont typeface="Noto Sans Symbols"/>
              <a:buChar char="✔"/>
            </a:pPr>
            <a:r>
              <a:rPr lang="en-US" sz="1600" dirty="0">
                <a:solidFill>
                  <a:schemeClr val="lt1"/>
                </a:solidFill>
              </a:rPr>
              <a:t>Coding:</a:t>
            </a:r>
            <a:endParaRPr sz="1600" dirty="0">
              <a:solidFill>
                <a:schemeClr val="lt1"/>
              </a:solidFill>
            </a:endParaRPr>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Transform design into one or more programming language(s)</a:t>
            </a:r>
            <a:endParaRPr sz="1400" dirty="0">
              <a:solidFill>
                <a:schemeClr val="lt1"/>
              </a:solidFill>
            </a:endParaRPr>
          </a:p>
          <a:p>
            <a:pPr marL="514350" lvl="1" indent="-171450">
              <a:lnSpc>
                <a:spcPct val="70000"/>
              </a:lnSpc>
              <a:spcBef>
                <a:spcPts val="375"/>
              </a:spcBef>
              <a:buClr>
                <a:schemeClr val="lt1"/>
              </a:buClr>
              <a:buSzPts val="2040"/>
              <a:buFont typeface="Noto Sans Symbols"/>
              <a:buChar char="✔"/>
            </a:pPr>
            <a:r>
              <a:rPr lang="en-US" sz="1600" dirty="0">
                <a:solidFill>
                  <a:schemeClr val="lt1"/>
                </a:solidFill>
              </a:rPr>
              <a:t>Testing:</a:t>
            </a:r>
            <a:endParaRPr sz="1600" dirty="0">
              <a:solidFill>
                <a:schemeClr val="lt1"/>
              </a:solidFill>
            </a:endParaRPr>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Test internal operation of the system and externally visible operations &amp; performance</a:t>
            </a:r>
            <a:endParaRPr sz="1400" dirty="0">
              <a:solidFill>
                <a:schemeClr val="lt1"/>
              </a:solidFill>
            </a:endParaRPr>
          </a:p>
          <a:p>
            <a:pPr marL="514350" lvl="1" indent="-171450">
              <a:lnSpc>
                <a:spcPct val="70000"/>
              </a:lnSpc>
              <a:spcBef>
                <a:spcPts val="375"/>
              </a:spcBef>
              <a:buClr>
                <a:schemeClr val="lt1"/>
              </a:buClr>
              <a:buSzPts val="2040"/>
              <a:buFont typeface="Noto Sans Symbols"/>
              <a:buChar char="✔"/>
            </a:pPr>
            <a:r>
              <a:rPr lang="en-US" sz="1600" dirty="0">
                <a:solidFill>
                  <a:schemeClr val="lt1"/>
                </a:solidFill>
              </a:rPr>
              <a:t>Release:</a:t>
            </a:r>
            <a:endParaRPr sz="1600" dirty="0">
              <a:solidFill>
                <a:schemeClr val="lt1"/>
              </a:solidFill>
            </a:endParaRPr>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Package and deliver software to users </a:t>
            </a:r>
            <a:endParaRPr sz="1400" dirty="0">
              <a:solidFill>
                <a:schemeClr val="lt1"/>
              </a:solidFill>
            </a:endParaRPr>
          </a:p>
          <a:p>
            <a:pPr marL="514350" lvl="1" indent="-171450">
              <a:lnSpc>
                <a:spcPct val="70000"/>
              </a:lnSpc>
              <a:spcBef>
                <a:spcPts val="375"/>
              </a:spcBef>
              <a:buClr>
                <a:schemeClr val="lt1"/>
              </a:buClr>
              <a:buSzPts val="2040"/>
              <a:buFont typeface="Noto Sans Symbols"/>
              <a:buChar char="✔"/>
            </a:pPr>
            <a:r>
              <a:rPr lang="en-US" sz="1600" dirty="0">
                <a:solidFill>
                  <a:schemeClr val="lt1"/>
                </a:solidFill>
              </a:rPr>
              <a:t>Maintenance:</a:t>
            </a:r>
            <a:endParaRPr sz="1600" dirty="0">
              <a:solidFill>
                <a:schemeClr val="lt1"/>
              </a:solidFill>
            </a:endParaRPr>
          </a:p>
          <a:p>
            <a:pPr marL="857250" lvl="2" indent="-171450">
              <a:lnSpc>
                <a:spcPct val="70000"/>
              </a:lnSpc>
              <a:spcBef>
                <a:spcPts val="375"/>
              </a:spcBef>
              <a:buClr>
                <a:schemeClr val="lt1"/>
              </a:buClr>
              <a:buSzPts val="1700"/>
              <a:buFont typeface="Noto Sans Symbols"/>
              <a:buChar char="⮚"/>
            </a:pPr>
            <a:r>
              <a:rPr lang="en-US" sz="1400" dirty="0">
                <a:solidFill>
                  <a:schemeClr val="lt1"/>
                </a:solidFill>
              </a:rPr>
              <a:t>Error correction and enhancement after system</a:t>
            </a:r>
            <a:endParaRPr sz="1400" dirty="0">
              <a:solidFill>
                <a:schemeClr val="lt1"/>
              </a:solidFill>
            </a:endParaRPr>
          </a:p>
        </p:txBody>
      </p:sp>
      <p:pic>
        <p:nvPicPr>
          <p:cNvPr id="126" name="Google Shape;126;p6"/>
          <p:cNvPicPr preferRelativeResize="0"/>
          <p:nvPr/>
        </p:nvPicPr>
        <p:blipFill rotWithShape="1">
          <a:blip r:embed="rId3">
            <a:alphaModFix/>
          </a:blip>
          <a:srcRect/>
          <a:stretch/>
        </p:blipFill>
        <p:spPr>
          <a:xfrm>
            <a:off x="7104460" y="3518297"/>
            <a:ext cx="2039540" cy="2367702"/>
          </a:xfrm>
          <a:prstGeom prst="rect">
            <a:avLst/>
          </a:prstGeom>
          <a:noFill/>
          <a:ln>
            <a:noFill/>
          </a:ln>
        </p:spPr>
      </p:pic>
      <p:sp>
        <p:nvSpPr>
          <p:cNvPr id="5" name="Slide Number Placeholder 13">
            <a:extLst>
              <a:ext uri="{FF2B5EF4-FFF2-40B4-BE49-F238E27FC236}">
                <a16:creationId xmlns:a16="http://schemas.microsoft.com/office/drawing/2014/main" id="{DDB979CD-F282-C32F-8BAE-C7AB3D3F1FA1}"/>
              </a:ext>
            </a:extLst>
          </p:cNvPr>
          <p:cNvSpPr>
            <a:spLocks noGrp="1"/>
          </p:cNvSpPr>
          <p:nvPr>
            <p:ph type="sldNum" sz="quarter" idx="12"/>
          </p:nvPr>
        </p:nvSpPr>
        <p:spPr>
          <a:xfrm>
            <a:off x="612648" y="6356350"/>
            <a:ext cx="1981200" cy="365760"/>
          </a:xfrm>
        </p:spPr>
        <p:txBody>
          <a:bodyPr/>
          <a:lstStyle/>
          <a:p>
            <a:fld id="{D9A133FA-4EFC-4CF4-804E-37598CAC01C8}" type="slidenum">
              <a:rPr lang="en-US" smtClean="0"/>
              <a:pPr/>
              <a:t>3</a:t>
            </a:fld>
            <a:endParaRPr lang="en-US"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body" idx="1"/>
          </p:nvPr>
        </p:nvSpPr>
        <p:spPr>
          <a:xfrm>
            <a:off x="628650" y="1875235"/>
            <a:ext cx="5543550" cy="3707606"/>
          </a:xfrm>
          <a:prstGeom prst="rect">
            <a:avLst/>
          </a:prstGeom>
          <a:noFill/>
          <a:ln>
            <a:noFill/>
          </a:ln>
        </p:spPr>
        <p:txBody>
          <a:bodyPr spcFirstLastPara="1" vert="horz" wrap="square" lIns="68569" tIns="34275" rIns="68569" bIns="34275" anchor="t" anchorCtr="0">
            <a:normAutofit/>
          </a:bodyPr>
          <a:lstStyle/>
          <a:p>
            <a:pPr marL="0" indent="0">
              <a:lnSpc>
                <a:spcPct val="90000"/>
              </a:lnSpc>
              <a:spcBef>
                <a:spcPts val="0"/>
              </a:spcBef>
              <a:buClr>
                <a:schemeClr val="dk1"/>
              </a:buClr>
              <a:buSzPts val="2800"/>
              <a:buNone/>
            </a:pPr>
            <a:r>
              <a:rPr lang="en-US" dirty="0"/>
              <a:t>Before solving a problem you always need to: </a:t>
            </a:r>
            <a:endParaRPr dirty="0"/>
          </a:p>
          <a:p>
            <a:pPr marL="171450" indent="-171450">
              <a:lnSpc>
                <a:spcPct val="90000"/>
              </a:lnSpc>
              <a:spcBef>
                <a:spcPts val="750"/>
              </a:spcBef>
              <a:buClr>
                <a:schemeClr val="dk1"/>
              </a:buClr>
              <a:buSzPts val="2800"/>
              <a:buChar char="•"/>
            </a:pPr>
            <a:r>
              <a:rPr lang="en-US" dirty="0"/>
              <a:t>Understand the problem (communication and analysis).</a:t>
            </a:r>
            <a:endParaRPr dirty="0"/>
          </a:p>
          <a:p>
            <a:pPr marL="171450" indent="-171450">
              <a:lnSpc>
                <a:spcPct val="90000"/>
              </a:lnSpc>
              <a:spcBef>
                <a:spcPts val="750"/>
              </a:spcBef>
              <a:buClr>
                <a:schemeClr val="dk1"/>
              </a:buClr>
              <a:buSzPts val="2800"/>
              <a:buChar char="•"/>
            </a:pPr>
            <a:r>
              <a:rPr lang="en-US" dirty="0"/>
              <a:t>Plan a solution (modeling and software design).</a:t>
            </a:r>
            <a:endParaRPr dirty="0"/>
          </a:p>
          <a:p>
            <a:pPr marL="171450" indent="-171450">
              <a:lnSpc>
                <a:spcPct val="90000"/>
              </a:lnSpc>
              <a:spcBef>
                <a:spcPts val="750"/>
              </a:spcBef>
              <a:buClr>
                <a:schemeClr val="dk1"/>
              </a:buClr>
              <a:buSzPts val="2800"/>
              <a:buChar char="•"/>
            </a:pPr>
            <a:r>
              <a:rPr lang="en-US" dirty="0"/>
              <a:t>Carry out the plan (code generation).</a:t>
            </a:r>
            <a:endParaRPr dirty="0"/>
          </a:p>
          <a:p>
            <a:pPr marL="171450" indent="-171450">
              <a:lnSpc>
                <a:spcPct val="90000"/>
              </a:lnSpc>
              <a:spcBef>
                <a:spcPts val="750"/>
              </a:spcBef>
              <a:buClr>
                <a:schemeClr val="dk1"/>
              </a:buClr>
              <a:buSzPts val="2800"/>
              <a:buChar char="•"/>
            </a:pPr>
            <a:r>
              <a:rPr lang="en-US" dirty="0"/>
              <a:t>Examine the result for accuracy (testing and quality assurance).</a:t>
            </a:r>
            <a:endParaRPr dirty="0"/>
          </a:p>
          <a:p>
            <a:pPr marL="171450" indent="-38100">
              <a:lnSpc>
                <a:spcPct val="90000"/>
              </a:lnSpc>
              <a:spcBef>
                <a:spcPts val="750"/>
              </a:spcBef>
              <a:buClr>
                <a:schemeClr val="dk1"/>
              </a:buClr>
              <a:buSzPts val="2800"/>
              <a:buNone/>
            </a:pPr>
            <a:endParaRPr dirty="0"/>
          </a:p>
        </p:txBody>
      </p:sp>
      <p:pic>
        <p:nvPicPr>
          <p:cNvPr id="132" name="Google Shape;132;p7"/>
          <p:cNvPicPr preferRelativeResize="0"/>
          <p:nvPr/>
        </p:nvPicPr>
        <p:blipFill rotWithShape="1">
          <a:blip r:embed="rId3">
            <a:alphaModFix/>
          </a:blip>
          <a:srcRect/>
          <a:stretch/>
        </p:blipFill>
        <p:spPr>
          <a:xfrm>
            <a:off x="6172201" y="2783170"/>
            <a:ext cx="2676629" cy="2799671"/>
          </a:xfrm>
          <a:prstGeom prst="rect">
            <a:avLst/>
          </a:prstGeom>
          <a:noFill/>
          <a:ln>
            <a:noFill/>
          </a:ln>
        </p:spPr>
      </p:pic>
      <p:sp>
        <p:nvSpPr>
          <p:cNvPr id="4" name="Slide Number Placeholder 13">
            <a:extLst>
              <a:ext uri="{FF2B5EF4-FFF2-40B4-BE49-F238E27FC236}">
                <a16:creationId xmlns:a16="http://schemas.microsoft.com/office/drawing/2014/main" id="{5F19C5F1-B719-AF75-1584-E69BB588C69E}"/>
              </a:ext>
            </a:extLst>
          </p:cNvPr>
          <p:cNvSpPr>
            <a:spLocks noGrp="1"/>
          </p:cNvSpPr>
          <p:nvPr>
            <p:ph type="sldNum" sz="quarter" idx="12"/>
          </p:nvPr>
        </p:nvSpPr>
        <p:spPr>
          <a:xfrm>
            <a:off x="612648" y="6356350"/>
            <a:ext cx="1981200" cy="365760"/>
          </a:xfrm>
        </p:spPr>
        <p:txBody>
          <a:bodyPr/>
          <a:lstStyle/>
          <a:p>
            <a:fld id="{D9A133FA-4EFC-4CF4-804E-37598CAC01C8}" type="slidenum">
              <a:rPr lang="en-US" smtClean="0"/>
              <a:pPr/>
              <a:t>4</a:t>
            </a:fld>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fade">
                                      <p:cBhvr>
                                        <p:cTn id="7" dur="500"/>
                                        <p:tgtEl>
                                          <p:spTgt spid="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1" end="1"/>
                                            </p:txEl>
                                          </p:spTgt>
                                        </p:tgtEl>
                                        <p:attrNameLst>
                                          <p:attrName>style.visibility</p:attrName>
                                        </p:attrNameLst>
                                      </p:cBhvr>
                                      <p:to>
                                        <p:strVal val="visible"/>
                                      </p:to>
                                    </p:set>
                                    <p:animEffect transition="in" filter="fade">
                                      <p:cBhvr>
                                        <p:cTn id="12" dur="500"/>
                                        <p:tgtEl>
                                          <p:spTgt spid="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2" end="2"/>
                                            </p:txEl>
                                          </p:spTgt>
                                        </p:tgtEl>
                                        <p:attrNameLst>
                                          <p:attrName>style.visibility</p:attrName>
                                        </p:attrNameLst>
                                      </p:cBhvr>
                                      <p:to>
                                        <p:strVal val="visible"/>
                                      </p:to>
                                    </p:set>
                                    <p:animEffect transition="in" filter="fade">
                                      <p:cBhvr>
                                        <p:cTn id="17" dur="500"/>
                                        <p:tgtEl>
                                          <p:spTgt spid="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xEl>
                                              <p:pRg st="3" end="3"/>
                                            </p:txEl>
                                          </p:spTgt>
                                        </p:tgtEl>
                                        <p:attrNameLst>
                                          <p:attrName>style.visibility</p:attrName>
                                        </p:attrNameLst>
                                      </p:cBhvr>
                                      <p:to>
                                        <p:strVal val="visible"/>
                                      </p:to>
                                    </p:set>
                                    <p:animEffect transition="in" filter="fade">
                                      <p:cBhvr>
                                        <p:cTn id="22" dur="500"/>
                                        <p:tgtEl>
                                          <p:spTgt spid="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1">
                                            <p:txEl>
                                              <p:pRg st="4" end="4"/>
                                            </p:txEl>
                                          </p:spTgt>
                                        </p:tgtEl>
                                        <p:attrNameLst>
                                          <p:attrName>style.visibility</p:attrName>
                                        </p:attrNameLst>
                                      </p:cBhvr>
                                      <p:to>
                                        <p:strVal val="visible"/>
                                      </p:to>
                                    </p:set>
                                    <p:animEffect transition="in" filter="fade">
                                      <p:cBhvr>
                                        <p:cTn id="27" dur="500"/>
                                        <p:tgtEl>
                                          <p:spTgt spid="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0496" y="-228600"/>
            <a:ext cx="8209767" cy="4952999"/>
          </a:xfrm>
          <a:prstGeom prst="rect">
            <a:avLst/>
          </a:prstGeom>
        </p:spPr>
      </p:pic>
      <p:grpSp>
        <p:nvGrpSpPr>
          <p:cNvPr id="13" name="Group 12"/>
          <p:cNvGrpSpPr/>
          <p:nvPr/>
        </p:nvGrpSpPr>
        <p:grpSpPr>
          <a:xfrm>
            <a:off x="2362200" y="4724399"/>
            <a:ext cx="3352800" cy="1448526"/>
            <a:chOff x="2362200" y="4724399"/>
            <a:chExt cx="3352800" cy="1448526"/>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4724399"/>
              <a:ext cx="3352800" cy="1448526"/>
            </a:xfrm>
            <a:prstGeom prst="rect">
              <a:avLst/>
            </a:prstGeom>
          </p:spPr>
        </p:pic>
        <p:sp>
          <p:nvSpPr>
            <p:cNvPr id="11" name="TextBox 10"/>
            <p:cNvSpPr txBox="1"/>
            <p:nvPr/>
          </p:nvSpPr>
          <p:spPr>
            <a:xfrm rot="20822956">
              <a:off x="4506909" y="4813893"/>
              <a:ext cx="1076940" cy="646331"/>
            </a:xfrm>
            <a:prstGeom prst="rect">
              <a:avLst/>
            </a:prstGeom>
            <a:noFill/>
          </p:spPr>
          <p:txBody>
            <a:bodyPr wrap="square" rtlCol="0">
              <a:spAutoFit/>
            </a:bodyPr>
            <a:lstStyle/>
            <a:p>
              <a:r>
                <a:rPr lang="en-GB" dirty="0"/>
                <a:t>New Project </a:t>
              </a:r>
            </a:p>
          </p:txBody>
        </p:sp>
      </p:grpSp>
      <p:pic>
        <p:nvPicPr>
          <p:cNvPr id="9" name="Content Placeholder 8"/>
          <p:cNvPicPr>
            <a:picLocks noGrp="1" noChangeAspect="1"/>
          </p:cNvPicPr>
          <p:nvPr>
            <p:ph sz="quarter" idx="1"/>
          </p:nvPr>
        </p:nvPicPr>
        <p:blipFill>
          <a:blip r:embed="rId4" cstate="print">
            <a:extLst>
              <a:ext uri="{28A0092B-C50C-407E-A947-70E740481C1C}">
                <a14:useLocalDpi xmlns:a14="http://schemas.microsoft.com/office/drawing/2010/main" val="0"/>
              </a:ext>
            </a:extLst>
          </a:blip>
          <a:stretch>
            <a:fillRect/>
          </a:stretch>
        </p:blipFill>
        <p:spPr>
          <a:xfrm>
            <a:off x="228600" y="2362200"/>
            <a:ext cx="1752600" cy="3641725"/>
          </a:xfrm>
        </p:spPr>
      </p:pic>
      <p:sp>
        <p:nvSpPr>
          <p:cNvPr id="10" name="TextBox 9"/>
          <p:cNvSpPr txBox="1"/>
          <p:nvPr/>
        </p:nvSpPr>
        <p:spPr>
          <a:xfrm>
            <a:off x="533400" y="5791200"/>
            <a:ext cx="1179169" cy="369332"/>
          </a:xfrm>
          <a:prstGeom prst="rect">
            <a:avLst/>
          </a:prstGeom>
          <a:noFill/>
        </p:spPr>
        <p:txBody>
          <a:bodyPr wrap="none" rtlCol="0">
            <a:spAutoFit/>
          </a:bodyPr>
          <a:lstStyle/>
          <a:p>
            <a:r>
              <a:rPr lang="en-GB" dirty="0"/>
              <a:t>Team Lead</a:t>
            </a:r>
          </a:p>
        </p:txBody>
      </p:sp>
      <p:sp>
        <p:nvSpPr>
          <p:cNvPr id="14" name="Slide Number Placeholder 13"/>
          <p:cNvSpPr>
            <a:spLocks noGrp="1"/>
          </p:cNvSpPr>
          <p:nvPr>
            <p:ph type="sldNum" sz="quarter" idx="12"/>
          </p:nvPr>
        </p:nvSpPr>
        <p:spPr/>
        <p:txBody>
          <a:bodyPr/>
          <a:lstStyle/>
          <a:p>
            <a:fld id="{D9A133FA-4EFC-4CF4-804E-37598CAC01C8}" type="slidenum">
              <a:rPr lang="en-US" smtClean="0"/>
              <a:pPr/>
              <a:t>5</a:t>
            </a:fld>
            <a:endParaRPr lang="en-US" dirty="0"/>
          </a:p>
        </p:txBody>
      </p:sp>
      <p:pic>
        <p:nvPicPr>
          <p:cNvPr id="15" name="Picture 14" descr="brac.png"/>
          <p:cNvPicPr>
            <a:picLocks noChangeAspect="1"/>
          </p:cNvPicPr>
          <p:nvPr/>
        </p:nvPicPr>
        <p:blipFill>
          <a:blip r:embed="rId5" cstate="print"/>
          <a:stretch>
            <a:fillRect/>
          </a:stretch>
        </p:blipFill>
        <p:spPr>
          <a:xfrm>
            <a:off x="8229600" y="6019800"/>
            <a:ext cx="914400" cy="838200"/>
          </a:xfrm>
          <a:prstGeom prst="rect">
            <a:avLst/>
          </a:prstGeom>
        </p:spPr>
      </p:pic>
    </p:spTree>
    <p:extLst>
      <p:ext uri="{BB962C8B-B14F-4D97-AF65-F5344CB8AC3E}">
        <p14:creationId xmlns:p14="http://schemas.microsoft.com/office/powerpoint/2010/main" val="1177996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8"/>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3657600" y="2590800"/>
            <a:ext cx="2206814" cy="371792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643756">
            <a:off x="2034900" y="1797743"/>
            <a:ext cx="1845945" cy="187052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643756">
            <a:off x="3635101" y="-31057"/>
            <a:ext cx="1845945" cy="187052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73113">
            <a:off x="5449920" y="1034312"/>
            <a:ext cx="1845945" cy="1870524"/>
          </a:xfrm>
          <a:prstGeom prst="rect">
            <a:avLst/>
          </a:prstGeom>
        </p:spPr>
      </p:pic>
      <p:sp>
        <p:nvSpPr>
          <p:cNvPr id="8" name="TextBox 7"/>
          <p:cNvSpPr txBox="1"/>
          <p:nvPr/>
        </p:nvSpPr>
        <p:spPr>
          <a:xfrm rot="18896165">
            <a:off x="2351269" y="2332562"/>
            <a:ext cx="964688" cy="369332"/>
          </a:xfrm>
          <a:prstGeom prst="rect">
            <a:avLst/>
          </a:prstGeom>
          <a:noFill/>
        </p:spPr>
        <p:txBody>
          <a:bodyPr wrap="none" rtlCol="0">
            <a:spAutoFit/>
          </a:bodyPr>
          <a:lstStyle/>
          <a:p>
            <a:r>
              <a:rPr lang="en-GB" dirty="0"/>
              <a:t>Model A</a:t>
            </a:r>
          </a:p>
        </p:txBody>
      </p:sp>
      <p:sp>
        <p:nvSpPr>
          <p:cNvPr id="9" name="TextBox 8"/>
          <p:cNvSpPr txBox="1"/>
          <p:nvPr/>
        </p:nvSpPr>
        <p:spPr>
          <a:xfrm rot="18452235">
            <a:off x="3844358" y="462343"/>
            <a:ext cx="963725" cy="369332"/>
          </a:xfrm>
          <a:prstGeom prst="rect">
            <a:avLst/>
          </a:prstGeom>
          <a:noFill/>
        </p:spPr>
        <p:txBody>
          <a:bodyPr wrap="none" rtlCol="0">
            <a:spAutoFit/>
          </a:bodyPr>
          <a:lstStyle/>
          <a:p>
            <a:r>
              <a:rPr lang="en-GB" dirty="0"/>
              <a:t>Model B</a:t>
            </a:r>
          </a:p>
        </p:txBody>
      </p:sp>
      <p:sp>
        <p:nvSpPr>
          <p:cNvPr id="10" name="TextBox 9"/>
          <p:cNvSpPr txBox="1"/>
          <p:nvPr/>
        </p:nvSpPr>
        <p:spPr>
          <a:xfrm rot="1350636">
            <a:off x="5917030" y="1447801"/>
            <a:ext cx="997389" cy="369332"/>
          </a:xfrm>
          <a:prstGeom prst="rect">
            <a:avLst/>
          </a:prstGeom>
          <a:noFill/>
        </p:spPr>
        <p:txBody>
          <a:bodyPr wrap="none" rtlCol="0">
            <a:spAutoFit/>
          </a:bodyPr>
          <a:lstStyle/>
          <a:p>
            <a:r>
              <a:rPr lang="en-GB" dirty="0"/>
              <a:t>Model C</a:t>
            </a:r>
          </a:p>
        </p:txBody>
      </p:sp>
      <p:pic>
        <p:nvPicPr>
          <p:cNvPr id="11" name="Picture 10" descr="unnamed.jpg"/>
          <p:cNvPicPr>
            <a:picLocks noChangeAspect="1"/>
          </p:cNvPicPr>
          <p:nvPr/>
        </p:nvPicPr>
        <p:blipFill>
          <a:blip r:embed="rId4" cstate="print"/>
          <a:stretch>
            <a:fillRect/>
          </a:stretch>
        </p:blipFill>
        <p:spPr>
          <a:xfrm>
            <a:off x="4267200" y="1524000"/>
            <a:ext cx="804862" cy="990600"/>
          </a:xfrm>
          <a:prstGeom prst="rect">
            <a:avLst/>
          </a:prstGeom>
        </p:spPr>
      </p:pic>
      <p:sp>
        <p:nvSpPr>
          <p:cNvPr id="12" name="Slide Number Placeholder 11"/>
          <p:cNvSpPr>
            <a:spLocks noGrp="1"/>
          </p:cNvSpPr>
          <p:nvPr>
            <p:ph type="sldNum" sz="quarter" idx="12"/>
          </p:nvPr>
        </p:nvSpPr>
        <p:spPr/>
        <p:txBody>
          <a:bodyPr/>
          <a:lstStyle/>
          <a:p>
            <a:fld id="{D9A133FA-4EFC-4CF4-804E-37598CAC01C8}" type="slidenum">
              <a:rPr lang="en-US" smtClean="0"/>
              <a:pPr/>
              <a:t>6</a:t>
            </a:fld>
            <a:endParaRPr lang="en-US"/>
          </a:p>
        </p:txBody>
      </p:sp>
      <p:pic>
        <p:nvPicPr>
          <p:cNvPr id="13" name="Picture 12" descr="brac.png"/>
          <p:cNvPicPr>
            <a:picLocks noChangeAspect="1"/>
          </p:cNvPicPr>
          <p:nvPr/>
        </p:nvPicPr>
        <p:blipFill>
          <a:blip r:embed="rId5" cstate="print"/>
          <a:stretch>
            <a:fillRect/>
          </a:stretch>
        </p:blipFill>
        <p:spPr>
          <a:xfrm>
            <a:off x="8229600" y="6019800"/>
            <a:ext cx="914400" cy="838200"/>
          </a:xfrm>
          <a:prstGeom prst="rect">
            <a:avLst/>
          </a:prstGeom>
        </p:spPr>
      </p:pic>
    </p:spTree>
    <p:extLst>
      <p:ext uri="{BB962C8B-B14F-4D97-AF65-F5344CB8AC3E}">
        <p14:creationId xmlns:p14="http://schemas.microsoft.com/office/powerpoint/2010/main" val="1286306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2133600" y="2286000"/>
            <a:ext cx="6477000" cy="4086225"/>
          </a:xfrm>
        </p:spPr>
      </p:pic>
      <p:pic>
        <p:nvPicPr>
          <p:cNvPr id="5" name="Content Placeholder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2029216"/>
            <a:ext cx="1752600" cy="3641725"/>
          </a:xfrm>
          <a:prstGeom prst="rect">
            <a:avLst/>
          </a:prstGeom>
        </p:spPr>
      </p:pic>
      <p:grpSp>
        <p:nvGrpSpPr>
          <p:cNvPr id="11" name="Group 10"/>
          <p:cNvGrpSpPr/>
          <p:nvPr/>
        </p:nvGrpSpPr>
        <p:grpSpPr>
          <a:xfrm>
            <a:off x="6248400" y="584778"/>
            <a:ext cx="2403864" cy="2462987"/>
            <a:chOff x="6248400" y="396720"/>
            <a:chExt cx="2403864" cy="2462987"/>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396720"/>
              <a:ext cx="2403864" cy="2462987"/>
            </a:xfrm>
            <a:prstGeom prst="rect">
              <a:avLst/>
            </a:prstGeom>
          </p:spPr>
        </p:pic>
        <p:sp>
          <p:nvSpPr>
            <p:cNvPr id="8" name="TextBox 7"/>
            <p:cNvSpPr txBox="1"/>
            <p:nvPr/>
          </p:nvSpPr>
          <p:spPr>
            <a:xfrm>
              <a:off x="6705600" y="981882"/>
              <a:ext cx="1752600" cy="646331"/>
            </a:xfrm>
            <a:prstGeom prst="rect">
              <a:avLst/>
            </a:prstGeom>
            <a:noFill/>
          </p:spPr>
          <p:txBody>
            <a:bodyPr wrap="square" rtlCol="0">
              <a:spAutoFit/>
            </a:bodyPr>
            <a:lstStyle/>
            <a:p>
              <a:pPr algn="ctr"/>
              <a:r>
                <a:rPr lang="en-GB" dirty="0"/>
                <a:t>Small Customer Base</a:t>
              </a:r>
            </a:p>
          </p:txBody>
        </p:sp>
      </p:grpSp>
      <p:grpSp>
        <p:nvGrpSpPr>
          <p:cNvPr id="10" name="Group 9"/>
          <p:cNvGrpSpPr/>
          <p:nvPr/>
        </p:nvGrpSpPr>
        <p:grpSpPr>
          <a:xfrm>
            <a:off x="2286000" y="1171584"/>
            <a:ext cx="2209800" cy="1688123"/>
            <a:chOff x="2286000" y="1171584"/>
            <a:chExt cx="2209800" cy="1688123"/>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0" y="1171584"/>
              <a:ext cx="2209800" cy="1688123"/>
            </a:xfrm>
            <a:prstGeom prst="rect">
              <a:avLst/>
            </a:prstGeom>
          </p:spPr>
        </p:pic>
        <p:sp>
          <p:nvSpPr>
            <p:cNvPr id="9" name="TextBox 8"/>
            <p:cNvSpPr txBox="1"/>
            <p:nvPr/>
          </p:nvSpPr>
          <p:spPr>
            <a:xfrm>
              <a:off x="2743200" y="1493107"/>
              <a:ext cx="1600200" cy="646331"/>
            </a:xfrm>
            <a:prstGeom prst="rect">
              <a:avLst/>
            </a:prstGeom>
            <a:noFill/>
          </p:spPr>
          <p:txBody>
            <a:bodyPr wrap="square" rtlCol="0">
              <a:spAutoFit/>
            </a:bodyPr>
            <a:lstStyle/>
            <a:p>
              <a:r>
                <a:rPr lang="en-GB" dirty="0"/>
                <a:t>We know What we Want</a:t>
              </a:r>
            </a:p>
          </p:txBody>
        </p:sp>
      </p:grpSp>
      <p:sp>
        <p:nvSpPr>
          <p:cNvPr id="12" name="Slide Number Placeholder 11"/>
          <p:cNvSpPr>
            <a:spLocks noGrp="1"/>
          </p:cNvSpPr>
          <p:nvPr>
            <p:ph type="sldNum" sz="quarter" idx="12"/>
          </p:nvPr>
        </p:nvSpPr>
        <p:spPr/>
        <p:txBody>
          <a:bodyPr/>
          <a:lstStyle/>
          <a:p>
            <a:fld id="{D9A133FA-4EFC-4CF4-804E-37598CAC01C8}" type="slidenum">
              <a:rPr lang="en-US" smtClean="0"/>
              <a:pPr/>
              <a:t>7</a:t>
            </a:fld>
            <a:endParaRPr lang="en-US"/>
          </a:p>
        </p:txBody>
      </p:sp>
      <p:pic>
        <p:nvPicPr>
          <p:cNvPr id="13" name="Picture 12" descr="brac.png"/>
          <p:cNvPicPr>
            <a:picLocks noChangeAspect="1"/>
          </p:cNvPicPr>
          <p:nvPr/>
        </p:nvPicPr>
        <p:blipFill>
          <a:blip r:embed="rId6" cstate="print"/>
          <a:stretch>
            <a:fillRect/>
          </a:stretch>
        </p:blipFill>
        <p:spPr>
          <a:xfrm>
            <a:off x="8229600" y="6019800"/>
            <a:ext cx="914400" cy="838200"/>
          </a:xfrm>
          <a:prstGeom prst="rect">
            <a:avLst/>
          </a:prstGeom>
        </p:spPr>
      </p:pic>
    </p:spTree>
    <p:extLst>
      <p:ext uri="{BB962C8B-B14F-4D97-AF65-F5344CB8AC3E}">
        <p14:creationId xmlns:p14="http://schemas.microsoft.com/office/powerpoint/2010/main" val="3672599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4000"/>
            <a:lum/>
          </a:blip>
          <a:srcRect/>
          <a:stretch>
            <a:fillRect l="-41000" r="-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19400" y="1371600"/>
            <a:ext cx="3733800" cy="990600"/>
          </a:xfrm>
        </p:spPr>
        <p:txBody>
          <a:bodyPr/>
          <a:lstStyle/>
          <a:p>
            <a:r>
              <a:rPr lang="en-GB" b="1" dirty="0"/>
              <a:t>Waterfall Model</a:t>
            </a:r>
          </a:p>
        </p:txBody>
      </p:sp>
      <p:sp>
        <p:nvSpPr>
          <p:cNvPr id="3" name="Content Placeholder 2"/>
          <p:cNvSpPr>
            <a:spLocks noGrp="1"/>
          </p:cNvSpPr>
          <p:nvPr>
            <p:ph sz="quarter" idx="1"/>
          </p:nvPr>
        </p:nvSpPr>
        <p:spPr>
          <a:xfrm>
            <a:off x="457200" y="2438400"/>
            <a:ext cx="8229600" cy="990600"/>
          </a:xfrm>
        </p:spPr>
        <p:txBody>
          <a:bodyPr/>
          <a:lstStyle/>
          <a:p>
            <a:r>
              <a:rPr lang="en-GB" dirty="0"/>
              <a:t>A sequential methodology for software project management.</a:t>
            </a:r>
          </a:p>
        </p:txBody>
      </p:sp>
      <p:sp>
        <p:nvSpPr>
          <p:cNvPr id="4" name="Slide Number Placeholder 3"/>
          <p:cNvSpPr>
            <a:spLocks noGrp="1"/>
          </p:cNvSpPr>
          <p:nvPr>
            <p:ph type="sldNum" sz="quarter" idx="12"/>
          </p:nvPr>
        </p:nvSpPr>
        <p:spPr/>
        <p:txBody>
          <a:bodyPr/>
          <a:lstStyle/>
          <a:p>
            <a:fld id="{D9A133FA-4EFC-4CF4-804E-37598CAC01C8}" type="slidenum">
              <a:rPr lang="en-US" smtClean="0"/>
              <a:pPr/>
              <a:t>8</a:t>
            </a:fld>
            <a:endParaRPr lang="en-US"/>
          </a:p>
        </p:txBody>
      </p:sp>
      <p:pic>
        <p:nvPicPr>
          <p:cNvPr id="5" name="Picture 4" descr="brac.png"/>
          <p:cNvPicPr>
            <a:picLocks noChangeAspect="1"/>
          </p:cNvPicPr>
          <p:nvPr/>
        </p:nvPicPr>
        <p:blipFill>
          <a:blip r:embed="rId3" cstate="print"/>
          <a:stretch>
            <a:fillRect/>
          </a:stretch>
        </p:blipFill>
        <p:spPr>
          <a:xfrm>
            <a:off x="8229600" y="6019800"/>
            <a:ext cx="914400" cy="838200"/>
          </a:xfrm>
          <a:prstGeom prst="rect">
            <a:avLst/>
          </a:prstGeom>
        </p:spPr>
      </p:pic>
    </p:spTree>
    <p:extLst>
      <p:ext uri="{BB962C8B-B14F-4D97-AF65-F5344CB8AC3E}">
        <p14:creationId xmlns:p14="http://schemas.microsoft.com/office/powerpoint/2010/main" val="2142063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4000"/>
            <a:lum/>
          </a:blip>
          <a:srcRect/>
          <a:stretch>
            <a:fillRect l="-41000" r="-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2590800" cy="990600"/>
          </a:xfrm>
        </p:spPr>
        <p:txBody>
          <a:bodyPr>
            <a:normAutofit/>
          </a:bodyPr>
          <a:lstStyle/>
          <a:p>
            <a:r>
              <a:rPr lang="en-GB" sz="2400" b="1" dirty="0"/>
              <a:t>Requirement Analysis</a:t>
            </a:r>
          </a:p>
        </p:txBody>
      </p:sp>
      <p:sp>
        <p:nvSpPr>
          <p:cNvPr id="9" name="Title 1"/>
          <p:cNvSpPr txBox="1">
            <a:spLocks/>
          </p:cNvSpPr>
          <p:nvPr/>
        </p:nvSpPr>
        <p:spPr>
          <a:xfrm>
            <a:off x="1447800" y="1622121"/>
            <a:ext cx="2590800" cy="9906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GB" sz="2400" b="1" dirty="0"/>
              <a:t>Design</a:t>
            </a:r>
          </a:p>
          <a:p>
            <a:endParaRPr lang="en-GB" sz="2400" b="1" dirty="0"/>
          </a:p>
        </p:txBody>
      </p:sp>
      <p:sp>
        <p:nvSpPr>
          <p:cNvPr id="10" name="Title 1"/>
          <p:cNvSpPr txBox="1">
            <a:spLocks/>
          </p:cNvSpPr>
          <p:nvPr/>
        </p:nvSpPr>
        <p:spPr>
          <a:xfrm>
            <a:off x="2362200" y="2438400"/>
            <a:ext cx="2590800" cy="9906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GB" sz="2400" b="1" dirty="0"/>
              <a:t>Coding</a:t>
            </a:r>
          </a:p>
          <a:p>
            <a:endParaRPr lang="en-GB" sz="2400" b="1" dirty="0"/>
          </a:p>
        </p:txBody>
      </p:sp>
      <p:sp>
        <p:nvSpPr>
          <p:cNvPr id="11" name="Title 1"/>
          <p:cNvSpPr txBox="1">
            <a:spLocks/>
          </p:cNvSpPr>
          <p:nvPr/>
        </p:nvSpPr>
        <p:spPr>
          <a:xfrm>
            <a:off x="3505200" y="3425868"/>
            <a:ext cx="2590800" cy="9906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GB" sz="2400" b="1" dirty="0"/>
              <a:t>Testing</a:t>
            </a:r>
          </a:p>
          <a:p>
            <a:endParaRPr lang="en-GB" sz="2400" b="1" dirty="0"/>
          </a:p>
        </p:txBody>
      </p:sp>
      <p:sp>
        <p:nvSpPr>
          <p:cNvPr id="12" name="Title 1"/>
          <p:cNvSpPr txBox="1">
            <a:spLocks/>
          </p:cNvSpPr>
          <p:nvPr/>
        </p:nvSpPr>
        <p:spPr>
          <a:xfrm>
            <a:off x="4403682" y="4247889"/>
            <a:ext cx="2590800" cy="9906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GB" sz="2400" b="1" dirty="0"/>
              <a:t>Deployment</a:t>
            </a:r>
          </a:p>
          <a:p>
            <a:endParaRPr lang="en-GB" sz="2400" b="1" dirty="0"/>
          </a:p>
        </p:txBody>
      </p:sp>
      <p:sp>
        <p:nvSpPr>
          <p:cNvPr id="13" name="Title 1"/>
          <p:cNvSpPr txBox="1">
            <a:spLocks/>
          </p:cNvSpPr>
          <p:nvPr/>
        </p:nvSpPr>
        <p:spPr>
          <a:xfrm>
            <a:off x="5705345" y="5047989"/>
            <a:ext cx="2590800" cy="9906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GB" sz="2400" b="1" dirty="0"/>
              <a:t>Maintenance</a:t>
            </a:r>
          </a:p>
          <a:p>
            <a:endParaRPr lang="en-GB" sz="2400" b="1" dirty="0"/>
          </a:p>
        </p:txBody>
      </p:sp>
      <p:sp>
        <p:nvSpPr>
          <p:cNvPr id="20" name="Bent Arrow 19"/>
          <p:cNvSpPr/>
          <p:nvPr/>
        </p:nvSpPr>
        <p:spPr>
          <a:xfrm rot="5400000">
            <a:off x="1545400" y="1226769"/>
            <a:ext cx="609600" cy="4953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1" name="Bent Arrow 20"/>
          <p:cNvSpPr/>
          <p:nvPr/>
        </p:nvSpPr>
        <p:spPr>
          <a:xfrm rot="5400000">
            <a:off x="2686050" y="2079321"/>
            <a:ext cx="609600" cy="4953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Bent Arrow 21"/>
          <p:cNvSpPr/>
          <p:nvPr/>
        </p:nvSpPr>
        <p:spPr>
          <a:xfrm rot="5400000">
            <a:off x="3607235" y="2935788"/>
            <a:ext cx="609600" cy="4953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Bent Arrow 22"/>
          <p:cNvSpPr/>
          <p:nvPr/>
        </p:nvSpPr>
        <p:spPr>
          <a:xfrm rot="5400000">
            <a:off x="4885673" y="3864018"/>
            <a:ext cx="609600" cy="4953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Bent Arrow 23"/>
          <p:cNvSpPr/>
          <p:nvPr/>
        </p:nvSpPr>
        <p:spPr>
          <a:xfrm rot="5400000">
            <a:off x="6448295" y="4686039"/>
            <a:ext cx="609600" cy="4953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Slide Number Placeholder 13"/>
          <p:cNvSpPr>
            <a:spLocks noGrp="1"/>
          </p:cNvSpPr>
          <p:nvPr>
            <p:ph type="sldNum" sz="quarter" idx="12"/>
          </p:nvPr>
        </p:nvSpPr>
        <p:spPr/>
        <p:txBody>
          <a:bodyPr/>
          <a:lstStyle/>
          <a:p>
            <a:fld id="{D9A133FA-4EFC-4CF4-804E-37598CAC01C8}" type="slidenum">
              <a:rPr lang="en-US" smtClean="0"/>
              <a:pPr/>
              <a:t>9</a:t>
            </a:fld>
            <a:endParaRPr lang="en-US"/>
          </a:p>
        </p:txBody>
      </p:sp>
      <p:pic>
        <p:nvPicPr>
          <p:cNvPr id="15" name="Picture 14" descr="brac.png"/>
          <p:cNvPicPr>
            <a:picLocks noChangeAspect="1"/>
          </p:cNvPicPr>
          <p:nvPr/>
        </p:nvPicPr>
        <p:blipFill>
          <a:blip r:embed="rId3" cstate="print"/>
          <a:stretch>
            <a:fillRect/>
          </a:stretch>
        </p:blipFill>
        <p:spPr>
          <a:xfrm>
            <a:off x="8229600" y="6019800"/>
            <a:ext cx="914400" cy="838200"/>
          </a:xfrm>
          <a:prstGeom prst="rect">
            <a:avLst/>
          </a:prstGeom>
        </p:spPr>
      </p:pic>
    </p:spTree>
    <p:extLst>
      <p:ext uri="{BB962C8B-B14F-4D97-AF65-F5344CB8AC3E}">
        <p14:creationId xmlns:p14="http://schemas.microsoft.com/office/powerpoint/2010/main" val="1839943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838</TotalTime>
  <Words>687</Words>
  <Application>Microsoft Office PowerPoint</Application>
  <PresentationFormat>On-screen Show (4:3)</PresentationFormat>
  <Paragraphs>122</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Bookman Old Style</vt:lpstr>
      <vt:lpstr>Calibri</vt:lpstr>
      <vt:lpstr>Gill Sans MT</vt:lpstr>
      <vt:lpstr>Noto Sans Symbols</vt:lpstr>
      <vt:lpstr>Wingdings</vt:lpstr>
      <vt:lpstr>Wingdings 3</vt:lpstr>
      <vt:lpstr>Origin</vt:lpstr>
      <vt:lpstr>CSE 470 – SDLC, Waterfall Model</vt:lpstr>
      <vt:lpstr>Software Development life Cycle (SDLC)</vt:lpstr>
      <vt:lpstr>Major Software Production tasks </vt:lpstr>
      <vt:lpstr>PowerPoint Presentation</vt:lpstr>
      <vt:lpstr>PowerPoint Presentation</vt:lpstr>
      <vt:lpstr>PowerPoint Presentation</vt:lpstr>
      <vt:lpstr>PowerPoint Presentation</vt:lpstr>
      <vt:lpstr>Waterfall Model</vt:lpstr>
      <vt:lpstr>Requirement Analysis</vt:lpstr>
      <vt:lpstr>Requirement Collection</vt:lpstr>
      <vt:lpstr>PowerPoint Presentation</vt:lpstr>
      <vt:lpstr>Design</vt:lpstr>
      <vt:lpstr>Coding</vt:lpstr>
      <vt:lpstr>Testing</vt:lpstr>
      <vt:lpstr>Deployment and Maintenance</vt:lpstr>
      <vt:lpstr>When to choose Waterfall Model</vt:lpstr>
      <vt:lpstr>Advantages &amp; Disadvantages</vt:lpstr>
      <vt:lpstr>Example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Rabeeb Ibrat</cp:lastModifiedBy>
  <cp:revision>84</cp:revision>
  <dcterms:created xsi:type="dcterms:W3CDTF">2020-05-26T17:53:17Z</dcterms:created>
  <dcterms:modified xsi:type="dcterms:W3CDTF">2022-06-02T02:49:36Z</dcterms:modified>
</cp:coreProperties>
</file>