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RLdm6f8F/hVZfZtsVY+tpM/p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92870" y="5787342"/>
            <a:ext cx="1018129" cy="9341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b="1" u="sng"/>
              <a:t>Software Engineering</a:t>
            </a:r>
            <a:br>
              <a:rPr lang="en-GB" b="1" u="sng"/>
            </a:br>
            <a:r>
              <a:rPr lang="en-GB" b="1" u="sng"/>
              <a:t> </a:t>
            </a:r>
            <a:r>
              <a:rPr lang="en-GB" sz="3200" b="1" u="sng"/>
              <a:t>The Software Process(Spiral&amp;CMMI)</a:t>
            </a:r>
            <a:endParaRPr sz="3200" b="1" u="sng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900488"/>
            <a:ext cx="9144000" cy="181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Slides for cse470 video lecture series produced by: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A.M.Esfar-E-Alam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Afrina Khatun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Dr.Muhammad Zavid Parvez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8530683" y="1690688"/>
            <a:ext cx="2823117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Pause and go through this chart that will give you detailed Idea of what happens in each maturity levels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7558668" cy="459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82" name="Google Shape;182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557719" y="785814"/>
            <a:ext cx="5076561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142876"/>
            <a:ext cx="10515600" cy="129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</a:t>
            </a:r>
            <a:endParaRPr u="sng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62725" cy="393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Rarely Used but an important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Its a model that works for projects with unlimited budget, time and projects that has huge risk factors.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Example, making a heavy lift system for space shuttle and international space station.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Another example can be about a company name Galaxy inc. 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038" y="1919288"/>
            <a:ext cx="26543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563" y="976313"/>
            <a:ext cx="18859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38200" y="1690688"/>
            <a:ext cx="6586538" cy="4138612"/>
          </a:xfrm>
          <a:prstGeom prst="rect">
            <a:avLst/>
          </a:prstGeom>
          <a:noFill/>
          <a:ln w="381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952499" y="528637"/>
            <a:ext cx="6691313" cy="554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They wanted to send 6 dozens satellite in space and build a satellite based cellular system.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 So that remote places like even in Antarctica where you don’t have any BTS(mobile tower) you can still be able to communicate using your cell. </a:t>
            </a: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You are never out of network.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 dirty="0"/>
              <a:t>As you can see for this project:</a:t>
            </a: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Risk were enormous</a:t>
            </a: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Needs a huge budget</a:t>
            </a: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No published materials or experienced worker</a:t>
            </a: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Risks will be coming and identified once the project kicks off</a:t>
            </a: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 dirty="0"/>
              <a:t>Several million codes had to be written and you don’t even have </a:t>
            </a:r>
            <a:r>
              <a:rPr lang="en-GB" sz="2590" dirty="0" err="1"/>
              <a:t>Stackoverflow</a:t>
            </a:r>
            <a:r>
              <a:rPr lang="en-GB" sz="2590" dirty="0"/>
              <a:t>… </a:t>
            </a: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4348" y="1057275"/>
            <a:ext cx="2305051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8627" y="3018002"/>
            <a:ext cx="1302072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9028" y="3222992"/>
            <a:ext cx="954086" cy="79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 flipH="1">
            <a:off x="8729663" y="2428875"/>
            <a:ext cx="314325" cy="5207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/>
          <p:nvPr/>
        </p:nvCxnSpPr>
        <p:spPr>
          <a:xfrm>
            <a:off x="9208620" y="3612080"/>
            <a:ext cx="506880" cy="69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/>
          <p:nvPr/>
        </p:nvSpPr>
        <p:spPr>
          <a:xfrm>
            <a:off x="952498" y="428627"/>
            <a:ext cx="6805613" cy="5648324"/>
          </a:xfrm>
          <a:prstGeom prst="rect">
            <a:avLst/>
          </a:prstGeom>
          <a:noFill/>
          <a:ln w="444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485900" y="471488"/>
            <a:ext cx="9972675" cy="10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Formal Definition</a:t>
            </a:r>
            <a:endParaRPr u="sng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85851" y="1825625"/>
            <a:ext cx="8015288" cy="4646613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The </a:t>
            </a:r>
            <a:r>
              <a:rPr lang="en-GB" b="1">
                <a:solidFill>
                  <a:schemeClr val="lt1"/>
                </a:solidFill>
              </a:rPr>
              <a:t>spiral model</a:t>
            </a:r>
            <a:r>
              <a:rPr lang="en-GB">
                <a:solidFill>
                  <a:schemeClr val="lt1"/>
                </a:solidFill>
              </a:rPr>
              <a:t> is a </a:t>
            </a:r>
            <a:r>
              <a:rPr lang="en-GB" b="1">
                <a:solidFill>
                  <a:schemeClr val="lt1"/>
                </a:solidFill>
              </a:rPr>
              <a:t>risk-driven</a:t>
            </a:r>
            <a:r>
              <a:rPr lang="en-GB">
                <a:solidFill>
                  <a:schemeClr val="lt1"/>
                </a:solidFill>
              </a:rPr>
              <a:t> process model generator for software projects. Based on the unique risk patterns of a given project, the spiral model guides a team to adopt elements of one or more process models, such as incremental, waterfall, or evolutionary prototyping.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This model was first described by </a:t>
            </a:r>
            <a:r>
              <a:rPr lang="en-GB" b="1">
                <a:solidFill>
                  <a:schemeClr val="lt1"/>
                </a:solidFill>
              </a:rPr>
              <a:t>Barry Boehm </a:t>
            </a:r>
            <a:r>
              <a:rPr lang="en-GB">
                <a:solidFill>
                  <a:schemeClr val="lt1"/>
                </a:solidFill>
              </a:rPr>
              <a:t>in his 1986 paper "A Spiral Model of Software Development and Enhancement".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802" y="2474421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u="sng"/>
              <a:t>Spiral model sectors</a:t>
            </a:r>
            <a:r>
              <a:rPr lang="en-GB" u="sng"/>
              <a:t> </a:t>
            </a:r>
            <a:endParaRPr u="sng"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7705725" cy="4695825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sz="259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Objective setting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Specific objectives for the phase are identified 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Risk assessment and reduction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Risks are assessed and activities put in place to reduce key risks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Development and validation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A development model for the system is chosen which can be any of the generic models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 Planning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The project is reviewed and next phase of the spiral is planned</a:t>
            </a:r>
            <a:endParaRPr sz="2590">
              <a:solidFill>
                <a:schemeClr val="lt1"/>
              </a:solidFill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5325" y="2168525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6167437" y="1665289"/>
            <a:ext cx="4700589" cy="4343718"/>
          </a:xfrm>
          <a:prstGeom prst="rect">
            <a:avLst/>
          </a:prstGeom>
          <a:noFill/>
          <a:ln w="381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Figure</a:t>
            </a:r>
            <a:endParaRPr u="sng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6272214" y="1689418"/>
            <a:ext cx="4595812" cy="431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 b="1"/>
              <a:t>Here is the image depicting spiral model.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 b="1"/>
              <a:t>As you can see spiral loops showing phase by phase development.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 b="1"/>
              <a:t>You can see we are doing risk analysis in every phase, planning and keep building prototype until we reach our goal.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9" y="1689418"/>
            <a:ext cx="5257800" cy="448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040607" y="3443288"/>
            <a:ext cx="7646193" cy="2486025"/>
          </a:xfrm>
          <a:prstGeom prst="rect">
            <a:avLst/>
          </a:prstGeom>
          <a:noFill/>
          <a:ln w="381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/>
              <a:t>Spiral model usage</a:t>
            </a:r>
            <a:r>
              <a:rPr lang="en-GB" sz="4000"/>
              <a:t> </a:t>
            </a:r>
            <a:endParaRPr sz="4000"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57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GB" sz="2590"/>
              <a:t>Spiral model has been very influential in helping people to think about iteration in software processes and introducing the </a:t>
            </a:r>
            <a:r>
              <a:rPr lang="en-GB" sz="2590" u="sng"/>
              <a:t>risk-driven approach to development</a:t>
            </a:r>
            <a:r>
              <a:rPr lang="en-GB" sz="2590"/>
              <a:t>.</a:t>
            </a:r>
            <a:br>
              <a:rPr lang="en-GB" sz="2590"/>
            </a:br>
            <a:r>
              <a:rPr lang="en-GB" sz="2590"/>
              <a:t> In practice, however as mentioned, the model is </a:t>
            </a:r>
            <a:r>
              <a:rPr lang="en-GB" sz="2590" u="sng"/>
              <a:t>rarely used</a:t>
            </a:r>
            <a:r>
              <a:rPr lang="en-GB" sz="2590"/>
              <a:t> as published for practical software development.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br>
              <a:rPr lang="en-GB" sz="2590"/>
            </a:br>
            <a:r>
              <a:rPr lang="en-GB" sz="2590"/>
              <a:t> So if you are a project manager or lead developer when would you suggest spiral model? It is if you have: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Long term project commitment and budget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Users and developers unsure of the needs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Requirements are complex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New product line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Significant changes are expected(research and explanation)</a:t>
            </a:r>
            <a:br>
              <a:rPr lang="en-GB" sz="2220"/>
            </a:br>
            <a:endParaRPr sz="2220"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901" y="2154692"/>
            <a:ext cx="3348037" cy="402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CMMI</a:t>
            </a:r>
            <a:endParaRPr u="sng"/>
          </a:p>
        </p:txBody>
      </p:sp>
      <p:sp>
        <p:nvSpPr>
          <p:cNvPr id="154" name="Google Shape;154;p8"/>
          <p:cNvSpPr txBox="1">
            <a:spLocks noGrp="1"/>
          </p:cNvSpPr>
          <p:nvPr>
            <p:ph type="body" idx="1"/>
          </p:nvPr>
        </p:nvSpPr>
        <p:spPr>
          <a:xfrm>
            <a:off x="838200" y="1400175"/>
            <a:ext cx="6177000" cy="4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The Capability Maturity Model Integration (CMMI) is a process and behavioral model that helps organizations streamline process improvement and encourage productive, efficient behaviors that decrease risks in software, product and service development.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is developed by CMU </a:t>
            </a:r>
            <a:endParaRPr sz="238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This process is mostly a requirement if you want to get a contract for software development in US govt organization. </a:t>
            </a:r>
            <a:endParaRPr sz="238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In this model work is divided in such a way so that you have different maturity level of a system you are building.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divided in 5 maturity level and you need to improve the system until you reach level 5</a:t>
            </a:r>
            <a:endParaRPr sz="2380"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5163" y="2528888"/>
            <a:ext cx="4286250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7353300" y="1423195"/>
            <a:ext cx="3533774" cy="4402138"/>
          </a:xfrm>
          <a:prstGeom prst="rect">
            <a:avLst/>
          </a:prstGeom>
          <a:noFill/>
          <a:ln w="381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7511740" y="1665288"/>
            <a:ext cx="3213409" cy="423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Once you reach level 5 that does not mean the end of your system.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It means now the system is full proof, it just need regular maintenance nothing else.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982" y="531812"/>
            <a:ext cx="6515100" cy="53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Noto Sans Symbols</vt:lpstr>
      <vt:lpstr>Office Theme</vt:lpstr>
      <vt:lpstr>Software Engineering  The Software Process(Spiral&amp;CMMI)</vt:lpstr>
      <vt:lpstr>Spiral Model</vt:lpstr>
      <vt:lpstr>PowerPoint Presentation</vt:lpstr>
      <vt:lpstr>Spiral Model Formal Definition</vt:lpstr>
      <vt:lpstr>Spiral model sectors </vt:lpstr>
      <vt:lpstr>Spiral model Figure</vt:lpstr>
      <vt:lpstr>Spiral model usage </vt:lpstr>
      <vt:lpstr>CMMI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The Software Process(Spiral&amp;CMMI)</dc:title>
  <dc:creator>A M Esfar-E-Alam</dc:creator>
  <cp:lastModifiedBy>Rabeeb Ibrat</cp:lastModifiedBy>
  <cp:revision>1</cp:revision>
  <dcterms:created xsi:type="dcterms:W3CDTF">2020-06-15T16:43:11Z</dcterms:created>
  <dcterms:modified xsi:type="dcterms:W3CDTF">2022-06-03T22:00:19Z</dcterms:modified>
</cp:coreProperties>
</file>