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8" r:id="rId3"/>
    <p:sldId id="269" r:id="rId4"/>
    <p:sldId id="267" r:id="rId5"/>
    <p:sldId id="266" r:id="rId6"/>
    <p:sldId id="263" r:id="rId7"/>
    <p:sldId id="264" r:id="rId8"/>
    <p:sldId id="271" r:id="rId9"/>
    <p:sldId id="272" r:id="rId10"/>
    <p:sldId id="273" r:id="rId11"/>
    <p:sldId id="274" r:id="rId12"/>
    <p:sldId id="275" r:id="rId13"/>
    <p:sldId id="276" r:id="rId14"/>
    <p:sldId id="265" r:id="rId15"/>
    <p:sldId id="277" r:id="rId16"/>
    <p:sldId id="278" r:id="rId17"/>
    <p:sldId id="279"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BDEEFF"/>
    <a:srgbClr val="5B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09899-BF35-425D-958C-50C4F574CD76}" type="datetimeFigureOut">
              <a:rPr lang="en-US" smtClean="0"/>
              <a:t>6/9/2022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F061CA-02D1-4F60-A66C-D83055C5BEF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6/9/2022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E0DBD9E-31B1-4FA2-9378-3F0A812B8472}"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6/9/2022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0DBD9E-31B1-4FA2-9378-3F0A812B847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0DBD9E-31B1-4FA2-9378-3F0A812B8472}"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6/9/2022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8.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r>
              <a:rPr lang="en-US" dirty="0"/>
              <a:t>CSE 470 – V, Incremental,</a:t>
            </a:r>
            <a:br>
              <a:rPr lang="en-US" dirty="0"/>
            </a:br>
            <a:r>
              <a:rPr lang="en-US" dirty="0"/>
              <a:t>Iterative Models</a:t>
            </a:r>
          </a:p>
        </p:txBody>
      </p:sp>
      <p:sp>
        <p:nvSpPr>
          <p:cNvPr id="3" name="Subtitle 2"/>
          <p:cNvSpPr>
            <a:spLocks noGrp="1"/>
          </p:cNvSpPr>
          <p:nvPr>
            <p:ph type="subTitle" idx="1"/>
          </p:nvPr>
        </p:nvSpPr>
        <p:spPr>
          <a:xfrm>
            <a:off x="1219200" y="5410200"/>
            <a:ext cx="6858000" cy="533400"/>
          </a:xfrm>
        </p:spPr>
        <p:txBody>
          <a:bodyPr/>
          <a:lstStyle/>
          <a:p>
            <a:r>
              <a:rPr lang="en-US" dirty="0"/>
              <a:t>BRAC University</a:t>
            </a:r>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3" cstate="print"/>
          <a:stretch>
            <a:fillRect/>
          </a:stretch>
        </p:blipFill>
        <p:spPr>
          <a:xfrm>
            <a:off x="8077200" y="5943600"/>
            <a:ext cx="1066800" cy="9144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219200"/>
            <a:ext cx="8229600" cy="990600"/>
          </a:xfrm>
        </p:spPr>
        <p:txBody>
          <a:bodyPr/>
          <a:lstStyle/>
          <a:p>
            <a:r>
              <a:rPr lang="en-US" b="1" dirty="0">
                <a:solidFill>
                  <a:schemeClr val="tx1"/>
                </a:solidFill>
              </a:rPr>
              <a:t>Incremental Process Model</a:t>
            </a:r>
          </a:p>
        </p:txBody>
      </p:sp>
      <p:sp>
        <p:nvSpPr>
          <p:cNvPr id="4" name="TextBox 3"/>
          <p:cNvSpPr txBox="1"/>
          <p:nvPr/>
        </p:nvSpPr>
        <p:spPr>
          <a:xfrm>
            <a:off x="1828800" y="3352800"/>
            <a:ext cx="5105400" cy="2262158"/>
          </a:xfrm>
          <a:prstGeom prst="rect">
            <a:avLst/>
          </a:prstGeom>
          <a:noFill/>
        </p:spPr>
        <p:txBody>
          <a:bodyPr wrap="square" rtlCol="0">
            <a:spAutoFit/>
          </a:bodyPr>
          <a:lstStyle/>
          <a:p>
            <a:pPr algn="just">
              <a:spcAft>
                <a:spcPts val="600"/>
              </a:spcAft>
            </a:pPr>
            <a:endParaRPr lang="en-US" sz="1400" dirty="0"/>
          </a:p>
          <a:p>
            <a:pPr marL="342900" indent="-342900" algn="just">
              <a:spcAft>
                <a:spcPts val="600"/>
              </a:spcAft>
              <a:buAutoNum type="arabicPeriod"/>
            </a:pPr>
            <a:r>
              <a:rPr lang="en-US" dirty="0"/>
              <a:t>Customer wants to use the software from the very beginning of the project</a:t>
            </a:r>
          </a:p>
          <a:p>
            <a:pPr marL="342900" indent="-342900" algn="just">
              <a:spcAft>
                <a:spcPts val="600"/>
              </a:spcAft>
              <a:buAutoNum type="arabicPeriod"/>
            </a:pPr>
            <a:r>
              <a:rPr lang="en-US" dirty="0"/>
              <a:t>Customer is well-known about the major requirements</a:t>
            </a:r>
          </a:p>
          <a:p>
            <a:pPr marL="342900" indent="-342900" algn="just">
              <a:spcAft>
                <a:spcPts val="600"/>
              </a:spcAft>
              <a:buAutoNum type="arabicPeriod"/>
            </a:pPr>
            <a:r>
              <a:rPr lang="en-US" dirty="0"/>
              <a:t>The software is divided into fixed number of increments to be delivered to customers</a:t>
            </a:r>
          </a:p>
        </p:txBody>
      </p:sp>
      <p:sp>
        <p:nvSpPr>
          <p:cNvPr id="5" name="TextBox 4"/>
          <p:cNvSpPr txBox="1"/>
          <p:nvPr/>
        </p:nvSpPr>
        <p:spPr>
          <a:xfrm>
            <a:off x="762000" y="2286000"/>
            <a:ext cx="7467600" cy="830997"/>
          </a:xfrm>
          <a:prstGeom prst="rect">
            <a:avLst/>
          </a:prstGeom>
          <a:noFill/>
        </p:spPr>
        <p:txBody>
          <a:bodyPr wrap="square" rtlCol="0">
            <a:spAutoFit/>
          </a:bodyPr>
          <a:lstStyle/>
          <a:p>
            <a:r>
              <a:rPr lang="en-US" sz="2400" dirty="0"/>
              <a:t>A software process model where the software will be delivered in increments</a:t>
            </a:r>
          </a:p>
        </p:txBody>
      </p:sp>
      <p:pic>
        <p:nvPicPr>
          <p:cNvPr id="6" name="Picture 5" descr="brac.png"/>
          <p:cNvPicPr>
            <a:picLocks noChangeAspect="1"/>
          </p:cNvPicPr>
          <p:nvPr/>
        </p:nvPicPr>
        <p:blipFill>
          <a:blip r:embed="rId2"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Process Model</a:t>
            </a:r>
          </a:p>
        </p:txBody>
      </p:sp>
      <p:pic>
        <p:nvPicPr>
          <p:cNvPr id="6" name="Content Placeholder 5"/>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066800" y="1524000"/>
            <a:ext cx="7010399" cy="4267200"/>
          </a:xfrm>
          <a:solidFill>
            <a:srgbClr val="FF0000"/>
          </a:solidFill>
          <a:ln>
            <a:solidFill>
              <a:schemeClr val="accent1">
                <a:shade val="50000"/>
              </a:schemeClr>
            </a:solidFill>
          </a:ln>
        </p:spPr>
      </p:pic>
      <p:sp>
        <p:nvSpPr>
          <p:cNvPr id="7" name="Frame 6"/>
          <p:cNvSpPr/>
          <p:nvPr/>
        </p:nvSpPr>
        <p:spPr>
          <a:xfrm>
            <a:off x="1447800" y="4444652"/>
            <a:ext cx="2590800" cy="683712"/>
          </a:xfrm>
          <a:prstGeom prst="frame">
            <a:avLst>
              <a:gd name="adj1" fmla="val 428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Frame 10"/>
          <p:cNvSpPr/>
          <p:nvPr/>
        </p:nvSpPr>
        <p:spPr>
          <a:xfrm>
            <a:off x="2971800" y="3733800"/>
            <a:ext cx="2590800" cy="685800"/>
          </a:xfrm>
          <a:prstGeom prst="frame">
            <a:avLst>
              <a:gd name="adj1" fmla="val 428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Up-Down Arrow 7"/>
          <p:cNvSpPr/>
          <p:nvPr/>
        </p:nvSpPr>
        <p:spPr>
          <a:xfrm>
            <a:off x="3276600" y="3968140"/>
            <a:ext cx="76200" cy="813148"/>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Up-Down Arrow 13"/>
          <p:cNvSpPr/>
          <p:nvPr/>
        </p:nvSpPr>
        <p:spPr>
          <a:xfrm>
            <a:off x="3733800" y="4133589"/>
            <a:ext cx="76200" cy="683712"/>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p14="http://schemas.microsoft.com/office/powerpoint/2010/main" val="3200418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8"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0" y="5943600"/>
            <a:ext cx="2590800" cy="213360"/>
          </a:xfrm>
        </p:spPr>
        <p:txBody>
          <a:bodyPr>
            <a:normAutofit fontScale="40000" lnSpcReduction="20000"/>
          </a:bodyPr>
          <a:lstStyle/>
          <a:p>
            <a:endParaRPr lang="en-US" dirty="0"/>
          </a:p>
        </p:txBody>
      </p:sp>
      <p:sp>
        <p:nvSpPr>
          <p:cNvPr id="14" name="Rectangle 13"/>
          <p:cNvSpPr/>
          <p:nvPr/>
        </p:nvSpPr>
        <p:spPr>
          <a:xfrm>
            <a:off x="609600" y="4572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04800" y="990600"/>
            <a:ext cx="1238801" cy="369332"/>
          </a:xfrm>
          <a:prstGeom prst="rect">
            <a:avLst/>
          </a:prstGeom>
          <a:noFill/>
        </p:spPr>
        <p:txBody>
          <a:bodyPr wrap="none" rtlCol="0">
            <a:spAutoFit/>
          </a:bodyPr>
          <a:lstStyle/>
          <a:p>
            <a:r>
              <a:rPr lang="en-US" i="1" dirty="0"/>
              <a:t>Increment 1</a:t>
            </a:r>
          </a:p>
        </p:txBody>
      </p:sp>
      <p:grpSp>
        <p:nvGrpSpPr>
          <p:cNvPr id="34" name="Group 33"/>
          <p:cNvGrpSpPr/>
          <p:nvPr/>
        </p:nvGrpSpPr>
        <p:grpSpPr>
          <a:xfrm>
            <a:off x="1905000" y="1600200"/>
            <a:ext cx="1219200" cy="533400"/>
            <a:chOff x="1981200" y="2286000"/>
            <a:chExt cx="1219200" cy="533400"/>
          </a:xfrm>
        </p:grpSpPr>
        <p:sp>
          <p:nvSpPr>
            <p:cNvPr id="35" name="Rectangle 34"/>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905000" y="2209800"/>
            <a:ext cx="1238801" cy="369332"/>
          </a:xfrm>
          <a:prstGeom prst="rect">
            <a:avLst/>
          </a:prstGeom>
          <a:noFill/>
        </p:spPr>
        <p:txBody>
          <a:bodyPr wrap="none" rtlCol="0">
            <a:spAutoFit/>
          </a:bodyPr>
          <a:lstStyle/>
          <a:p>
            <a:r>
              <a:rPr lang="en-US" i="1" dirty="0"/>
              <a:t>Increment 2</a:t>
            </a:r>
          </a:p>
        </p:txBody>
      </p:sp>
      <p:grpSp>
        <p:nvGrpSpPr>
          <p:cNvPr id="20" name="Group 19"/>
          <p:cNvGrpSpPr/>
          <p:nvPr/>
        </p:nvGrpSpPr>
        <p:grpSpPr>
          <a:xfrm>
            <a:off x="3429000" y="2743200"/>
            <a:ext cx="1219200" cy="1066800"/>
            <a:chOff x="1981200" y="2286000"/>
            <a:chExt cx="1219200" cy="1066800"/>
          </a:xfrm>
        </p:grpSpPr>
        <p:sp>
          <p:nvSpPr>
            <p:cNvPr id="21" name="Rectangle 20"/>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3352800" y="3886200"/>
            <a:ext cx="1238801" cy="369332"/>
          </a:xfrm>
          <a:prstGeom prst="rect">
            <a:avLst/>
          </a:prstGeom>
          <a:noFill/>
        </p:spPr>
        <p:txBody>
          <a:bodyPr wrap="none" rtlCol="0">
            <a:spAutoFit/>
          </a:bodyPr>
          <a:lstStyle/>
          <a:p>
            <a:r>
              <a:rPr lang="en-US" i="1" dirty="0"/>
              <a:t>Increment 3</a:t>
            </a:r>
          </a:p>
        </p:txBody>
      </p:sp>
      <p:grpSp>
        <p:nvGrpSpPr>
          <p:cNvPr id="27" name="Group 26"/>
          <p:cNvGrpSpPr/>
          <p:nvPr/>
        </p:nvGrpSpPr>
        <p:grpSpPr>
          <a:xfrm>
            <a:off x="5029200" y="4267200"/>
            <a:ext cx="1828800" cy="1066800"/>
            <a:chOff x="1981200" y="2286000"/>
            <a:chExt cx="1828800" cy="1066800"/>
          </a:xfrm>
        </p:grpSpPr>
        <p:sp>
          <p:nvSpPr>
            <p:cNvPr id="28" name="Rectangle 27"/>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5486400" y="5410200"/>
            <a:ext cx="1238801" cy="369332"/>
          </a:xfrm>
          <a:prstGeom prst="rect">
            <a:avLst/>
          </a:prstGeom>
          <a:noFill/>
        </p:spPr>
        <p:txBody>
          <a:bodyPr wrap="none" rtlCol="0">
            <a:spAutoFit/>
          </a:bodyPr>
          <a:lstStyle/>
          <a:p>
            <a:r>
              <a:rPr lang="en-US" i="1" dirty="0"/>
              <a:t>Increment 4</a:t>
            </a:r>
          </a:p>
        </p:txBody>
      </p:sp>
      <p:grpSp>
        <p:nvGrpSpPr>
          <p:cNvPr id="12" name="Group 11"/>
          <p:cNvGrpSpPr/>
          <p:nvPr/>
        </p:nvGrpSpPr>
        <p:grpSpPr>
          <a:xfrm>
            <a:off x="7162800" y="5334000"/>
            <a:ext cx="1828800" cy="1066800"/>
            <a:chOff x="1981200" y="2286000"/>
            <a:chExt cx="1828800" cy="1066800"/>
          </a:xfrm>
        </p:grpSpPr>
        <p:sp>
          <p:nvSpPr>
            <p:cNvPr id="4" name="Rectangle 3"/>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7467600" y="6488668"/>
            <a:ext cx="1238801" cy="369332"/>
          </a:xfrm>
          <a:prstGeom prst="rect">
            <a:avLst/>
          </a:prstGeom>
          <a:noFill/>
        </p:spPr>
        <p:txBody>
          <a:bodyPr wrap="none" rtlCol="0">
            <a:spAutoFit/>
          </a:bodyPr>
          <a:lstStyle/>
          <a:p>
            <a:r>
              <a:rPr lang="en-US" i="1" dirty="0"/>
              <a:t>Increment 5</a:t>
            </a:r>
          </a:p>
        </p:txBody>
      </p:sp>
      <p:sp>
        <p:nvSpPr>
          <p:cNvPr id="9" name="TextBox 8"/>
          <p:cNvSpPr txBox="1"/>
          <p:nvPr/>
        </p:nvSpPr>
        <p:spPr>
          <a:xfrm>
            <a:off x="4001427" y="584537"/>
            <a:ext cx="4800600" cy="2031325"/>
          </a:xfrm>
          <a:prstGeom prst="rect">
            <a:avLst/>
          </a:prstGeom>
          <a:noFill/>
        </p:spPr>
        <p:txBody>
          <a:bodyPr wrap="square" rtlCol="0">
            <a:spAutoFit/>
          </a:bodyPr>
          <a:lstStyle/>
          <a:p>
            <a:pPr marL="342900" indent="-342900">
              <a:buAutoNum type="arabicPeriod"/>
            </a:pPr>
            <a:r>
              <a:rPr lang="en-US" dirty="0"/>
              <a:t>For example, in first increment Login module is delivered. In second increment, another new module such as Navigation module is also added. In third, one more added.</a:t>
            </a:r>
          </a:p>
          <a:p>
            <a:pPr marL="342900" indent="-342900">
              <a:buAutoNum type="arabicPeriod"/>
            </a:pPr>
            <a:r>
              <a:rPr lang="en-US" dirty="0"/>
              <a:t>That is, this model “adds onto” new section as increments.</a:t>
            </a:r>
          </a:p>
          <a:p>
            <a:endParaRPr lang="en-GB" dirty="0"/>
          </a:p>
        </p:txBody>
      </p:sp>
      <p:grpSp>
        <p:nvGrpSpPr>
          <p:cNvPr id="36" name="Group 35"/>
          <p:cNvGrpSpPr/>
          <p:nvPr/>
        </p:nvGrpSpPr>
        <p:grpSpPr>
          <a:xfrm>
            <a:off x="838200" y="3429000"/>
            <a:ext cx="1828800" cy="1066800"/>
            <a:chOff x="1981200" y="2286000"/>
            <a:chExt cx="1828800" cy="1066800"/>
          </a:xfrm>
        </p:grpSpPr>
        <p:sp>
          <p:nvSpPr>
            <p:cNvPr id="37" name="Rectangle 36"/>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Picture 48" descr="brac.png"/>
          <p:cNvPicPr>
            <a:picLocks noChangeAspect="1"/>
          </p:cNvPicPr>
          <p:nvPr/>
        </p:nvPicPr>
        <p:blipFill>
          <a:blip r:embed="rId2" cstate="print"/>
          <a:stretch>
            <a:fillRect/>
          </a:stretch>
        </p:blipFill>
        <p:spPr>
          <a:xfrm>
            <a:off x="0"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0-#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1000" fill="hold"/>
                                        <p:tgtEl>
                                          <p:spTgt spid="34"/>
                                        </p:tgtEl>
                                        <p:attrNameLst>
                                          <p:attrName>ppt_x</p:attrName>
                                        </p:attrNameLst>
                                      </p:cBhvr>
                                      <p:tavLst>
                                        <p:tav tm="0">
                                          <p:val>
                                            <p:strVal val="0-#ppt_w/2"/>
                                          </p:val>
                                        </p:tav>
                                        <p:tav tm="100000">
                                          <p:val>
                                            <p:strVal val="#ppt_x"/>
                                          </p:val>
                                        </p:tav>
                                      </p:tavLst>
                                    </p:anim>
                                    <p:anim calcmode="lin" valueType="num">
                                      <p:cBhvr additive="base">
                                        <p:cTn id="31"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1000" fill="hold"/>
                                        <p:tgtEl>
                                          <p:spTgt spid="20"/>
                                        </p:tgtEl>
                                        <p:attrNameLst>
                                          <p:attrName>ppt_x</p:attrName>
                                        </p:attrNameLst>
                                      </p:cBhvr>
                                      <p:tavLst>
                                        <p:tav tm="0">
                                          <p:val>
                                            <p:strVal val="0-#ppt_w/2"/>
                                          </p:val>
                                        </p:tav>
                                        <p:tav tm="100000">
                                          <p:val>
                                            <p:strVal val="#ppt_x"/>
                                          </p:val>
                                        </p:tav>
                                      </p:tavLst>
                                    </p:anim>
                                    <p:anim calcmode="lin" valueType="num">
                                      <p:cBhvr additive="base">
                                        <p:cTn id="37"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3048000" cy="990600"/>
          </a:xfrm>
        </p:spPr>
        <p:txBody>
          <a:bodyPr/>
          <a:lstStyle/>
          <a:p>
            <a:r>
              <a:rPr lang="en-US" b="1" dirty="0">
                <a:solidFill>
                  <a:schemeClr val="tx1"/>
                </a:solidFill>
              </a:rPr>
              <a:t>When to use</a:t>
            </a:r>
          </a:p>
        </p:txBody>
      </p:sp>
      <p:sp>
        <p:nvSpPr>
          <p:cNvPr id="3" name="Content Placeholder 2"/>
          <p:cNvSpPr>
            <a:spLocks noGrp="1"/>
          </p:cNvSpPr>
          <p:nvPr>
            <p:ph sz="quarter" idx="1"/>
          </p:nvPr>
        </p:nvSpPr>
        <p:spPr>
          <a:xfrm>
            <a:off x="5257800" y="5715000"/>
            <a:ext cx="3429000" cy="441960"/>
          </a:xfrm>
        </p:spPr>
        <p:txBody>
          <a:bodyPr>
            <a:normAutofit fontScale="92500" lnSpcReduction="10000"/>
          </a:bodyPr>
          <a:lstStyle/>
          <a:p>
            <a:r>
              <a:rPr lang="en-US" dirty="0"/>
              <a:t> </a:t>
            </a:r>
          </a:p>
        </p:txBody>
      </p:sp>
      <p:sp>
        <p:nvSpPr>
          <p:cNvPr id="5" name="TextBox 4"/>
          <p:cNvSpPr txBox="1"/>
          <p:nvPr/>
        </p:nvSpPr>
        <p:spPr>
          <a:xfrm>
            <a:off x="381000" y="3200400"/>
            <a:ext cx="7696200" cy="2031325"/>
          </a:xfrm>
          <a:prstGeom prst="rect">
            <a:avLst/>
          </a:prstGeom>
          <a:noFill/>
        </p:spPr>
        <p:txBody>
          <a:bodyPr wrap="square" rtlCol="0">
            <a:spAutoFit/>
          </a:bodyPr>
          <a:lstStyle/>
          <a:p>
            <a:pPr marL="342900" indent="-342900">
              <a:buAutoNum type="arabicPeriod"/>
            </a:pPr>
            <a:r>
              <a:rPr lang="en-US" dirty="0"/>
              <a:t>You are ready with thin slices of the overall software pieces.</a:t>
            </a:r>
          </a:p>
          <a:p>
            <a:pPr marL="342900" indent="-342900">
              <a:buFontTx/>
              <a:buAutoNum type="arabicPeriod"/>
            </a:pPr>
            <a:r>
              <a:rPr lang="en-US" dirty="0"/>
              <a:t>Customer wants prototype version of the software from the beginning of the project</a:t>
            </a:r>
          </a:p>
          <a:p>
            <a:pPr marL="342900" indent="-342900">
              <a:buFontTx/>
              <a:buAutoNum type="arabicPeriod"/>
            </a:pPr>
            <a:r>
              <a:rPr lang="en-US" dirty="0"/>
              <a:t>Parallel stages such as requirement collection, planning etc. can take place.</a:t>
            </a:r>
          </a:p>
          <a:p>
            <a:pPr marL="342900" indent="-342900">
              <a:buAutoNum type="arabicPeriod"/>
            </a:pPr>
            <a:r>
              <a:rPr lang="en-US" dirty="0"/>
              <a:t>Increments needs to be prioritized by customers, so better chance of success</a:t>
            </a:r>
          </a:p>
          <a:p>
            <a:pPr marL="342900" indent="-342900">
              <a:buAutoNum type="arabicPeriod"/>
            </a:pPr>
            <a:r>
              <a:rPr lang="en-US" dirty="0"/>
              <a:t>Better for small or medium size projects</a:t>
            </a:r>
          </a:p>
          <a:p>
            <a:endParaRPr lang="en-GB" dirty="0"/>
          </a:p>
        </p:txBody>
      </p:sp>
      <p:pic>
        <p:nvPicPr>
          <p:cNvPr id="6" name="Picture 5" descr="brac.png"/>
          <p:cNvPicPr>
            <a:picLocks noChangeAspect="1"/>
          </p:cNvPicPr>
          <p:nvPr/>
        </p:nvPicPr>
        <p:blipFill>
          <a:blip r:embed="rId2"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0"/>
            <a:ext cx="8229600" cy="990600"/>
          </a:xfrm>
        </p:spPr>
        <p:txBody>
          <a:bodyPr/>
          <a:lstStyle/>
          <a:p>
            <a:r>
              <a:rPr lang="en-US" b="1" dirty="0">
                <a:solidFill>
                  <a:schemeClr val="tx1"/>
                </a:solidFill>
              </a:rPr>
              <a:t>Iterative Process Model</a:t>
            </a:r>
          </a:p>
        </p:txBody>
      </p:sp>
      <p:sp>
        <p:nvSpPr>
          <p:cNvPr id="5" name="TextBox 4"/>
          <p:cNvSpPr txBox="1"/>
          <p:nvPr/>
        </p:nvSpPr>
        <p:spPr>
          <a:xfrm>
            <a:off x="1752600" y="4114800"/>
            <a:ext cx="5410200" cy="1477328"/>
          </a:xfrm>
          <a:prstGeom prst="rect">
            <a:avLst/>
          </a:prstGeom>
          <a:noFill/>
        </p:spPr>
        <p:txBody>
          <a:bodyPr wrap="square" rtlCol="0">
            <a:spAutoFit/>
          </a:bodyPr>
          <a:lstStyle/>
          <a:p>
            <a:pPr marL="342900" indent="-342900">
              <a:buAutoNum type="arabicPeriod"/>
            </a:pPr>
            <a:r>
              <a:rPr lang="en-US" dirty="0"/>
              <a:t>Customer is not sure about the requirements</a:t>
            </a:r>
          </a:p>
          <a:p>
            <a:pPr marL="342900" indent="-342900">
              <a:buAutoNum type="arabicPeriod"/>
            </a:pPr>
            <a:r>
              <a:rPr lang="en-US" dirty="0"/>
              <a:t>Even development team may not be sure about which technology, algorithms may be used.</a:t>
            </a:r>
          </a:p>
          <a:p>
            <a:pPr marL="342900" indent="-342900">
              <a:buAutoNum type="arabicPeriod"/>
            </a:pPr>
            <a:r>
              <a:rPr lang="en-US" dirty="0"/>
              <a:t>There is no fixed limit of iterations, that is time is set aside.</a:t>
            </a:r>
          </a:p>
        </p:txBody>
      </p:sp>
      <p:sp>
        <p:nvSpPr>
          <p:cNvPr id="6" name="TextBox 5"/>
          <p:cNvSpPr txBox="1"/>
          <p:nvPr/>
        </p:nvSpPr>
        <p:spPr>
          <a:xfrm>
            <a:off x="990600" y="2667000"/>
            <a:ext cx="7467600" cy="830997"/>
          </a:xfrm>
          <a:prstGeom prst="rect">
            <a:avLst/>
          </a:prstGeom>
          <a:noFill/>
        </p:spPr>
        <p:txBody>
          <a:bodyPr wrap="square" rtlCol="0">
            <a:spAutoFit/>
          </a:bodyPr>
          <a:lstStyle/>
          <a:p>
            <a:r>
              <a:rPr lang="en-US" sz="2400" dirty="0"/>
              <a:t>A software process model where the software will be delivered in iterations</a:t>
            </a:r>
          </a:p>
        </p:txBody>
      </p:sp>
      <p:pic>
        <p:nvPicPr>
          <p:cNvPr id="7" name="Picture 6" descr="brac.png"/>
          <p:cNvPicPr>
            <a:picLocks noChangeAspect="1"/>
          </p:cNvPicPr>
          <p:nvPr/>
        </p:nvPicPr>
        <p:blipFill>
          <a:blip r:embed="rId2"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277474" y="209289"/>
            <a:ext cx="4703851" cy="2585323"/>
          </a:xfrm>
          <a:prstGeom prst="rect">
            <a:avLst/>
          </a:prstGeom>
          <a:noFill/>
        </p:spPr>
        <p:txBody>
          <a:bodyPr wrap="square" rtlCol="0">
            <a:spAutoFit/>
          </a:bodyPr>
          <a:lstStyle/>
          <a:p>
            <a:pPr marL="342900" indent="-342900">
              <a:buAutoNum type="arabicPeriod"/>
            </a:pPr>
            <a:r>
              <a:rPr lang="en-US" dirty="0"/>
              <a:t>For example, in first iteration Login module is delivered.  In second iteration,  Login module is updated again. In third iteration, Navigation module is added . And in fourth iteration some refinement is done.</a:t>
            </a:r>
          </a:p>
          <a:p>
            <a:pPr marL="342900" indent="-342900">
              <a:buFontTx/>
              <a:buAutoNum type="arabicPeriod"/>
            </a:pPr>
            <a:r>
              <a:rPr lang="en-US" dirty="0"/>
              <a:t>That is, this model “changes or reworks” on same section in iterations until customer accepts it.</a:t>
            </a:r>
          </a:p>
          <a:p>
            <a:endParaRPr lang="en-GB" dirty="0"/>
          </a:p>
        </p:txBody>
      </p:sp>
      <p:sp>
        <p:nvSpPr>
          <p:cNvPr id="3" name="Content Placeholder 2"/>
          <p:cNvSpPr>
            <a:spLocks noGrp="1"/>
          </p:cNvSpPr>
          <p:nvPr>
            <p:ph sz="quarter" idx="1"/>
          </p:nvPr>
        </p:nvSpPr>
        <p:spPr>
          <a:xfrm>
            <a:off x="457200" y="5867400"/>
            <a:ext cx="8229600" cy="289560"/>
          </a:xfrm>
        </p:spPr>
        <p:txBody>
          <a:bodyPr>
            <a:normAutofit fontScale="62500" lnSpcReduction="20000"/>
          </a:bodyPr>
          <a:lstStyle/>
          <a:p>
            <a:endParaRPr lang="en-US" dirty="0"/>
          </a:p>
        </p:txBody>
      </p:sp>
      <p:grpSp>
        <p:nvGrpSpPr>
          <p:cNvPr id="4" name="Group 3"/>
          <p:cNvGrpSpPr/>
          <p:nvPr/>
        </p:nvGrpSpPr>
        <p:grpSpPr>
          <a:xfrm>
            <a:off x="7162800" y="5410200"/>
            <a:ext cx="1828800" cy="1066800"/>
            <a:chOff x="1981200" y="2286000"/>
            <a:chExt cx="1828800" cy="1066800"/>
          </a:xfrm>
        </p:grpSpPr>
        <p:sp>
          <p:nvSpPr>
            <p:cNvPr id="5" name="Rectangle 4"/>
            <p:cNvSpPr/>
            <p:nvPr/>
          </p:nvSpPr>
          <p:spPr>
            <a:xfrm>
              <a:off x="1981200" y="2286000"/>
              <a:ext cx="609600" cy="533400"/>
            </a:xfrm>
            <a:prstGeom prst="rect">
              <a:avLst/>
            </a:prstGeom>
            <a:solidFill>
              <a:srgbClr val="FF0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00400" y="2286000"/>
              <a:ext cx="609600" cy="533400"/>
            </a:xfrm>
            <a:prstGeom prst="rect">
              <a:avLst/>
            </a:prstGeom>
            <a:solidFill>
              <a:schemeClr val="accent4">
                <a:lumMod val="60000"/>
                <a:lumOff val="4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2819400"/>
              <a:ext cx="609600" cy="533400"/>
            </a:xfrm>
            <a:prstGeom prst="rect">
              <a:avLst/>
            </a:prstGeom>
            <a:solidFill>
              <a:srgbClr val="00B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0800" y="2286000"/>
              <a:ext cx="609600" cy="533400"/>
            </a:xfrm>
            <a:prstGeom prst="rect">
              <a:avLst/>
            </a:prstGeom>
            <a:solidFill>
              <a:srgbClr val="2011E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2819400"/>
              <a:ext cx="609600" cy="533400"/>
            </a:xfrm>
            <a:prstGeom prst="rect">
              <a:avLst/>
            </a:prstGeom>
            <a:solidFill>
              <a:schemeClr val="bg2">
                <a:lumMod val="7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00400" y="2819400"/>
              <a:ext cx="609600" cy="533400"/>
            </a:xfrm>
            <a:prstGeom prst="rect">
              <a:avLst/>
            </a:prstGeom>
            <a:solidFill>
              <a:srgbClr val="00B0F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410200" y="4114800"/>
            <a:ext cx="1828800" cy="1066800"/>
            <a:chOff x="1981200" y="2286000"/>
            <a:chExt cx="1828800" cy="1066800"/>
          </a:xfrm>
        </p:grpSpPr>
        <p:sp>
          <p:nvSpPr>
            <p:cNvPr id="12" name="Rectangle 11"/>
            <p:cNvSpPr/>
            <p:nvPr/>
          </p:nvSpPr>
          <p:spPr>
            <a:xfrm>
              <a:off x="1981200" y="22860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00400" y="22860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81200" y="28194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590800" y="22860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590800" y="2819400"/>
              <a:ext cx="609600" cy="533400"/>
            </a:xfrm>
            <a:prstGeom prst="rect">
              <a:avLst/>
            </a:pr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2819400"/>
              <a:ext cx="609600" cy="5334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676400" y="1676400"/>
            <a:ext cx="1219200" cy="1066800"/>
            <a:chOff x="1981200" y="2286000"/>
            <a:chExt cx="1219200" cy="1066800"/>
          </a:xfrm>
        </p:grpSpPr>
        <p:sp>
          <p:nvSpPr>
            <p:cNvPr id="19" name="Rectangle 18"/>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304800" y="228600"/>
            <a:ext cx="1219200" cy="1066800"/>
            <a:chOff x="304800" y="228600"/>
            <a:chExt cx="1219200" cy="1066800"/>
          </a:xfrm>
        </p:grpSpPr>
        <p:sp>
          <p:nvSpPr>
            <p:cNvPr id="26" name="Rectangle 25"/>
            <p:cNvSpPr/>
            <p:nvPr/>
          </p:nvSpPr>
          <p:spPr>
            <a:xfrm>
              <a:off x="304800" y="2286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04800" y="7620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14400" y="2286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14400" y="762000"/>
              <a:ext cx="609600" cy="53340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3429000" y="2743200"/>
            <a:ext cx="1828800" cy="1066800"/>
            <a:chOff x="1981200" y="2286000"/>
            <a:chExt cx="1828800" cy="1066800"/>
          </a:xfrm>
        </p:grpSpPr>
        <p:sp>
          <p:nvSpPr>
            <p:cNvPr id="40" name="Rectangle 39"/>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2004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2004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3733800" y="3886200"/>
            <a:ext cx="1087349" cy="369332"/>
          </a:xfrm>
          <a:prstGeom prst="rect">
            <a:avLst/>
          </a:prstGeom>
          <a:noFill/>
        </p:spPr>
        <p:txBody>
          <a:bodyPr wrap="none" rtlCol="0">
            <a:spAutoFit/>
          </a:bodyPr>
          <a:lstStyle/>
          <a:p>
            <a:r>
              <a:rPr lang="en-US" i="1" dirty="0"/>
              <a:t>Iteration 3</a:t>
            </a:r>
          </a:p>
        </p:txBody>
      </p:sp>
      <p:sp>
        <p:nvSpPr>
          <p:cNvPr id="48" name="TextBox 47"/>
          <p:cNvSpPr txBox="1"/>
          <p:nvPr/>
        </p:nvSpPr>
        <p:spPr>
          <a:xfrm>
            <a:off x="304800" y="1371600"/>
            <a:ext cx="1087349" cy="369332"/>
          </a:xfrm>
          <a:prstGeom prst="rect">
            <a:avLst/>
          </a:prstGeom>
          <a:noFill/>
        </p:spPr>
        <p:txBody>
          <a:bodyPr wrap="none" rtlCol="0">
            <a:spAutoFit/>
          </a:bodyPr>
          <a:lstStyle/>
          <a:p>
            <a:r>
              <a:rPr lang="en-US" i="1" dirty="0"/>
              <a:t>Iteration 1</a:t>
            </a:r>
          </a:p>
        </p:txBody>
      </p:sp>
      <p:sp>
        <p:nvSpPr>
          <p:cNvPr id="49" name="TextBox 48"/>
          <p:cNvSpPr txBox="1"/>
          <p:nvPr/>
        </p:nvSpPr>
        <p:spPr>
          <a:xfrm>
            <a:off x="1752600" y="2819400"/>
            <a:ext cx="1087349" cy="369332"/>
          </a:xfrm>
          <a:prstGeom prst="rect">
            <a:avLst/>
          </a:prstGeom>
          <a:noFill/>
        </p:spPr>
        <p:txBody>
          <a:bodyPr wrap="none" rtlCol="0">
            <a:spAutoFit/>
          </a:bodyPr>
          <a:lstStyle/>
          <a:p>
            <a:r>
              <a:rPr lang="en-US" i="1" dirty="0"/>
              <a:t>Iteration 2</a:t>
            </a:r>
          </a:p>
        </p:txBody>
      </p:sp>
      <p:sp>
        <p:nvSpPr>
          <p:cNvPr id="50" name="TextBox 49"/>
          <p:cNvSpPr txBox="1"/>
          <p:nvPr/>
        </p:nvSpPr>
        <p:spPr>
          <a:xfrm>
            <a:off x="5867400" y="5257800"/>
            <a:ext cx="1087349" cy="369332"/>
          </a:xfrm>
          <a:prstGeom prst="rect">
            <a:avLst/>
          </a:prstGeom>
          <a:noFill/>
        </p:spPr>
        <p:txBody>
          <a:bodyPr wrap="none" rtlCol="0">
            <a:spAutoFit/>
          </a:bodyPr>
          <a:lstStyle/>
          <a:p>
            <a:r>
              <a:rPr lang="en-US" i="1" dirty="0"/>
              <a:t>Iteration 4</a:t>
            </a:r>
          </a:p>
        </p:txBody>
      </p:sp>
      <p:sp>
        <p:nvSpPr>
          <p:cNvPr id="51" name="TextBox 50"/>
          <p:cNvSpPr txBox="1"/>
          <p:nvPr/>
        </p:nvSpPr>
        <p:spPr>
          <a:xfrm>
            <a:off x="7543800" y="6488668"/>
            <a:ext cx="1087349" cy="369332"/>
          </a:xfrm>
          <a:prstGeom prst="rect">
            <a:avLst/>
          </a:prstGeom>
          <a:noFill/>
        </p:spPr>
        <p:txBody>
          <a:bodyPr wrap="none" rtlCol="0">
            <a:spAutoFit/>
          </a:bodyPr>
          <a:lstStyle/>
          <a:p>
            <a:r>
              <a:rPr lang="en-US" i="1" dirty="0"/>
              <a:t>Iteration 5</a:t>
            </a:r>
          </a:p>
        </p:txBody>
      </p:sp>
      <p:grpSp>
        <p:nvGrpSpPr>
          <p:cNvPr id="52" name="Group 51"/>
          <p:cNvGrpSpPr/>
          <p:nvPr/>
        </p:nvGrpSpPr>
        <p:grpSpPr>
          <a:xfrm>
            <a:off x="1219200" y="3581400"/>
            <a:ext cx="1828800" cy="1066800"/>
            <a:chOff x="1981200" y="2286000"/>
            <a:chExt cx="1828800" cy="1066800"/>
          </a:xfrm>
        </p:grpSpPr>
        <p:sp>
          <p:nvSpPr>
            <p:cNvPr id="53" name="Rectangle 52"/>
            <p:cNvSpPr/>
            <p:nvPr/>
          </p:nvSpPr>
          <p:spPr>
            <a:xfrm>
              <a:off x="19812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2004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9812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590800" y="22860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5908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200400" y="2819400"/>
              <a:ext cx="609600" cy="5334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9" name="Picture 58" descr="brac.png"/>
          <p:cNvPicPr>
            <a:picLocks noChangeAspect="1"/>
          </p:cNvPicPr>
          <p:nvPr/>
        </p:nvPicPr>
        <p:blipFill>
          <a:blip r:embed="rId2" cstate="print"/>
          <a:stretch>
            <a:fillRect/>
          </a:stretch>
        </p:blipFill>
        <p:spPr>
          <a:xfrm>
            <a:off x="0"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52"/>
                                        </p:tgtEl>
                                        <p:attrNameLst>
                                          <p:attrName>ppt_x</p:attrName>
                                        </p:attrNameLst>
                                      </p:cBhvr>
                                      <p:tavLst>
                                        <p:tav tm="0">
                                          <p:val>
                                            <p:strVal val="ppt_x"/>
                                          </p:val>
                                        </p:tav>
                                        <p:tav tm="100000">
                                          <p:val>
                                            <p:strVal val="ppt_x"/>
                                          </p:val>
                                        </p:tav>
                                      </p:tavLst>
                                    </p:anim>
                                    <p:anim calcmode="lin" valueType="num">
                                      <p:cBhvr additive="base">
                                        <p:cTn id="13" dur="500"/>
                                        <p:tgtEl>
                                          <p:spTgt spid="52"/>
                                        </p:tgtEl>
                                        <p:attrNameLst>
                                          <p:attrName>ppt_y</p:attrName>
                                        </p:attrNameLst>
                                      </p:cBhvr>
                                      <p:tavLst>
                                        <p:tav tm="0">
                                          <p:val>
                                            <p:strVal val="ppt_y"/>
                                          </p:val>
                                        </p:tav>
                                        <p:tav tm="100000">
                                          <p:val>
                                            <p:strVal val="1+ppt_h/2"/>
                                          </p:val>
                                        </p:tav>
                                      </p:tavLst>
                                    </p:anim>
                                    <p:set>
                                      <p:cBhvr>
                                        <p:cTn id="14" dur="1" fill="hold">
                                          <p:stCondLst>
                                            <p:cond delay="499"/>
                                          </p:stCondLst>
                                        </p:cTn>
                                        <p:tgtEl>
                                          <p:spTgt spid="5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1000" fill="hold"/>
                                        <p:tgtEl>
                                          <p:spTgt spid="46"/>
                                        </p:tgtEl>
                                        <p:attrNameLst>
                                          <p:attrName>ppt_x</p:attrName>
                                        </p:attrNameLst>
                                      </p:cBhvr>
                                      <p:tavLst>
                                        <p:tav tm="0">
                                          <p:val>
                                            <p:strVal val="0-#ppt_w/2"/>
                                          </p:val>
                                        </p:tav>
                                        <p:tav tm="100000">
                                          <p:val>
                                            <p:strVal val="#ppt_x"/>
                                          </p:val>
                                        </p:tav>
                                      </p:tavLst>
                                    </p:anim>
                                    <p:anim calcmode="lin" valueType="num">
                                      <p:cBhvr additive="base">
                                        <p:cTn id="20" dur="1000" fill="hold"/>
                                        <p:tgtEl>
                                          <p:spTgt spid="46"/>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1000" fill="hold"/>
                                        <p:tgtEl>
                                          <p:spTgt spid="18"/>
                                        </p:tgtEl>
                                        <p:attrNameLst>
                                          <p:attrName>ppt_x</p:attrName>
                                        </p:attrNameLst>
                                      </p:cBhvr>
                                      <p:tavLst>
                                        <p:tav tm="0">
                                          <p:val>
                                            <p:strVal val="0-#ppt_w/2"/>
                                          </p:val>
                                        </p:tav>
                                        <p:tav tm="100000">
                                          <p:val>
                                            <p:strVal val="#ppt_x"/>
                                          </p:val>
                                        </p:tav>
                                      </p:tavLst>
                                    </p:anim>
                                    <p:anim calcmode="lin" valueType="num">
                                      <p:cBhvr additive="base">
                                        <p:cTn id="31"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additive="base">
                                        <p:cTn id="36" dur="1000" fill="hold"/>
                                        <p:tgtEl>
                                          <p:spTgt spid="39"/>
                                        </p:tgtEl>
                                        <p:attrNameLst>
                                          <p:attrName>ppt_x</p:attrName>
                                        </p:attrNameLst>
                                      </p:cBhvr>
                                      <p:tavLst>
                                        <p:tav tm="0">
                                          <p:val>
                                            <p:strVal val="0-#ppt_w/2"/>
                                          </p:val>
                                        </p:tav>
                                        <p:tav tm="100000">
                                          <p:val>
                                            <p:strVal val="#ppt_x"/>
                                          </p:val>
                                        </p:tav>
                                      </p:tavLst>
                                    </p:anim>
                                    <p:anim calcmode="lin" valueType="num">
                                      <p:cBhvr additive="base">
                                        <p:cTn id="37"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3048000" cy="990600"/>
          </a:xfrm>
        </p:spPr>
        <p:txBody>
          <a:bodyPr/>
          <a:lstStyle/>
          <a:p>
            <a:r>
              <a:rPr lang="en-US" b="1" dirty="0">
                <a:solidFill>
                  <a:schemeClr val="tx1"/>
                </a:solidFill>
              </a:rPr>
              <a:t>When to use</a:t>
            </a:r>
          </a:p>
        </p:txBody>
      </p:sp>
      <p:sp>
        <p:nvSpPr>
          <p:cNvPr id="3" name="Content Placeholder 2"/>
          <p:cNvSpPr>
            <a:spLocks noGrp="1"/>
          </p:cNvSpPr>
          <p:nvPr>
            <p:ph sz="quarter" idx="1"/>
          </p:nvPr>
        </p:nvSpPr>
        <p:spPr>
          <a:xfrm>
            <a:off x="5257800" y="5715000"/>
            <a:ext cx="3429000" cy="441960"/>
          </a:xfrm>
        </p:spPr>
        <p:txBody>
          <a:bodyPr>
            <a:normAutofit fontScale="92500" lnSpcReduction="10000"/>
          </a:bodyPr>
          <a:lstStyle/>
          <a:p>
            <a:r>
              <a:rPr lang="en-US" dirty="0"/>
              <a:t> </a:t>
            </a:r>
          </a:p>
        </p:txBody>
      </p:sp>
      <p:sp>
        <p:nvSpPr>
          <p:cNvPr id="5" name="TextBox 4"/>
          <p:cNvSpPr txBox="1"/>
          <p:nvPr/>
        </p:nvSpPr>
        <p:spPr>
          <a:xfrm>
            <a:off x="381000" y="3200400"/>
            <a:ext cx="7696200" cy="1754326"/>
          </a:xfrm>
          <a:prstGeom prst="rect">
            <a:avLst/>
          </a:prstGeom>
          <a:noFill/>
        </p:spPr>
        <p:txBody>
          <a:bodyPr wrap="square" rtlCol="0">
            <a:spAutoFit/>
          </a:bodyPr>
          <a:lstStyle/>
          <a:p>
            <a:pPr marL="342900" indent="-342900">
              <a:buAutoNum type="arabicPeriod"/>
            </a:pPr>
            <a:r>
              <a:rPr lang="en-US" dirty="0"/>
              <a:t>Requirements are not fixed</a:t>
            </a:r>
          </a:p>
          <a:p>
            <a:pPr marL="342900" indent="-342900">
              <a:buAutoNum type="arabicPeriod"/>
            </a:pPr>
            <a:r>
              <a:rPr lang="en-US" dirty="0"/>
              <a:t>Technological tools or requirements are not identified yet.</a:t>
            </a:r>
          </a:p>
          <a:p>
            <a:pPr marL="342900" indent="-342900">
              <a:buAutoNum type="arabicPeriod"/>
            </a:pPr>
            <a:r>
              <a:rPr lang="en-US" dirty="0"/>
              <a:t>Instead of fixed time, quality of the features is refined with time</a:t>
            </a:r>
          </a:p>
          <a:p>
            <a:pPr marL="342900" indent="-342900">
              <a:buAutoNum type="arabicPeriod"/>
            </a:pPr>
            <a:r>
              <a:rPr lang="en-US" dirty="0"/>
              <a:t>Customer feedbacks with repetitive iterations increase the product quality</a:t>
            </a:r>
          </a:p>
          <a:p>
            <a:pPr marL="342900" indent="-342900">
              <a:buAutoNum type="arabicPeriod"/>
            </a:pPr>
            <a:r>
              <a:rPr lang="en-US" dirty="0"/>
              <a:t>Better for long-term and complex projects</a:t>
            </a:r>
          </a:p>
          <a:p>
            <a:endParaRPr lang="en-GB" dirty="0"/>
          </a:p>
        </p:txBody>
      </p:sp>
      <p:pic>
        <p:nvPicPr>
          <p:cNvPr id="6" name="Picture 5" descr="brac.png"/>
          <p:cNvPicPr>
            <a:picLocks noChangeAspect="1"/>
          </p:cNvPicPr>
          <p:nvPr/>
        </p:nvPicPr>
        <p:blipFill>
          <a:blip r:embed="rId2" cstate="print"/>
          <a:stretch>
            <a:fillRect/>
          </a:stretch>
        </p:blipFill>
        <p:spPr>
          <a:xfrm>
            <a:off x="7953145" y="5867400"/>
            <a:ext cx="1190855" cy="990600"/>
          </a:xfrm>
          <a:prstGeom prst="rect">
            <a:avLst/>
          </a:prstGeom>
        </p:spPr>
      </p:pic>
    </p:spTree>
    <p:extLst>
      <p:ext uri="{BB962C8B-B14F-4D97-AF65-F5344CB8AC3E}">
        <p14:creationId xmlns:p14="http://schemas.microsoft.com/office/powerpoint/2010/main" val="2126573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Case</a:t>
            </a:r>
          </a:p>
        </p:txBody>
      </p:sp>
      <p:sp>
        <p:nvSpPr>
          <p:cNvPr id="3" name="Content Placeholder 2"/>
          <p:cNvSpPr>
            <a:spLocks noGrp="1"/>
          </p:cNvSpPr>
          <p:nvPr>
            <p:ph sz="quarter" idx="1"/>
          </p:nvPr>
        </p:nvSpPr>
        <p:spPr>
          <a:xfrm>
            <a:off x="457200" y="1219200"/>
            <a:ext cx="8534400" cy="4937760"/>
          </a:xfrm>
        </p:spPr>
        <p:txBody>
          <a:bodyPr>
            <a:normAutofit lnSpcReduction="10000"/>
          </a:bodyPr>
          <a:lstStyle/>
          <a:p>
            <a:pPr marL="514350" indent="-514350">
              <a:buFont typeface="+mj-lt"/>
              <a:buAutoNum type="arabicPeriod"/>
            </a:pPr>
            <a:r>
              <a:rPr lang="en-GB" dirty="0"/>
              <a:t>Being a project manager of a software company, you have got a project request for developing a corona virus awareness app. The customers initially want the app to show testing info, take appointments, visualize affected area data and many more. Currently, the software should support only Bangla language, however English language support can be added later if the app gets promising feedbacks.</a:t>
            </a:r>
          </a:p>
          <a:p>
            <a:pPr marL="514350" indent="-514350">
              <a:buFont typeface="+mj-lt"/>
              <a:buAutoNum type="arabicPeriod"/>
            </a:pPr>
            <a:endParaRPr lang="en-GB" dirty="0"/>
          </a:p>
          <a:p>
            <a:pPr marL="0" indent="0">
              <a:buNone/>
            </a:pPr>
            <a:endParaRPr lang="en-GB" i="1" dirty="0"/>
          </a:p>
          <a:p>
            <a:pPr marL="0" indent="0">
              <a:buNone/>
            </a:pPr>
            <a:r>
              <a:rPr lang="en-GB" i="1" dirty="0"/>
              <a:t>In such a case, which would you apply – Waterfall, Incremental or Iterative?</a:t>
            </a:r>
          </a:p>
        </p:txBody>
      </p:sp>
      <p:pic>
        <p:nvPicPr>
          <p:cNvPr id="4" name="Picture 3" descr="brac.png"/>
          <p:cNvPicPr>
            <a:picLocks noChangeAspect="1"/>
          </p:cNvPicPr>
          <p:nvPr/>
        </p:nvPicPr>
        <p:blipFill>
          <a:blip r:embed="rId2" cstate="print"/>
          <a:stretch>
            <a:fillRect/>
          </a:stretch>
        </p:blipFill>
        <p:spPr>
          <a:xfrm>
            <a:off x="7953145" y="5867400"/>
            <a:ext cx="1190855" cy="990600"/>
          </a:xfrm>
          <a:prstGeom prst="rect">
            <a:avLst/>
          </a:prstGeom>
        </p:spPr>
      </p:pic>
    </p:spTree>
    <p:extLst>
      <p:ext uri="{BB962C8B-B14F-4D97-AF65-F5344CB8AC3E}">
        <p14:creationId xmlns:p14="http://schemas.microsoft.com/office/powerpoint/2010/main" val="21453899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5" name="Picture 4" descr="1474612861_giphy (1).gif"/>
          <p:cNvPicPr>
            <a:picLocks noChangeAspect="1"/>
          </p:cNvPicPr>
          <p:nvPr/>
        </p:nvPicPr>
        <p:blipFill>
          <a:blip r:embed="rId2" cstate="print"/>
          <a:stretch>
            <a:fillRect/>
          </a:stretch>
        </p:blipFill>
        <p:spPr>
          <a:xfrm>
            <a:off x="2590800" y="1676400"/>
            <a:ext cx="3810000" cy="3657600"/>
          </a:xfrm>
          <a:prstGeom prst="rect">
            <a:avLst/>
          </a:prstGeom>
        </p:spPr>
      </p:pic>
      <p:pic>
        <p:nvPicPr>
          <p:cNvPr id="6" name="Picture 5" descr="brac.png"/>
          <p:cNvPicPr>
            <a:picLocks noChangeAspect="1"/>
          </p:cNvPicPr>
          <p:nvPr/>
        </p:nvPicPr>
        <p:blipFill>
          <a:blip r:embed="rId3" cstate="print"/>
          <a:stretch>
            <a:fillRect/>
          </a:stretch>
        </p:blipFill>
        <p:spPr>
          <a:xfrm>
            <a:off x="7953145" y="5867400"/>
            <a:ext cx="1190855" cy="99060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2d_j5JXuHZRksMJXNulaAg.jpeg"/>
          <p:cNvPicPr>
            <a:picLocks noGrp="1" noChangeAspect="1"/>
          </p:cNvPicPr>
          <p:nvPr>
            <p:ph sz="quarter" idx="1"/>
          </p:nvPr>
        </p:nvPicPr>
        <p:blipFill>
          <a:blip r:embed="rId2" cstate="print"/>
          <a:stretch>
            <a:fillRect/>
          </a:stretch>
        </p:blipFill>
        <p:spPr>
          <a:xfrm>
            <a:off x="2057400" y="0"/>
            <a:ext cx="7086600" cy="3886200"/>
          </a:xfrm>
          <a:effectLst>
            <a:outerShdw blurRad="50800" dist="50800" dir="5400000" algn="ctr" rotWithShape="0">
              <a:srgbClr val="000000">
                <a:alpha val="97000"/>
              </a:srgbClr>
            </a:outerShdw>
          </a:effectLst>
        </p:spPr>
      </p:pic>
      <p:grpSp>
        <p:nvGrpSpPr>
          <p:cNvPr id="5" name="Group 4"/>
          <p:cNvGrpSpPr/>
          <p:nvPr/>
        </p:nvGrpSpPr>
        <p:grpSpPr>
          <a:xfrm>
            <a:off x="2362200" y="4724399"/>
            <a:ext cx="3485761" cy="1448526"/>
            <a:chOff x="2362200" y="4724399"/>
            <a:chExt cx="3485761" cy="1448526"/>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4724399"/>
              <a:ext cx="3352800" cy="1448526"/>
            </a:xfrm>
            <a:prstGeom prst="rect">
              <a:avLst/>
            </a:prstGeom>
          </p:spPr>
        </p:pic>
        <p:sp>
          <p:nvSpPr>
            <p:cNvPr id="7" name="TextBox 6"/>
            <p:cNvSpPr txBox="1"/>
            <p:nvPr/>
          </p:nvSpPr>
          <p:spPr>
            <a:xfrm rot="20822956">
              <a:off x="4004481" y="4847337"/>
              <a:ext cx="1843480" cy="584775"/>
            </a:xfrm>
            <a:prstGeom prst="rect">
              <a:avLst/>
            </a:prstGeom>
            <a:noFill/>
          </p:spPr>
          <p:txBody>
            <a:bodyPr wrap="square" rtlCol="0">
              <a:spAutoFit/>
            </a:bodyPr>
            <a:lstStyle/>
            <a:p>
              <a:pPr algn="ctr"/>
              <a:r>
                <a:rPr lang="en-GB" sz="1600" dirty="0"/>
                <a:t>Small Accounting             Project </a:t>
              </a:r>
            </a:p>
          </p:txBody>
        </p:sp>
      </p:grpSp>
      <p:pic>
        <p:nvPicPr>
          <p:cNvPr id="8" name="Content Placeholder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362200"/>
            <a:ext cx="1752600" cy="3641725"/>
          </a:xfrm>
          <a:prstGeom prst="rect">
            <a:avLst/>
          </a:prstGeom>
        </p:spPr>
      </p:pic>
      <p:sp>
        <p:nvSpPr>
          <p:cNvPr id="9" name="TextBox 8"/>
          <p:cNvSpPr txBox="1"/>
          <p:nvPr/>
        </p:nvSpPr>
        <p:spPr>
          <a:xfrm>
            <a:off x="533400" y="5791200"/>
            <a:ext cx="1179169" cy="369332"/>
          </a:xfrm>
          <a:prstGeom prst="rect">
            <a:avLst/>
          </a:prstGeom>
          <a:noFill/>
        </p:spPr>
        <p:txBody>
          <a:bodyPr wrap="none" rtlCol="0">
            <a:spAutoFit/>
          </a:bodyPr>
          <a:lstStyle/>
          <a:p>
            <a:r>
              <a:rPr lang="en-GB" dirty="0"/>
              <a:t>Team Lead</a:t>
            </a:r>
          </a:p>
        </p:txBody>
      </p:sp>
      <p:pic>
        <p:nvPicPr>
          <p:cNvPr id="10" name="Picture 9" descr="brac.png"/>
          <p:cNvPicPr>
            <a:picLocks noChangeAspect="1"/>
          </p:cNvPicPr>
          <p:nvPr/>
        </p:nvPicPr>
        <p:blipFill>
          <a:blip r:embed="rId5"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2209800"/>
            <a:ext cx="1752600" cy="3641725"/>
          </a:xfrm>
          <a:prstGeom prst="rect">
            <a:avLst/>
          </a:prstGeom>
        </p:spPr>
      </p:pic>
      <p:pic>
        <p:nvPicPr>
          <p:cNvPr id="6" name="Content Placeholder 5" descr="44-446339_clipboard-clipart-checklist-template-clipboard-png.png"/>
          <p:cNvPicPr>
            <a:picLocks noGrp="1" noChangeAspect="1"/>
          </p:cNvPicPr>
          <p:nvPr>
            <p:ph sz="quarter" idx="1"/>
          </p:nvPr>
        </p:nvPicPr>
        <p:blipFill>
          <a:blip r:embed="rId3" cstate="print"/>
          <a:stretch>
            <a:fillRect/>
          </a:stretch>
        </p:blipFill>
        <p:spPr>
          <a:xfrm>
            <a:off x="6477000" y="3200400"/>
            <a:ext cx="1830117" cy="1981199"/>
          </a:xfrm>
        </p:spPr>
      </p:pic>
      <p:grpSp>
        <p:nvGrpSpPr>
          <p:cNvPr id="13" name="Group 12"/>
          <p:cNvGrpSpPr/>
          <p:nvPr/>
        </p:nvGrpSpPr>
        <p:grpSpPr>
          <a:xfrm>
            <a:off x="1905000" y="1295400"/>
            <a:ext cx="3276600" cy="2438400"/>
            <a:chOff x="1905000" y="1295400"/>
            <a:chExt cx="3276600" cy="2438400"/>
          </a:xfrm>
        </p:grpSpPr>
        <p:pic>
          <p:nvPicPr>
            <p:cNvPr id="8" name="Picture 7" descr="unnamed.png"/>
            <p:cNvPicPr>
              <a:picLocks noChangeAspect="1"/>
            </p:cNvPicPr>
            <p:nvPr/>
          </p:nvPicPr>
          <p:blipFill>
            <a:blip r:embed="rId4" cstate="print"/>
            <a:stretch>
              <a:fillRect/>
            </a:stretch>
          </p:blipFill>
          <p:spPr>
            <a:xfrm rot="20640955">
              <a:off x="1905000" y="1295400"/>
              <a:ext cx="3276600" cy="2438400"/>
            </a:xfrm>
            <a:prstGeom prst="rect">
              <a:avLst/>
            </a:prstGeom>
          </p:spPr>
        </p:pic>
        <p:sp>
          <p:nvSpPr>
            <p:cNvPr id="9" name="TextBox 8"/>
            <p:cNvSpPr txBox="1"/>
            <p:nvPr/>
          </p:nvSpPr>
          <p:spPr>
            <a:xfrm rot="20041408">
              <a:off x="2410307" y="1530732"/>
              <a:ext cx="2743199" cy="1200329"/>
            </a:xfrm>
            <a:prstGeom prst="rect">
              <a:avLst/>
            </a:prstGeom>
            <a:noFill/>
          </p:spPr>
          <p:txBody>
            <a:bodyPr wrap="square" rtlCol="0">
              <a:spAutoFit/>
            </a:bodyPr>
            <a:lstStyle/>
            <a:p>
              <a:r>
                <a:rPr lang="en-US" dirty="0"/>
                <a:t>Customer asked to emphasize on proper testing of the accounting software…..!!!</a:t>
              </a:r>
            </a:p>
          </p:txBody>
        </p:sp>
      </p:grpSp>
      <p:grpSp>
        <p:nvGrpSpPr>
          <p:cNvPr id="10" name="Group 9"/>
          <p:cNvGrpSpPr/>
          <p:nvPr/>
        </p:nvGrpSpPr>
        <p:grpSpPr>
          <a:xfrm rot="658942">
            <a:off x="4724400" y="533400"/>
            <a:ext cx="2209800" cy="1688123"/>
            <a:chOff x="2286000" y="1171584"/>
            <a:chExt cx="2209800" cy="1688123"/>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1171584"/>
              <a:ext cx="2209800" cy="1688123"/>
            </a:xfrm>
            <a:prstGeom prst="rect">
              <a:avLst/>
            </a:prstGeom>
          </p:spPr>
        </p:pic>
        <p:sp>
          <p:nvSpPr>
            <p:cNvPr id="12" name="TextBox 11"/>
            <p:cNvSpPr txBox="1"/>
            <p:nvPr/>
          </p:nvSpPr>
          <p:spPr>
            <a:xfrm>
              <a:off x="2743200" y="1493107"/>
              <a:ext cx="1600200" cy="646331"/>
            </a:xfrm>
            <a:prstGeom prst="rect">
              <a:avLst/>
            </a:prstGeom>
            <a:noFill/>
          </p:spPr>
          <p:txBody>
            <a:bodyPr wrap="square" rtlCol="0">
              <a:spAutoFit/>
            </a:bodyPr>
            <a:lstStyle/>
            <a:p>
              <a:r>
                <a:rPr lang="en-GB" dirty="0"/>
                <a:t>Requirement is Rigid.</a:t>
              </a:r>
            </a:p>
          </p:txBody>
        </p:sp>
      </p:grpSp>
      <p:pic>
        <p:nvPicPr>
          <p:cNvPr id="14" name="Picture 13" descr="brac.png"/>
          <p:cNvPicPr>
            <a:picLocks noChangeAspect="1"/>
          </p:cNvPicPr>
          <p:nvPr/>
        </p:nvPicPr>
        <p:blipFill>
          <a:blip r:embed="rId5"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t="-4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05200" y="1981200"/>
            <a:ext cx="2286000" cy="990600"/>
          </a:xfrm>
        </p:spPr>
        <p:txBody>
          <a:bodyPr/>
          <a:lstStyle/>
          <a:p>
            <a:r>
              <a:rPr lang="en-US" b="1" dirty="0">
                <a:solidFill>
                  <a:schemeClr val="tx1"/>
                </a:solidFill>
              </a:rPr>
              <a:t>V-Model</a:t>
            </a:r>
          </a:p>
        </p:txBody>
      </p:sp>
      <p:sp>
        <p:nvSpPr>
          <p:cNvPr id="3" name="Content Placeholder 2"/>
          <p:cNvSpPr>
            <a:spLocks noGrp="1"/>
          </p:cNvSpPr>
          <p:nvPr>
            <p:ph sz="quarter" idx="1"/>
          </p:nvPr>
        </p:nvSpPr>
        <p:spPr>
          <a:xfrm>
            <a:off x="609600" y="3124200"/>
            <a:ext cx="8153400" cy="1981200"/>
          </a:xfrm>
        </p:spPr>
        <p:txBody>
          <a:bodyPr>
            <a:normAutofit/>
          </a:bodyPr>
          <a:lstStyle/>
          <a:p>
            <a:pPr>
              <a:buNone/>
            </a:pPr>
            <a:r>
              <a:rPr lang="en-US" dirty="0"/>
              <a:t>	Its another sequential software development process model. Its also known as an extension of waterfall model, due to providing earlier and detailed software testing.</a:t>
            </a:r>
          </a:p>
        </p:txBody>
      </p:sp>
      <p:pic>
        <p:nvPicPr>
          <p:cNvPr id="4" name="Picture 3" descr="brac.png"/>
          <p:cNvPicPr>
            <a:picLocks noChangeAspect="1"/>
          </p:cNvPicPr>
          <p:nvPr/>
        </p:nvPicPr>
        <p:blipFill>
          <a:blip r:embed="rId3"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a:xfrm flipV="1">
            <a:off x="3962400" y="0"/>
            <a:ext cx="2362200" cy="5257800"/>
          </a:xfrm>
          <a:prstGeom prst="straightConnector1">
            <a:avLst/>
          </a:prstGeom>
          <a:ln w="920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62000" y="304800"/>
            <a:ext cx="2362200" cy="4648200"/>
          </a:xfrm>
          <a:prstGeom prst="straightConnector1">
            <a:avLst/>
          </a:prstGeom>
          <a:ln w="1047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228600" y="609600"/>
            <a:ext cx="1676400" cy="7620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Requirement Analysis</a:t>
            </a:r>
          </a:p>
        </p:txBody>
      </p:sp>
      <p:sp>
        <p:nvSpPr>
          <p:cNvPr id="5" name="Rounded Rectangle 4"/>
          <p:cNvSpPr/>
          <p:nvPr/>
        </p:nvSpPr>
        <p:spPr>
          <a:xfrm>
            <a:off x="762000" y="1600200"/>
            <a:ext cx="1676400" cy="7620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Architecture Design</a:t>
            </a:r>
          </a:p>
        </p:txBody>
      </p:sp>
      <p:sp>
        <p:nvSpPr>
          <p:cNvPr id="6" name="Rounded Rectangle 5"/>
          <p:cNvSpPr/>
          <p:nvPr/>
        </p:nvSpPr>
        <p:spPr>
          <a:xfrm>
            <a:off x="1066800" y="26670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Component/Module Design</a:t>
            </a:r>
          </a:p>
        </p:txBody>
      </p:sp>
      <p:sp>
        <p:nvSpPr>
          <p:cNvPr id="7" name="Rounded Rectangle 6"/>
          <p:cNvSpPr/>
          <p:nvPr/>
        </p:nvSpPr>
        <p:spPr>
          <a:xfrm>
            <a:off x="1524000" y="3810000"/>
            <a:ext cx="1752600" cy="6096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Code Generation</a:t>
            </a:r>
          </a:p>
        </p:txBody>
      </p:sp>
      <p:sp>
        <p:nvSpPr>
          <p:cNvPr id="8" name="Rounded Rectangle 7"/>
          <p:cNvSpPr/>
          <p:nvPr/>
        </p:nvSpPr>
        <p:spPr>
          <a:xfrm>
            <a:off x="4267200" y="3810000"/>
            <a:ext cx="1371600" cy="6096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Unit Testing</a:t>
            </a:r>
          </a:p>
        </p:txBody>
      </p:sp>
      <p:sp>
        <p:nvSpPr>
          <p:cNvPr id="9" name="Rounded Rectangle 8"/>
          <p:cNvSpPr/>
          <p:nvPr/>
        </p:nvSpPr>
        <p:spPr>
          <a:xfrm>
            <a:off x="4648200" y="26670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Integration Testing</a:t>
            </a:r>
          </a:p>
        </p:txBody>
      </p:sp>
      <p:sp>
        <p:nvSpPr>
          <p:cNvPr id="10" name="Rounded Rectangle 9"/>
          <p:cNvSpPr/>
          <p:nvPr/>
        </p:nvSpPr>
        <p:spPr>
          <a:xfrm>
            <a:off x="4953000" y="1676400"/>
            <a:ext cx="1752600" cy="6858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Testing</a:t>
            </a:r>
          </a:p>
        </p:txBody>
      </p:sp>
      <p:sp>
        <p:nvSpPr>
          <p:cNvPr id="11" name="Rounded Rectangle 10"/>
          <p:cNvSpPr/>
          <p:nvPr/>
        </p:nvSpPr>
        <p:spPr>
          <a:xfrm>
            <a:off x="5257800" y="533400"/>
            <a:ext cx="1752600" cy="914400"/>
          </a:xfrm>
          <a:prstGeom prst="roundRect">
            <a:avLst/>
          </a:prstGeom>
          <a:solidFill>
            <a:srgbClr val="BDE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Acceptance  Testing</a:t>
            </a:r>
          </a:p>
        </p:txBody>
      </p:sp>
      <p:pic>
        <p:nvPicPr>
          <p:cNvPr id="14" name="Content Placeholder 13" descr="software-web-development-icon-software-png-photos.jpg"/>
          <p:cNvPicPr>
            <a:picLocks noGrp="1" noChangeAspect="1"/>
          </p:cNvPicPr>
          <p:nvPr>
            <p:ph sz="quarter" idx="1"/>
          </p:nvPr>
        </p:nvPicPr>
        <p:blipFill>
          <a:blip r:embed="rId2" cstate="print"/>
          <a:stretch>
            <a:fillRect/>
          </a:stretch>
        </p:blipFill>
        <p:spPr>
          <a:xfrm>
            <a:off x="2667000" y="5029200"/>
            <a:ext cx="1638300" cy="1249362"/>
          </a:xfrm>
        </p:spPr>
      </p:pic>
      <p:pic>
        <p:nvPicPr>
          <p:cNvPr id="15" name="Picture 14" descr="0_l4Jj1m2zjnEv4DsW.jpg"/>
          <p:cNvPicPr>
            <a:picLocks noChangeAspect="1"/>
          </p:cNvPicPr>
          <p:nvPr/>
        </p:nvPicPr>
        <p:blipFill>
          <a:blip r:embed="rId3" cstate="print"/>
          <a:stretch>
            <a:fillRect/>
          </a:stretch>
        </p:blipFill>
        <p:spPr>
          <a:xfrm>
            <a:off x="6257926" y="4343400"/>
            <a:ext cx="2886074" cy="2005012"/>
          </a:xfrm>
          <a:prstGeom prst="rect">
            <a:avLst/>
          </a:prstGeom>
        </p:spPr>
      </p:pic>
      <p:pic>
        <p:nvPicPr>
          <p:cNvPr id="16" name="Picture 15" descr="1_UGvE0cunF9Vr17Qr2FSZeQ.png"/>
          <p:cNvPicPr>
            <a:picLocks noChangeAspect="1"/>
          </p:cNvPicPr>
          <p:nvPr/>
        </p:nvPicPr>
        <p:blipFill>
          <a:blip r:embed="rId4" cstate="print"/>
          <a:stretch>
            <a:fillRect/>
          </a:stretch>
        </p:blipFill>
        <p:spPr>
          <a:xfrm>
            <a:off x="5791200" y="3962400"/>
            <a:ext cx="2909887" cy="1952625"/>
          </a:xfrm>
          <a:prstGeom prst="rect">
            <a:avLst/>
          </a:prstGeom>
        </p:spPr>
      </p:pic>
      <p:pic>
        <p:nvPicPr>
          <p:cNvPr id="17" name="Picture 16" descr="maxresdefault.jpg"/>
          <p:cNvPicPr>
            <a:picLocks noChangeAspect="1"/>
          </p:cNvPicPr>
          <p:nvPr/>
        </p:nvPicPr>
        <p:blipFill>
          <a:blip r:embed="rId5" cstate="print"/>
          <a:stretch>
            <a:fillRect/>
          </a:stretch>
        </p:blipFill>
        <p:spPr>
          <a:xfrm>
            <a:off x="4876800" y="4343400"/>
            <a:ext cx="3810000" cy="2266950"/>
          </a:xfrm>
          <a:prstGeom prst="rect">
            <a:avLst/>
          </a:prstGeom>
        </p:spPr>
      </p:pic>
      <p:pic>
        <p:nvPicPr>
          <p:cNvPr id="18" name="Picture 17" descr="user.png"/>
          <p:cNvPicPr>
            <a:picLocks noChangeAspect="1"/>
          </p:cNvPicPr>
          <p:nvPr/>
        </p:nvPicPr>
        <p:blipFill>
          <a:blip r:embed="rId6" cstate="print"/>
          <a:stretch>
            <a:fillRect/>
          </a:stretch>
        </p:blipFill>
        <p:spPr>
          <a:xfrm>
            <a:off x="6705600" y="2743200"/>
            <a:ext cx="1752600" cy="2628705"/>
          </a:xfrm>
          <a:prstGeom prst="rect">
            <a:avLst/>
          </a:prstGeom>
        </p:spPr>
      </p:pic>
      <p:sp>
        <p:nvSpPr>
          <p:cNvPr id="24" name="TextBox 23"/>
          <p:cNvSpPr txBox="1"/>
          <p:nvPr/>
        </p:nvSpPr>
        <p:spPr>
          <a:xfrm>
            <a:off x="3276600" y="3429000"/>
            <a:ext cx="1447800" cy="646331"/>
          </a:xfrm>
          <a:prstGeom prst="rect">
            <a:avLst/>
          </a:prstGeom>
          <a:noFill/>
        </p:spPr>
        <p:txBody>
          <a:bodyPr wrap="square" rtlCol="0">
            <a:spAutoFit/>
          </a:bodyPr>
          <a:lstStyle/>
          <a:p>
            <a:r>
              <a:rPr lang="en-US" dirty="0"/>
              <a:t>Unit Test Design</a:t>
            </a:r>
          </a:p>
        </p:txBody>
      </p:sp>
      <p:sp>
        <p:nvSpPr>
          <p:cNvPr id="25" name="TextBox 24"/>
          <p:cNvSpPr txBox="1"/>
          <p:nvPr/>
        </p:nvSpPr>
        <p:spPr>
          <a:xfrm>
            <a:off x="3048000" y="2438400"/>
            <a:ext cx="1447800" cy="646331"/>
          </a:xfrm>
          <a:prstGeom prst="rect">
            <a:avLst/>
          </a:prstGeom>
          <a:noFill/>
        </p:spPr>
        <p:txBody>
          <a:bodyPr wrap="square" rtlCol="0">
            <a:spAutoFit/>
          </a:bodyPr>
          <a:lstStyle/>
          <a:p>
            <a:r>
              <a:rPr lang="en-US" dirty="0"/>
              <a:t>Integration</a:t>
            </a:r>
          </a:p>
          <a:p>
            <a:r>
              <a:rPr lang="en-US" dirty="0"/>
              <a:t>Test Design</a:t>
            </a:r>
          </a:p>
        </p:txBody>
      </p:sp>
      <p:sp>
        <p:nvSpPr>
          <p:cNvPr id="26" name="TextBox 25"/>
          <p:cNvSpPr txBox="1"/>
          <p:nvPr/>
        </p:nvSpPr>
        <p:spPr>
          <a:xfrm>
            <a:off x="2895600" y="1371600"/>
            <a:ext cx="1447800" cy="646331"/>
          </a:xfrm>
          <a:prstGeom prst="rect">
            <a:avLst/>
          </a:prstGeom>
          <a:noFill/>
        </p:spPr>
        <p:txBody>
          <a:bodyPr wrap="square" rtlCol="0">
            <a:spAutoFit/>
          </a:bodyPr>
          <a:lstStyle/>
          <a:p>
            <a:pPr algn="ctr"/>
            <a:r>
              <a:rPr lang="en-US" dirty="0"/>
              <a:t>System</a:t>
            </a:r>
          </a:p>
          <a:p>
            <a:pPr algn="ctr"/>
            <a:r>
              <a:rPr lang="en-US" dirty="0"/>
              <a:t>Test Design</a:t>
            </a:r>
          </a:p>
        </p:txBody>
      </p:sp>
      <p:sp>
        <p:nvSpPr>
          <p:cNvPr id="27" name="TextBox 26"/>
          <p:cNvSpPr txBox="1"/>
          <p:nvPr/>
        </p:nvSpPr>
        <p:spPr>
          <a:xfrm>
            <a:off x="2971800" y="381000"/>
            <a:ext cx="1447800" cy="646331"/>
          </a:xfrm>
          <a:prstGeom prst="rect">
            <a:avLst/>
          </a:prstGeom>
          <a:noFill/>
        </p:spPr>
        <p:txBody>
          <a:bodyPr wrap="square" rtlCol="0">
            <a:spAutoFit/>
          </a:bodyPr>
          <a:lstStyle/>
          <a:p>
            <a:pPr algn="ctr"/>
            <a:r>
              <a:rPr lang="en-US" dirty="0" err="1"/>
              <a:t>Accpetance</a:t>
            </a:r>
            <a:endParaRPr lang="en-US" dirty="0"/>
          </a:p>
          <a:p>
            <a:pPr algn="ctr"/>
            <a:r>
              <a:rPr lang="en-US" dirty="0"/>
              <a:t>Test Design</a:t>
            </a:r>
          </a:p>
        </p:txBody>
      </p:sp>
      <p:cxnSp>
        <p:nvCxnSpPr>
          <p:cNvPr id="29" name="Straight Arrow Connector 28"/>
          <p:cNvCxnSpPr>
            <a:stCxn id="4" idx="3"/>
            <a:endCxn id="11" idx="1"/>
          </p:cNvCxnSpPr>
          <p:nvPr/>
        </p:nvCxnSpPr>
        <p:spPr>
          <a:xfrm>
            <a:off x="1905000" y="990600"/>
            <a:ext cx="33528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3"/>
            <a:endCxn id="10" idx="1"/>
          </p:cNvCxnSpPr>
          <p:nvPr/>
        </p:nvCxnSpPr>
        <p:spPr>
          <a:xfrm>
            <a:off x="2438400" y="1981200"/>
            <a:ext cx="2514600" cy="3810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3"/>
            <a:endCxn id="9" idx="1"/>
          </p:cNvCxnSpPr>
          <p:nvPr/>
        </p:nvCxnSpPr>
        <p:spPr>
          <a:xfrm>
            <a:off x="2819400" y="3124200"/>
            <a:ext cx="18288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7" idx="3"/>
            <a:endCxn id="8" idx="1"/>
          </p:cNvCxnSpPr>
          <p:nvPr/>
        </p:nvCxnSpPr>
        <p:spPr>
          <a:xfrm>
            <a:off x="3276600" y="4114800"/>
            <a:ext cx="990600" cy="0"/>
          </a:xfrm>
          <a:prstGeom prst="straightConnector1">
            <a:avLst/>
          </a:prstGeom>
          <a:ln w="381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28" name="Picture 27" descr="brac.png"/>
          <p:cNvPicPr>
            <a:picLocks noChangeAspect="1"/>
          </p:cNvPicPr>
          <p:nvPr/>
        </p:nvPicPr>
        <p:blipFill>
          <a:blip r:embed="rId7" cstate="print"/>
          <a:stretch>
            <a:fillRect/>
          </a:stretch>
        </p:blipFill>
        <p:spPr>
          <a:xfrm>
            <a:off x="8077200" y="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blinds(horizontal)">
                                      <p:cBhvr>
                                        <p:cTn id="56" dur="500"/>
                                        <p:tgtEl>
                                          <p:spTgt spid="3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ppt_x"/>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linds(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linds(horizontal)">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xit" presetSubtype="4" fill="hold" nodeType="clickEffect">
                                  <p:stCondLst>
                                    <p:cond delay="0"/>
                                  </p:stCondLst>
                                  <p:childTnLst>
                                    <p:anim calcmode="lin" valueType="num">
                                      <p:cBhvr additive="base">
                                        <p:cTn id="85" dur="500"/>
                                        <p:tgtEl>
                                          <p:spTgt spid="15"/>
                                        </p:tgtEl>
                                        <p:attrNameLst>
                                          <p:attrName>ppt_x</p:attrName>
                                        </p:attrNameLst>
                                      </p:cBhvr>
                                      <p:tavLst>
                                        <p:tav tm="0">
                                          <p:val>
                                            <p:strVal val="ppt_x"/>
                                          </p:val>
                                        </p:tav>
                                        <p:tav tm="100000">
                                          <p:val>
                                            <p:strVal val="ppt_x"/>
                                          </p:val>
                                        </p:tav>
                                      </p:tavLst>
                                    </p:anim>
                                    <p:anim calcmode="lin" valueType="num">
                                      <p:cBhvr additive="base">
                                        <p:cTn id="86" dur="500"/>
                                        <p:tgtEl>
                                          <p:spTgt spid="15"/>
                                        </p:tgtEl>
                                        <p:attrNameLst>
                                          <p:attrName>ppt_y</p:attrName>
                                        </p:attrNameLst>
                                      </p:cBhvr>
                                      <p:tavLst>
                                        <p:tav tm="0">
                                          <p:val>
                                            <p:strVal val="ppt_y"/>
                                          </p:val>
                                        </p:tav>
                                        <p:tav tm="100000">
                                          <p:val>
                                            <p:strVal val="1+ppt_h/2"/>
                                          </p:val>
                                        </p:tav>
                                      </p:tavLst>
                                    </p:anim>
                                    <p:set>
                                      <p:cBhvr>
                                        <p:cTn id="87" dur="1" fill="hold">
                                          <p:stCondLst>
                                            <p:cond delay="499"/>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blinds(horizontal)">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6"/>
                                        </p:tgtEl>
                                        <p:attrNameLst>
                                          <p:attrName>style.visibility</p:attrName>
                                        </p:attrNameLst>
                                      </p:cBhvr>
                                      <p:to>
                                        <p:strVal val="visible"/>
                                      </p:to>
                                    </p:set>
                                    <p:anim calcmode="lin" valueType="num">
                                      <p:cBhvr additive="base">
                                        <p:cTn id="97" dur="500" fill="hold"/>
                                        <p:tgtEl>
                                          <p:spTgt spid="16"/>
                                        </p:tgtEl>
                                        <p:attrNameLst>
                                          <p:attrName>ppt_x</p:attrName>
                                        </p:attrNameLst>
                                      </p:cBhvr>
                                      <p:tavLst>
                                        <p:tav tm="0">
                                          <p:val>
                                            <p:strVal val="#ppt_x"/>
                                          </p:val>
                                        </p:tav>
                                        <p:tav tm="100000">
                                          <p:val>
                                            <p:strVal val="#ppt_x"/>
                                          </p:val>
                                        </p:tav>
                                      </p:tavLst>
                                    </p:anim>
                                    <p:anim calcmode="lin" valueType="num">
                                      <p:cBhvr additive="base">
                                        <p:cTn id="9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16"/>
                                        </p:tgtEl>
                                        <p:attrNameLst>
                                          <p:attrName>ppt_x</p:attrName>
                                        </p:attrNameLst>
                                      </p:cBhvr>
                                      <p:tavLst>
                                        <p:tav tm="0">
                                          <p:val>
                                            <p:strVal val="ppt_x"/>
                                          </p:val>
                                        </p:tav>
                                        <p:tav tm="100000">
                                          <p:val>
                                            <p:strVal val="ppt_x"/>
                                          </p:val>
                                        </p:tav>
                                      </p:tavLst>
                                    </p:anim>
                                    <p:anim calcmode="lin" valueType="num">
                                      <p:cBhvr additive="base">
                                        <p:cTn id="103" dur="500"/>
                                        <p:tgtEl>
                                          <p:spTgt spid="16"/>
                                        </p:tgtEl>
                                        <p:attrNameLst>
                                          <p:attrName>ppt_y</p:attrName>
                                        </p:attrNameLst>
                                      </p:cBhvr>
                                      <p:tavLst>
                                        <p:tav tm="0">
                                          <p:val>
                                            <p:strVal val="ppt_y"/>
                                          </p:val>
                                        </p:tav>
                                        <p:tav tm="100000">
                                          <p:val>
                                            <p:strVal val="1+ppt_h/2"/>
                                          </p:val>
                                        </p:tav>
                                      </p:tavLst>
                                    </p:anim>
                                    <p:set>
                                      <p:cBhvr>
                                        <p:cTn id="104" dur="1" fill="hold">
                                          <p:stCondLst>
                                            <p:cond delay="499"/>
                                          </p:stCondLst>
                                        </p:cTn>
                                        <p:tgtEl>
                                          <p:spTgt spid="1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animEffect transition="in" filter="blinds(horizontal)">
                                      <p:cBhvr>
                                        <p:cTn id="109" dur="500"/>
                                        <p:tgtEl>
                                          <p:spTgt spid="10"/>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17"/>
                                        </p:tgtEl>
                                        <p:attrNameLst>
                                          <p:attrName>style.visibility</p:attrName>
                                        </p:attrNameLst>
                                      </p:cBhvr>
                                      <p:to>
                                        <p:strVal val="visible"/>
                                      </p:to>
                                    </p:set>
                                    <p:anim calcmode="lin" valueType="num">
                                      <p:cBhvr additive="base">
                                        <p:cTn id="114" dur="500" fill="hold"/>
                                        <p:tgtEl>
                                          <p:spTgt spid="17"/>
                                        </p:tgtEl>
                                        <p:attrNameLst>
                                          <p:attrName>ppt_x</p:attrName>
                                        </p:attrNameLst>
                                      </p:cBhvr>
                                      <p:tavLst>
                                        <p:tav tm="0">
                                          <p:val>
                                            <p:strVal val="#ppt_x"/>
                                          </p:val>
                                        </p:tav>
                                        <p:tav tm="100000">
                                          <p:val>
                                            <p:strVal val="#ppt_x"/>
                                          </p:val>
                                        </p:tav>
                                      </p:tavLst>
                                    </p:anim>
                                    <p:anim calcmode="lin" valueType="num">
                                      <p:cBhvr additive="base">
                                        <p:cTn id="1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xit" presetSubtype="4" fill="hold" nodeType="clickEffect">
                                  <p:stCondLst>
                                    <p:cond delay="0"/>
                                  </p:stCondLst>
                                  <p:childTnLst>
                                    <p:anim calcmode="lin" valueType="num">
                                      <p:cBhvr additive="base">
                                        <p:cTn id="119" dur="500"/>
                                        <p:tgtEl>
                                          <p:spTgt spid="17"/>
                                        </p:tgtEl>
                                        <p:attrNameLst>
                                          <p:attrName>ppt_x</p:attrName>
                                        </p:attrNameLst>
                                      </p:cBhvr>
                                      <p:tavLst>
                                        <p:tav tm="0">
                                          <p:val>
                                            <p:strVal val="ppt_x"/>
                                          </p:val>
                                        </p:tav>
                                        <p:tav tm="100000">
                                          <p:val>
                                            <p:strVal val="ppt_x"/>
                                          </p:val>
                                        </p:tav>
                                      </p:tavLst>
                                    </p:anim>
                                    <p:anim calcmode="lin" valueType="num">
                                      <p:cBhvr additive="base">
                                        <p:cTn id="120" dur="500"/>
                                        <p:tgtEl>
                                          <p:spTgt spid="17"/>
                                        </p:tgtEl>
                                        <p:attrNameLst>
                                          <p:attrName>ppt_y</p:attrName>
                                        </p:attrNameLst>
                                      </p:cBhvr>
                                      <p:tavLst>
                                        <p:tav tm="0">
                                          <p:val>
                                            <p:strVal val="ppt_y"/>
                                          </p:val>
                                        </p:tav>
                                        <p:tav tm="100000">
                                          <p:val>
                                            <p:strVal val="1+ppt_h/2"/>
                                          </p:val>
                                        </p:tav>
                                      </p:tavLst>
                                    </p:anim>
                                    <p:set>
                                      <p:cBhvr>
                                        <p:cTn id="121" dur="1" fill="hold">
                                          <p:stCondLst>
                                            <p:cond delay="499"/>
                                          </p:stCondLst>
                                        </p:cTn>
                                        <p:tgtEl>
                                          <p:spTgt spid="1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11"/>
                                        </p:tgtEl>
                                        <p:attrNameLst>
                                          <p:attrName>style.visibility</p:attrName>
                                        </p:attrNameLst>
                                      </p:cBhvr>
                                      <p:to>
                                        <p:strVal val="visible"/>
                                      </p:to>
                                    </p:set>
                                    <p:animEffect transition="in" filter="blinds(horizontal)">
                                      <p:cBhvr>
                                        <p:cTn id="126" dur="500"/>
                                        <p:tgtEl>
                                          <p:spTgt spid="11"/>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8"/>
                                        </p:tgtEl>
                                        <p:attrNameLst>
                                          <p:attrName>style.visibility</p:attrName>
                                        </p:attrNameLst>
                                      </p:cBhvr>
                                      <p:to>
                                        <p:strVal val="visible"/>
                                      </p:to>
                                    </p:set>
                                    <p:anim calcmode="lin" valueType="num">
                                      <p:cBhvr additive="base">
                                        <p:cTn id="131" dur="500" fill="hold"/>
                                        <p:tgtEl>
                                          <p:spTgt spid="18"/>
                                        </p:tgtEl>
                                        <p:attrNameLst>
                                          <p:attrName>ppt_x</p:attrName>
                                        </p:attrNameLst>
                                      </p:cBhvr>
                                      <p:tavLst>
                                        <p:tav tm="0">
                                          <p:val>
                                            <p:strVal val="#ppt_x"/>
                                          </p:val>
                                        </p:tav>
                                        <p:tav tm="100000">
                                          <p:val>
                                            <p:strVal val="#ppt_x"/>
                                          </p:val>
                                        </p:tav>
                                      </p:tavLst>
                                    </p:anim>
                                    <p:anim calcmode="lin" valueType="num">
                                      <p:cBhvr additive="base">
                                        <p:cTn id="1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4" fill="hold" nodeType="clickEffect">
                                  <p:stCondLst>
                                    <p:cond delay="0"/>
                                  </p:stCondLst>
                                  <p:childTnLst>
                                    <p:anim calcmode="lin" valueType="num">
                                      <p:cBhvr additive="base">
                                        <p:cTn id="136" dur="500"/>
                                        <p:tgtEl>
                                          <p:spTgt spid="18"/>
                                        </p:tgtEl>
                                        <p:attrNameLst>
                                          <p:attrName>ppt_x</p:attrName>
                                        </p:attrNameLst>
                                      </p:cBhvr>
                                      <p:tavLst>
                                        <p:tav tm="0">
                                          <p:val>
                                            <p:strVal val="ppt_x"/>
                                          </p:val>
                                        </p:tav>
                                        <p:tav tm="100000">
                                          <p:val>
                                            <p:strVal val="ppt_x"/>
                                          </p:val>
                                        </p:tav>
                                      </p:tavLst>
                                    </p:anim>
                                    <p:anim calcmode="lin" valueType="num">
                                      <p:cBhvr additive="base">
                                        <p:cTn id="137" dur="500"/>
                                        <p:tgtEl>
                                          <p:spTgt spid="18"/>
                                        </p:tgtEl>
                                        <p:attrNameLst>
                                          <p:attrName>ppt_y</p:attrName>
                                        </p:attrNameLst>
                                      </p:cBhvr>
                                      <p:tavLst>
                                        <p:tav tm="0">
                                          <p:val>
                                            <p:strVal val="ppt_y"/>
                                          </p:val>
                                        </p:tav>
                                        <p:tav tm="100000">
                                          <p:val>
                                            <p:strVal val="1+ppt_h/2"/>
                                          </p:val>
                                        </p:tav>
                                      </p:tavLst>
                                    </p:anim>
                                    <p:set>
                                      <p:cBhvr>
                                        <p:cTn id="1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4" grpId="0"/>
      <p:bldP spid="25"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and Validation</a:t>
            </a:r>
          </a:p>
        </p:txBody>
      </p:sp>
      <p:cxnSp>
        <p:nvCxnSpPr>
          <p:cNvPr id="4" name="Straight Arrow Connector 3"/>
          <p:cNvCxnSpPr/>
          <p:nvPr/>
        </p:nvCxnSpPr>
        <p:spPr>
          <a:xfrm>
            <a:off x="5638800" y="1600200"/>
            <a:ext cx="1219200" cy="2362200"/>
          </a:xfrm>
          <a:prstGeom prst="straightConnector1">
            <a:avLst/>
          </a:prstGeom>
          <a:ln w="1047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6934200" y="1447800"/>
            <a:ext cx="1143000" cy="2514600"/>
          </a:xfrm>
          <a:prstGeom prst="straightConnector1">
            <a:avLst/>
          </a:prstGeom>
          <a:ln w="920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3744078">
            <a:off x="4880507" y="2644532"/>
            <a:ext cx="1830629" cy="461665"/>
          </a:xfrm>
          <a:prstGeom prst="rect">
            <a:avLst/>
          </a:prstGeom>
          <a:noFill/>
        </p:spPr>
        <p:txBody>
          <a:bodyPr wrap="none" rtlCol="0">
            <a:spAutoFit/>
          </a:bodyPr>
          <a:lstStyle/>
          <a:p>
            <a:r>
              <a:rPr lang="en-US" sz="2400" b="1" dirty="0"/>
              <a:t>Verification</a:t>
            </a:r>
          </a:p>
        </p:txBody>
      </p:sp>
      <p:sp>
        <p:nvSpPr>
          <p:cNvPr id="9" name="TextBox 8"/>
          <p:cNvSpPr txBox="1"/>
          <p:nvPr/>
        </p:nvSpPr>
        <p:spPr>
          <a:xfrm rot="17640086">
            <a:off x="7042184" y="2665606"/>
            <a:ext cx="1631344" cy="461665"/>
          </a:xfrm>
          <a:prstGeom prst="rect">
            <a:avLst/>
          </a:prstGeom>
          <a:noFill/>
        </p:spPr>
        <p:txBody>
          <a:bodyPr wrap="none" rtlCol="0">
            <a:spAutoFit/>
          </a:bodyPr>
          <a:lstStyle/>
          <a:p>
            <a:r>
              <a:rPr lang="en-US" sz="2400" b="1" dirty="0"/>
              <a:t>Validation</a:t>
            </a:r>
          </a:p>
        </p:txBody>
      </p:sp>
      <p:sp>
        <p:nvSpPr>
          <p:cNvPr id="7" name="TextBox 6"/>
          <p:cNvSpPr txBox="1"/>
          <p:nvPr/>
        </p:nvSpPr>
        <p:spPr>
          <a:xfrm>
            <a:off x="152399" y="1427153"/>
            <a:ext cx="5643422" cy="2308324"/>
          </a:xfrm>
          <a:prstGeom prst="rect">
            <a:avLst/>
          </a:prstGeom>
          <a:noFill/>
        </p:spPr>
        <p:txBody>
          <a:bodyPr wrap="square" rtlCol="0">
            <a:spAutoFit/>
          </a:bodyPr>
          <a:lstStyle/>
          <a:p>
            <a:r>
              <a:rPr lang="en-GB" dirty="0"/>
              <a:t>Suppose, you have received a request for developing a android app. In this regard, you meet the customers, collected requirements, documented the requirements, created designs to built it and finally coded it as per the design. That means you are trying to follow all standard ways to develop the app rightly. </a:t>
            </a:r>
          </a:p>
          <a:p>
            <a:r>
              <a:rPr lang="en-GB" b="1" i="1" dirty="0">
                <a:solidFill>
                  <a:srgbClr val="0000CC"/>
                </a:solidFill>
              </a:rPr>
              <a:t>Building the product in the right way is called “Verification”.</a:t>
            </a:r>
          </a:p>
        </p:txBody>
      </p:sp>
      <p:sp>
        <p:nvSpPr>
          <p:cNvPr id="11" name="TextBox 10"/>
          <p:cNvSpPr txBox="1"/>
          <p:nvPr/>
        </p:nvSpPr>
        <p:spPr>
          <a:xfrm>
            <a:off x="2438400" y="3979101"/>
            <a:ext cx="5257800" cy="1754326"/>
          </a:xfrm>
          <a:prstGeom prst="rect">
            <a:avLst/>
          </a:prstGeom>
          <a:noFill/>
        </p:spPr>
        <p:txBody>
          <a:bodyPr wrap="square" rtlCol="0">
            <a:spAutoFit/>
          </a:bodyPr>
          <a:lstStyle/>
          <a:p>
            <a:r>
              <a:rPr lang="en-GB" dirty="0"/>
              <a:t>After completion of the app coding, we sent it to testing phase. Various tests are performed to ensure whether the app meets the customer requirements. That is you try to check whether the right app is developed.</a:t>
            </a:r>
          </a:p>
          <a:p>
            <a:r>
              <a:rPr lang="en-GB" b="1" i="1" dirty="0">
                <a:solidFill>
                  <a:srgbClr val="0000CC"/>
                </a:solidFill>
              </a:rPr>
              <a:t>Building the right product is called “Validation”.</a:t>
            </a:r>
          </a:p>
        </p:txBody>
      </p:sp>
      <p:pic>
        <p:nvPicPr>
          <p:cNvPr id="10" name="Picture 9" descr="brac.png"/>
          <p:cNvPicPr>
            <a:picLocks noChangeAspect="1"/>
          </p:cNvPicPr>
          <p:nvPr/>
        </p:nvPicPr>
        <p:blipFill>
          <a:blip r:embed="rId2" cstate="print"/>
          <a:stretch>
            <a:fillRect/>
          </a:stretch>
        </p:blipFill>
        <p:spPr>
          <a:xfrm>
            <a:off x="8077200" y="5943600"/>
            <a:ext cx="1066800" cy="914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1000"/>
                                        <p:tgtEl>
                                          <p:spTgt spid="7">
                                            <p:txEl>
                                              <p:pRg st="0" end="0"/>
                                            </p:txEl>
                                          </p:spTgt>
                                        </p:tgtEl>
                                      </p:cBhvr>
                                    </p:animEffect>
                                    <p:anim calcmode="lin" valueType="num">
                                      <p:cBhvr>
                                        <p:cTn id="2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 calcmode="lin" valueType="num">
                                      <p:cBhvr additive="base">
                                        <p:cTn id="34" dur="10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5" dur="10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1000"/>
                                        <p:tgtEl>
                                          <p:spTgt spid="11">
                                            <p:txEl>
                                              <p:pRg st="0" end="0"/>
                                            </p:txEl>
                                          </p:spTgt>
                                        </p:tgtEl>
                                      </p:cBhvr>
                                    </p:animEffect>
                                    <p:anim calcmode="lin" valueType="num">
                                      <p:cBhvr>
                                        <p:cTn id="41"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 calcmode="lin" valueType="num">
                                      <p:cBhvr additive="base">
                                        <p:cTn id="4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6000"/>
            <a:lum/>
          </a:blip>
          <a:srcRect/>
          <a:stretch>
            <a:fillRect l="-6000" r="-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endParaRPr lang="en-US" dirty="0"/>
          </a:p>
          <a:p>
            <a:endParaRPr lang="en-US" dirty="0"/>
          </a:p>
        </p:txBody>
      </p:sp>
      <p:sp>
        <p:nvSpPr>
          <p:cNvPr id="4" name="TextBox 3"/>
          <p:cNvSpPr txBox="1"/>
          <p:nvPr/>
        </p:nvSpPr>
        <p:spPr>
          <a:xfrm>
            <a:off x="4715797" y="3429000"/>
            <a:ext cx="4393567" cy="2308324"/>
          </a:xfrm>
          <a:prstGeom prst="rect">
            <a:avLst/>
          </a:prstGeom>
          <a:noFill/>
        </p:spPr>
        <p:txBody>
          <a:bodyPr wrap="square" rtlCol="0">
            <a:spAutoFit/>
          </a:bodyPr>
          <a:lstStyle/>
          <a:p>
            <a:pPr marL="342900" indent="-342900">
              <a:buAutoNum type="arabicPeriod"/>
            </a:pPr>
            <a:r>
              <a:rPr lang="en-US" dirty="0"/>
              <a:t>Along with waterfall advantages, it emphasizes planning for verification and validation (V&amp;V) of the product from the very beginning of requirement collection. </a:t>
            </a:r>
          </a:p>
          <a:p>
            <a:pPr marL="342900" indent="-342900">
              <a:buAutoNum type="arabicPeriod"/>
            </a:pPr>
            <a:r>
              <a:rPr lang="en-US" dirty="0"/>
              <a:t>Test activities planned before testing</a:t>
            </a:r>
          </a:p>
          <a:p>
            <a:pPr marL="342900" indent="-342900">
              <a:buAutoNum type="arabicPeriod"/>
            </a:pPr>
            <a:r>
              <a:rPr lang="en-US" dirty="0"/>
              <a:t>Saves time over waterfall, higher chance of success</a:t>
            </a:r>
          </a:p>
          <a:p>
            <a:endParaRPr lang="en-GB" dirty="0"/>
          </a:p>
        </p:txBody>
      </p:sp>
      <p:pic>
        <p:nvPicPr>
          <p:cNvPr id="6" name="Picture 5" descr="brac.png"/>
          <p:cNvPicPr>
            <a:picLocks noChangeAspect="1"/>
          </p:cNvPicPr>
          <p:nvPr/>
        </p:nvPicPr>
        <p:blipFill>
          <a:blip r:embed="rId3" cstate="print"/>
          <a:stretch>
            <a:fillRect/>
          </a:stretch>
        </p:blipFill>
        <p:spPr>
          <a:xfrm>
            <a:off x="8077200" y="5943600"/>
            <a:ext cx="1066800" cy="914400"/>
          </a:xfrm>
          <a:prstGeom prst="rect">
            <a:avLst/>
          </a:prstGeom>
        </p:spPr>
      </p:pic>
      <p:sp>
        <p:nvSpPr>
          <p:cNvPr id="7" name="TextBox 6">
            <a:extLst>
              <a:ext uri="{FF2B5EF4-FFF2-40B4-BE49-F238E27FC236}">
                <a16:creationId xmlns:a16="http://schemas.microsoft.com/office/drawing/2014/main" id="{C19F2FC2-A0AB-3297-8ECD-67B173BDA8DD}"/>
              </a:ext>
            </a:extLst>
          </p:cNvPr>
          <p:cNvSpPr txBox="1"/>
          <p:nvPr/>
        </p:nvSpPr>
        <p:spPr>
          <a:xfrm>
            <a:off x="228600" y="3429000"/>
            <a:ext cx="4259895" cy="1754326"/>
          </a:xfrm>
          <a:prstGeom prst="rect">
            <a:avLst/>
          </a:prstGeom>
          <a:noFill/>
        </p:spPr>
        <p:txBody>
          <a:bodyPr wrap="square" rtlCol="0">
            <a:spAutoFit/>
          </a:bodyPr>
          <a:lstStyle/>
          <a:p>
            <a:pPr marL="342900" indent="-342900">
              <a:buAutoNum type="arabicPeriod"/>
            </a:pPr>
            <a:r>
              <a:rPr lang="en-US" dirty="0"/>
              <a:t>Changes are not welcomed</a:t>
            </a:r>
          </a:p>
          <a:p>
            <a:pPr marL="342900" indent="-342900">
              <a:buAutoNum type="arabicPeriod"/>
            </a:pPr>
            <a:r>
              <a:rPr lang="en-US" dirty="0"/>
              <a:t>Software developed at end of all phases, so no dummy prototypes can be found</a:t>
            </a:r>
          </a:p>
          <a:p>
            <a:pPr marL="342900" indent="-342900">
              <a:buAutoNum type="arabicPeriod"/>
            </a:pPr>
            <a:r>
              <a:rPr lang="en-US" dirty="0"/>
              <a:t>If any test fails, then test document and code both needs to be updated</a:t>
            </a:r>
          </a:p>
          <a:p>
            <a:endParaRPr lang="en-GB"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457200"/>
            <a:ext cx="4483022" cy="523220"/>
          </a:xfrm>
          <a:prstGeom prst="rect">
            <a:avLst/>
          </a:prstGeom>
          <a:noFill/>
        </p:spPr>
        <p:txBody>
          <a:bodyPr wrap="none" rtlCol="0">
            <a:spAutoFit/>
          </a:bodyPr>
          <a:lstStyle/>
          <a:p>
            <a:r>
              <a:rPr lang="en-US" sz="2800" b="1" dirty="0"/>
              <a:t>Sequential Process Model</a:t>
            </a:r>
          </a:p>
        </p:txBody>
      </p:sp>
      <p:pic>
        <p:nvPicPr>
          <p:cNvPr id="13" name="Content Placeholder 12" descr="happy.jpg"/>
          <p:cNvPicPr>
            <a:picLocks noGrp="1" noChangeAspect="1"/>
          </p:cNvPicPr>
          <p:nvPr>
            <p:ph sz="quarter" idx="1"/>
          </p:nvPr>
        </p:nvPicPr>
        <p:blipFill>
          <a:blip r:embed="rId2" cstate="print"/>
          <a:stretch>
            <a:fillRect/>
          </a:stretch>
        </p:blipFill>
        <p:spPr>
          <a:xfrm>
            <a:off x="4191000" y="1981200"/>
            <a:ext cx="1989133" cy="4479925"/>
          </a:xfrm>
        </p:spPr>
      </p:pic>
      <p:pic>
        <p:nvPicPr>
          <p:cNvPr id="14" name="Picture 13" descr="sad.jpg"/>
          <p:cNvPicPr>
            <a:picLocks noChangeAspect="1"/>
          </p:cNvPicPr>
          <p:nvPr/>
        </p:nvPicPr>
        <p:blipFill>
          <a:blip r:embed="rId3" cstate="print"/>
          <a:stretch>
            <a:fillRect/>
          </a:stretch>
        </p:blipFill>
        <p:spPr>
          <a:xfrm>
            <a:off x="4191000" y="2133600"/>
            <a:ext cx="2090843" cy="4267200"/>
          </a:xfrm>
          <a:prstGeom prst="rect">
            <a:avLst/>
          </a:prstGeom>
        </p:spPr>
      </p:pic>
      <p:grpSp>
        <p:nvGrpSpPr>
          <p:cNvPr id="5" name="Group 4"/>
          <p:cNvGrpSpPr/>
          <p:nvPr/>
        </p:nvGrpSpPr>
        <p:grpSpPr>
          <a:xfrm>
            <a:off x="2514600" y="990600"/>
            <a:ext cx="2209800" cy="1688123"/>
            <a:chOff x="2286000" y="1095384"/>
            <a:chExt cx="2209800" cy="1688123"/>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1095384"/>
              <a:ext cx="2209800" cy="1688123"/>
            </a:xfrm>
            <a:prstGeom prst="rect">
              <a:avLst/>
            </a:prstGeom>
          </p:spPr>
        </p:pic>
        <p:sp>
          <p:nvSpPr>
            <p:cNvPr id="7" name="TextBox 6"/>
            <p:cNvSpPr txBox="1"/>
            <p:nvPr/>
          </p:nvSpPr>
          <p:spPr>
            <a:xfrm>
              <a:off x="2590800" y="1476384"/>
              <a:ext cx="1752600" cy="646331"/>
            </a:xfrm>
            <a:prstGeom prst="rect">
              <a:avLst/>
            </a:prstGeom>
            <a:noFill/>
          </p:spPr>
          <p:txBody>
            <a:bodyPr wrap="square" rtlCol="0">
              <a:spAutoFit/>
            </a:bodyPr>
            <a:lstStyle/>
            <a:p>
              <a:r>
                <a:rPr lang="en-GB" dirty="0"/>
                <a:t>Customer know What they Want</a:t>
              </a:r>
            </a:p>
          </p:txBody>
        </p:sp>
      </p:grpSp>
      <p:grpSp>
        <p:nvGrpSpPr>
          <p:cNvPr id="15" name="Group 14"/>
          <p:cNvGrpSpPr/>
          <p:nvPr/>
        </p:nvGrpSpPr>
        <p:grpSpPr>
          <a:xfrm>
            <a:off x="6248400" y="457200"/>
            <a:ext cx="2133600" cy="2234622"/>
            <a:chOff x="6248400" y="396721"/>
            <a:chExt cx="2133600" cy="2234622"/>
          </a:xfrm>
        </p:grpSpPr>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8400" y="396721"/>
              <a:ext cx="2133600" cy="2234622"/>
            </a:xfrm>
            <a:prstGeom prst="rect">
              <a:avLst/>
            </a:prstGeom>
          </p:spPr>
        </p:pic>
        <p:sp>
          <p:nvSpPr>
            <p:cNvPr id="17" name="TextBox 16"/>
            <p:cNvSpPr txBox="1"/>
            <p:nvPr/>
          </p:nvSpPr>
          <p:spPr>
            <a:xfrm>
              <a:off x="6553200" y="878742"/>
              <a:ext cx="1752600" cy="950270"/>
            </a:xfrm>
            <a:prstGeom prst="rect">
              <a:avLst/>
            </a:prstGeom>
            <a:noFill/>
          </p:spPr>
          <p:txBody>
            <a:bodyPr wrap="square" rtlCol="0">
              <a:spAutoFit/>
            </a:bodyPr>
            <a:lstStyle/>
            <a:p>
              <a:pPr algn="ctr"/>
              <a:r>
                <a:rPr lang="en-GB" dirty="0">
                  <a:solidFill>
                    <a:srgbClr val="FF0000"/>
                  </a:solidFill>
                </a:rPr>
                <a:t>Customer Don’t Know what they want !!!</a:t>
              </a:r>
            </a:p>
          </p:txBody>
        </p:sp>
      </p:grpSp>
      <p:grpSp>
        <p:nvGrpSpPr>
          <p:cNvPr id="20" name="Group 19"/>
          <p:cNvGrpSpPr/>
          <p:nvPr/>
        </p:nvGrpSpPr>
        <p:grpSpPr>
          <a:xfrm>
            <a:off x="609600" y="1981200"/>
            <a:ext cx="1752600" cy="3950732"/>
            <a:chOff x="609600" y="1981200"/>
            <a:chExt cx="1752600" cy="3950732"/>
          </a:xfrm>
        </p:grpSpPr>
        <p:pic>
          <p:nvPicPr>
            <p:cNvPr id="9" name="Content Placeholder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9600" y="1981200"/>
              <a:ext cx="1752600" cy="3641725"/>
            </a:xfrm>
            <a:prstGeom prst="rect">
              <a:avLst/>
            </a:prstGeom>
          </p:spPr>
        </p:pic>
        <p:sp>
          <p:nvSpPr>
            <p:cNvPr id="19" name="TextBox 18"/>
            <p:cNvSpPr txBox="1"/>
            <p:nvPr/>
          </p:nvSpPr>
          <p:spPr>
            <a:xfrm>
              <a:off x="914400" y="5562600"/>
              <a:ext cx="1179169" cy="369332"/>
            </a:xfrm>
            <a:prstGeom prst="rect">
              <a:avLst/>
            </a:prstGeom>
            <a:noFill/>
          </p:spPr>
          <p:txBody>
            <a:bodyPr wrap="none" rtlCol="0">
              <a:spAutoFit/>
            </a:bodyPr>
            <a:lstStyle/>
            <a:p>
              <a:r>
                <a:rPr lang="en-GB" dirty="0"/>
                <a:t>Team Lead</a:t>
              </a:r>
            </a:p>
          </p:txBody>
        </p:sp>
      </p:grpSp>
      <p:pic>
        <p:nvPicPr>
          <p:cNvPr id="21" name="Picture 20" descr="brac.png"/>
          <p:cNvPicPr>
            <a:picLocks noChangeAspect="1"/>
          </p:cNvPicPr>
          <p:nvPr/>
        </p:nvPicPr>
        <p:blipFill>
          <a:blip r:embed="rId7" cstate="print"/>
          <a:stretch>
            <a:fillRect/>
          </a:stretch>
        </p:blipFill>
        <p:spPr>
          <a:xfrm>
            <a:off x="7953145" y="5867400"/>
            <a:ext cx="1190855" cy="990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xit" presetSubtype="2" fill="hold" nodeType="with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1+ppt_w/2"/>
                                          </p:val>
                                        </p:tav>
                                      </p:tavLst>
                                    </p:anim>
                                    <p:anim calcmode="lin" valueType="num">
                                      <p:cBhvr additive="base">
                                        <p:cTn id="37" dur="500"/>
                                        <p:tgtEl>
                                          <p:spTgt spid="5"/>
                                        </p:tgtEl>
                                        <p:attrNameLst>
                                          <p:attrName>ppt_y</p:attrName>
                                        </p:attrNameLst>
                                      </p:cBhvr>
                                      <p:tavLst>
                                        <p:tav tm="0">
                                          <p:val>
                                            <p:strVal val="ppt_y"/>
                                          </p:val>
                                        </p:tav>
                                        <p:tav tm="100000">
                                          <p:val>
                                            <p:strVal val="ppt_y"/>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685800"/>
            <a:ext cx="5743575" cy="4400550"/>
          </a:xfrm>
          <a:prstGeom prst="rect">
            <a:avLst/>
          </a:prstGeom>
        </p:spPr>
      </p:pic>
      <p:sp>
        <p:nvSpPr>
          <p:cNvPr id="2" name="Title 1"/>
          <p:cNvSpPr>
            <a:spLocks noGrp="1"/>
          </p:cNvSpPr>
          <p:nvPr>
            <p:ph type="title"/>
          </p:nvPr>
        </p:nvSpPr>
        <p:spPr>
          <a:xfrm>
            <a:off x="152400" y="2166872"/>
            <a:ext cx="3505200" cy="990600"/>
          </a:xfrm>
        </p:spPr>
        <p:txBody>
          <a:bodyPr>
            <a:normAutofit fontScale="90000"/>
          </a:bodyPr>
          <a:lstStyle/>
          <a:p>
            <a:r>
              <a:rPr lang="en-GB" b="1" dirty="0"/>
              <a:t>Evolutionary Process Models</a:t>
            </a:r>
          </a:p>
        </p:txBody>
      </p:sp>
      <p:sp>
        <p:nvSpPr>
          <p:cNvPr id="7" name="TextBox 6"/>
          <p:cNvSpPr txBox="1"/>
          <p:nvPr/>
        </p:nvSpPr>
        <p:spPr>
          <a:xfrm>
            <a:off x="3733801" y="5181600"/>
            <a:ext cx="4648200" cy="1477328"/>
          </a:xfrm>
          <a:prstGeom prst="rect">
            <a:avLst/>
          </a:prstGeom>
          <a:noFill/>
        </p:spPr>
        <p:txBody>
          <a:bodyPr wrap="square" rtlCol="0">
            <a:spAutoFit/>
          </a:bodyPr>
          <a:lstStyle/>
          <a:p>
            <a:pPr marL="342900" indent="-342900">
              <a:buAutoNum type="arabicPeriod"/>
            </a:pPr>
            <a:r>
              <a:rPr lang="en-GB" dirty="0"/>
              <a:t>Can change requirements as you want.</a:t>
            </a:r>
          </a:p>
          <a:p>
            <a:pPr marL="342900" indent="-342900">
              <a:buAutoNum type="arabicPeriod"/>
            </a:pPr>
            <a:r>
              <a:rPr lang="en-GB" dirty="0"/>
              <a:t>Can go back to previous phases, such as after coding, we can go back to communication phase for requirement collection again.</a:t>
            </a:r>
          </a:p>
        </p:txBody>
      </p:sp>
      <p:pic>
        <p:nvPicPr>
          <p:cNvPr id="8" name="Picture 7" descr="brac.png"/>
          <p:cNvPicPr>
            <a:picLocks noChangeAspect="1"/>
          </p:cNvPicPr>
          <p:nvPr/>
        </p:nvPicPr>
        <p:blipFill>
          <a:blip r:embed="rId3" cstate="print"/>
          <a:stretch>
            <a:fillRect/>
          </a:stretch>
        </p:blipFill>
        <p:spPr>
          <a:xfrm>
            <a:off x="7953145" y="5867400"/>
            <a:ext cx="1190855" cy="990600"/>
          </a:xfrm>
          <a:prstGeom prst="rect">
            <a:avLst/>
          </a:prstGeom>
        </p:spPr>
      </p:pic>
    </p:spTree>
    <p:extLst>
      <p:ext uri="{BB962C8B-B14F-4D97-AF65-F5344CB8AC3E}">
        <p14:creationId xmlns:p14="http://schemas.microsoft.com/office/powerpoint/2010/main" val="1243264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headEnd type="arrow"/>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357</TotalTime>
  <Words>772</Words>
  <Application>Microsoft Office PowerPoint</Application>
  <PresentationFormat>On-screen Show (4:3)</PresentationFormat>
  <Paragraphs>88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Bookman Old Style</vt:lpstr>
      <vt:lpstr>Calibri</vt:lpstr>
      <vt:lpstr>Gill Sans MT</vt:lpstr>
      <vt:lpstr>Wingdings</vt:lpstr>
      <vt:lpstr>Wingdings 3</vt:lpstr>
      <vt:lpstr>Origin</vt:lpstr>
      <vt:lpstr>CSE 470 – V, Incremental, Iterative Models</vt:lpstr>
      <vt:lpstr>PowerPoint Presentation</vt:lpstr>
      <vt:lpstr>PowerPoint Presentation</vt:lpstr>
      <vt:lpstr>V-Model</vt:lpstr>
      <vt:lpstr>PowerPoint Presentation</vt:lpstr>
      <vt:lpstr>Verification and Validation</vt:lpstr>
      <vt:lpstr>PowerPoint Presentation</vt:lpstr>
      <vt:lpstr>PowerPoint Presentation</vt:lpstr>
      <vt:lpstr>Evolutionary Process Models</vt:lpstr>
      <vt:lpstr>Incremental Process Model</vt:lpstr>
      <vt:lpstr>Incremental Process Model</vt:lpstr>
      <vt:lpstr>PowerPoint Presentation</vt:lpstr>
      <vt:lpstr>When to use</vt:lpstr>
      <vt:lpstr>Iterative Process Model</vt:lpstr>
      <vt:lpstr>PowerPoint Presentation</vt:lpstr>
      <vt:lpstr>When to use</vt:lpstr>
      <vt:lpstr>Example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Rabeeb Ibrat</cp:lastModifiedBy>
  <cp:revision>56</cp:revision>
  <dcterms:created xsi:type="dcterms:W3CDTF">2020-05-26T17:53:17Z</dcterms:created>
  <dcterms:modified xsi:type="dcterms:W3CDTF">2022-06-09T00:07:44Z</dcterms:modified>
</cp:coreProperties>
</file>